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2" r:id="rId2"/>
  </p:sldMasterIdLst>
  <p:notesMasterIdLst>
    <p:notesMasterId r:id="rId70"/>
  </p:notesMasterIdLst>
  <p:handoutMasterIdLst>
    <p:handoutMasterId r:id="rId71"/>
  </p:handoutMasterIdLst>
  <p:sldIdLst>
    <p:sldId id="256" r:id="rId3"/>
    <p:sldId id="258" r:id="rId4"/>
    <p:sldId id="259" r:id="rId5"/>
    <p:sldId id="307" r:id="rId6"/>
    <p:sldId id="263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6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306" r:id="rId23"/>
    <p:sldId id="283" r:id="rId24"/>
    <p:sldId id="309" r:id="rId25"/>
    <p:sldId id="308" r:id="rId26"/>
    <p:sldId id="312" r:id="rId27"/>
    <p:sldId id="305" r:id="rId28"/>
    <p:sldId id="311" r:id="rId29"/>
    <p:sldId id="310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1" r:id="rId38"/>
    <p:sldId id="303" r:id="rId39"/>
    <p:sldId id="320" r:id="rId40"/>
    <p:sldId id="331" r:id="rId41"/>
    <p:sldId id="322" r:id="rId42"/>
    <p:sldId id="324" r:id="rId43"/>
    <p:sldId id="325" r:id="rId44"/>
    <p:sldId id="326" r:id="rId45"/>
    <p:sldId id="330" r:id="rId46"/>
    <p:sldId id="327" r:id="rId47"/>
    <p:sldId id="328" r:id="rId48"/>
    <p:sldId id="329" r:id="rId49"/>
    <p:sldId id="323" r:id="rId50"/>
    <p:sldId id="261" r:id="rId51"/>
    <p:sldId id="262" r:id="rId52"/>
    <p:sldId id="284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5" r:id="rId61"/>
    <p:sldId id="296" r:id="rId62"/>
    <p:sldId id="297" r:id="rId63"/>
    <p:sldId id="298" r:id="rId64"/>
    <p:sldId id="299" r:id="rId65"/>
    <p:sldId id="300" r:id="rId66"/>
    <p:sldId id="302" r:id="rId67"/>
    <p:sldId id="304" r:id="rId68"/>
    <p:sldId id="294" r:id="rId69"/>
  </p:sldIdLst>
  <p:sldSz cx="9601200" cy="7315200"/>
  <p:notesSz cx="9312275" cy="6858000"/>
  <p:defaultTextStyle>
    <a:defPPr>
      <a:defRPr lang="en-US"/>
    </a:defPPr>
    <a:lvl1pPr marL="0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306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6612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9918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3224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6531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600"/>
    <a:srgbClr val="7E3F00"/>
    <a:srgbClr val="FFF5E6"/>
    <a:srgbClr val="000099"/>
    <a:srgbClr val="3A1D00"/>
    <a:srgbClr val="9A4D00"/>
    <a:srgbClr val="996633"/>
    <a:srgbClr val="663300"/>
    <a:srgbClr val="FFC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24" autoAdjust="0"/>
  </p:normalViewPr>
  <p:slideViewPr>
    <p:cSldViewPr>
      <p:cViewPr>
        <p:scale>
          <a:sx n="80" d="100"/>
          <a:sy n="80" d="100"/>
        </p:scale>
        <p:origin x="-666" y="168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notesViewPr>
    <p:cSldViewPr>
      <p:cViewPr varScale="1">
        <p:scale>
          <a:sx n="75" d="100"/>
          <a:sy n="75" d="100"/>
        </p:scale>
        <p:origin x="-1548" y="-96"/>
      </p:cViewPr>
      <p:guideLst>
        <p:guide orient="horz" pos="2160"/>
        <p:guide pos="29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4801" y="6513910"/>
            <a:ext cx="4035319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56D7-1BFB-4932-B6E5-6A954314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75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319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801" y="0"/>
            <a:ext cx="4035319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9CC9B-C124-4508-A214-4B6B23A98C35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68625" y="514350"/>
            <a:ext cx="33750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228" y="3257550"/>
            <a:ext cx="744982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35319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801" y="6513910"/>
            <a:ext cx="4035319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3166-C8C3-4647-BBBB-B20B58855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0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3306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612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9918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3224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68625" y="514350"/>
            <a:ext cx="33750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B3166-C8C3-4647-BBBB-B20B5885579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8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68625" y="514350"/>
            <a:ext cx="33750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B3166-C8C3-4647-BBBB-B20B5885579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6369101"/>
            <a:ext cx="9601200" cy="94609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601" y="6421120"/>
            <a:ext cx="2361895" cy="79654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400300" y="6447130"/>
            <a:ext cx="7200900" cy="78679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480310" y="4307840"/>
            <a:ext cx="6800850" cy="195072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480310" y="6421120"/>
            <a:ext cx="7040880" cy="76377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83306" indent="0" algn="ctr">
              <a:buNone/>
            </a:lvl2pPr>
            <a:lvl3pPr marL="966612" indent="0" algn="ctr">
              <a:buNone/>
            </a:lvl3pPr>
            <a:lvl4pPr marL="1449918" indent="0" algn="ctr">
              <a:buNone/>
            </a:lvl4pPr>
            <a:lvl5pPr marL="1933224" indent="0" algn="ctr">
              <a:buNone/>
            </a:lvl5pPr>
            <a:lvl6pPr marL="2416531" indent="0" algn="ctr">
              <a:buNone/>
            </a:lvl6pPr>
            <a:lvl7pPr marL="2899837" indent="0" algn="ctr">
              <a:buNone/>
            </a:lvl7pPr>
            <a:lvl8pPr marL="3383143" indent="0" algn="ctr">
              <a:buNone/>
            </a:lvl8pPr>
            <a:lvl9pPr marL="3866449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0010" y="6473279"/>
            <a:ext cx="2160270" cy="731520"/>
          </a:xfrm>
          <a:solidFill>
            <a:schemeClr val="accent2"/>
          </a:solidFill>
        </p:spPr>
        <p:txBody>
          <a:bodyPr>
            <a:noAutofit/>
          </a:bodyPr>
          <a:lstStyle>
            <a:lvl1pPr algn="ctr">
              <a:defRPr sz="2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189663" y="252308"/>
            <a:ext cx="6160770" cy="38946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401050" y="243840"/>
            <a:ext cx="880110" cy="406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502400"/>
            <a:ext cx="3120390" cy="406400"/>
          </a:xfrm>
        </p:spPr>
        <p:txBody>
          <a:bodyPr/>
          <a:lstStyle/>
          <a:p>
            <a:fld id="{23A271A1-F6D6-438B-A432-4747EE7ECD40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011" y="6502400"/>
            <a:ext cx="6172197" cy="406400"/>
          </a:xfrm>
        </p:spPr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64960"/>
            <a:ext cx="560070" cy="406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6369101"/>
            <a:ext cx="9601200" cy="94609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601" y="6456883"/>
            <a:ext cx="2361895" cy="7607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477110" y="6447130"/>
            <a:ext cx="7124090" cy="76078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480310" y="4307840"/>
            <a:ext cx="6800850" cy="195072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480310" y="6453373"/>
            <a:ext cx="7040880" cy="731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83306" indent="0" algn="ctr">
              <a:buNone/>
            </a:lvl2pPr>
            <a:lvl3pPr marL="966612" indent="0" algn="ctr">
              <a:buNone/>
            </a:lvl3pPr>
            <a:lvl4pPr marL="1449918" indent="0" algn="ctr">
              <a:buNone/>
            </a:lvl4pPr>
            <a:lvl5pPr marL="1933224" indent="0" algn="ctr">
              <a:buNone/>
            </a:lvl5pPr>
            <a:lvl6pPr marL="2416531" indent="0" algn="ctr">
              <a:buNone/>
            </a:lvl6pPr>
            <a:lvl7pPr marL="2899837" indent="0" algn="ctr">
              <a:buNone/>
            </a:lvl7pPr>
            <a:lvl8pPr marL="3383143" indent="0" algn="ctr">
              <a:buNone/>
            </a:lvl8pPr>
            <a:lvl9pPr marL="386644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0010" y="6473279"/>
            <a:ext cx="2160270" cy="731520"/>
          </a:xfrm>
        </p:spPr>
        <p:txBody>
          <a:bodyPr>
            <a:noAutofit/>
          </a:bodyPr>
          <a:lstStyle>
            <a:lvl1pPr algn="ctr">
              <a:defRPr sz="21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10/24/2013</a:t>
            </a:fld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189663" y="252308"/>
            <a:ext cx="6160770" cy="38946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401050" y="243840"/>
            <a:ext cx="880110" cy="406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64960"/>
            <a:ext cx="560070" cy="406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C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01200" cy="7315200"/>
          </a:xfrm>
          <a:prstGeom prst="rect">
            <a:avLst/>
          </a:prstGeom>
          <a:solidFill>
            <a:srgbClr val="4C260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40080" y="243840"/>
            <a:ext cx="8561070" cy="1056640"/>
          </a:xfrm>
          <a:prstGeom prst="rect">
            <a:avLst/>
          </a:prstGeom>
        </p:spPr>
        <p:txBody>
          <a:bodyPr vert="horz" lIns="96661" tIns="48331" rIns="96661" bIns="48331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40030" y="1706880"/>
            <a:ext cx="8964320" cy="4958080"/>
          </a:xfrm>
          <a:prstGeom prst="rect">
            <a:avLst/>
          </a:prstGeom>
        </p:spPr>
        <p:txBody>
          <a:bodyPr vert="horz" lIns="96661" tIns="48331" rIns="96661" bIns="48331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20790" y="6827520"/>
            <a:ext cx="312039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6661" tIns="48331" rIns="96661" bIns="48331" anchor="ctr" anchorCtr="0"/>
          <a:lstStyle>
            <a:lvl1pPr algn="l" eaLnBrk="1" latinLnBrk="0" hangingPunct="1">
              <a:defRPr kumimoji="0" sz="1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65504"/>
            <a:ext cx="560070" cy="243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357037"/>
            <a:ext cx="560070" cy="260774"/>
          </a:xfrm>
          <a:prstGeom prst="rect">
            <a:avLst/>
          </a:prstGeom>
        </p:spPr>
        <p:txBody>
          <a:bodyPr vert="horz" lIns="96661" tIns="48331" rIns="96661" bIns="48331" anchor="ctr" anchorCtr="0">
            <a:normAutofit/>
          </a:bodyPr>
          <a:lstStyle>
            <a:lvl1pPr algn="ctr" eaLnBrk="1" latinLnBrk="0" hangingPunct="1">
              <a:defRPr kumimoji="0" sz="15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0011" y="6827520"/>
            <a:ext cx="6172197" cy="406400"/>
          </a:xfrm>
          <a:prstGeom prst="rect">
            <a:avLst/>
          </a:prstGeom>
          <a:solidFill>
            <a:schemeClr val="accent1"/>
          </a:solidFill>
        </p:spPr>
        <p:txBody>
          <a:bodyPr vert="horz" lIns="96661" tIns="48331" rIns="96661" bIns="48331" anchor="ctr"/>
          <a:lstStyle>
            <a:lvl1pPr algn="r" eaLnBrk="1" latinLnBrk="0" hangingPunct="1">
              <a:defRPr kumimoji="0" sz="15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  <p:sldLayoutId id="2147483691" r:id="rId3"/>
  </p:sldLayoutIdLst>
  <p:txStyles>
    <p:titleStyle>
      <a:lvl1pPr algn="l" rtl="0" eaLnBrk="1" latinLnBrk="0" hangingPunct="1">
        <a:spcBef>
          <a:spcPct val="0"/>
        </a:spcBef>
        <a:buNone/>
        <a:defRPr kumimoji="0" sz="47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38314" indent="-338314" algn="l" rtl="0" eaLnBrk="1" latinLnBrk="0" hangingPunct="1">
        <a:spcBef>
          <a:spcPts val="740"/>
        </a:spcBef>
        <a:buClr>
          <a:schemeClr val="accent2"/>
        </a:buClr>
        <a:buSzPct val="60000"/>
        <a:buFont typeface="Wingdings"/>
        <a:buChar char=""/>
        <a:defRPr kumimoji="0" sz="4700" kern="1200">
          <a:solidFill>
            <a:schemeClr val="accent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76629" indent="-289984" algn="l" rtl="0" eaLnBrk="1" latinLnBrk="0" hangingPunct="1">
        <a:spcBef>
          <a:spcPts val="581"/>
        </a:spcBef>
        <a:buClr>
          <a:schemeClr val="accent1"/>
        </a:buClr>
        <a:buSzPct val="70000"/>
        <a:buFont typeface="Wingdings 2"/>
        <a:buChar char=""/>
        <a:defRPr kumimoji="0" sz="38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966612" indent="-241653" algn="l" rtl="0" eaLnBrk="1" latinLnBrk="0" hangingPunct="1">
        <a:spcBef>
          <a:spcPts val="529"/>
        </a:spcBef>
        <a:buClr>
          <a:schemeClr val="accent2"/>
        </a:buClr>
        <a:buSzPct val="75000"/>
        <a:buFont typeface="Wingdings"/>
        <a:buChar char=""/>
        <a:defRPr kumimoji="0" sz="30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449918" indent="-241653" algn="l" rtl="0" eaLnBrk="1" latinLnBrk="0" hangingPunct="1">
        <a:spcBef>
          <a:spcPts val="423"/>
        </a:spcBef>
        <a:buClr>
          <a:schemeClr val="accent3"/>
        </a:buClr>
        <a:buSzPct val="75000"/>
        <a:buFont typeface="Wingdings"/>
        <a:buChar char=""/>
        <a:defRPr kumimoji="0" sz="21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1933224" indent="-241653" algn="l" rtl="0" eaLnBrk="1" latinLnBrk="0" hangingPunct="1">
        <a:spcBef>
          <a:spcPts val="423"/>
        </a:spcBef>
        <a:buClr>
          <a:schemeClr val="accent4"/>
        </a:buClr>
        <a:buSzPct val="65000"/>
        <a:buFont typeface="Wingdings"/>
        <a:buChar char=""/>
        <a:defRPr kumimoji="0" sz="21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223208" indent="-241653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3192" indent="-241653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03175" indent="-241653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93159" indent="-241653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C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601200" cy="7315200"/>
          </a:xfrm>
          <a:prstGeom prst="rect">
            <a:avLst/>
          </a:prstGeom>
          <a:solidFill>
            <a:srgbClr val="4C260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40080" y="243840"/>
            <a:ext cx="8561070" cy="1056640"/>
          </a:xfrm>
          <a:prstGeom prst="rect">
            <a:avLst/>
          </a:prstGeom>
        </p:spPr>
        <p:txBody>
          <a:bodyPr vert="horz" lIns="96661" tIns="48331" rIns="96661" bIns="48331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43280" y="1706880"/>
            <a:ext cx="8561070" cy="4828032"/>
          </a:xfrm>
          <a:prstGeom prst="rect">
            <a:avLst/>
          </a:prstGeom>
        </p:spPr>
        <p:txBody>
          <a:bodyPr vert="horz" lIns="96661" tIns="48331" rIns="96661" bIns="48331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664960"/>
            <a:ext cx="2800350" cy="389467"/>
          </a:xfrm>
          <a:prstGeom prst="rect">
            <a:avLst/>
          </a:prstGeom>
        </p:spPr>
        <p:txBody>
          <a:bodyPr vert="horz" lIns="96661" tIns="48331" rIns="96661" bIns="48331" anchor="ctr" anchorCtr="0"/>
          <a:lstStyle>
            <a:lvl1pPr algn="l" eaLnBrk="1" latinLnBrk="0" hangingPunct="1">
              <a:defRPr kumimoji="0"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40081" y="6664753"/>
            <a:ext cx="5692137" cy="389467"/>
          </a:xfrm>
          <a:prstGeom prst="rect">
            <a:avLst/>
          </a:prstGeom>
        </p:spPr>
        <p:txBody>
          <a:bodyPr vert="horz" lIns="96661" tIns="48331" rIns="96661" bIns="48331" anchor="ctr"/>
          <a:lstStyle>
            <a:lvl1pPr algn="r" eaLnBrk="1" latinLnBrk="0" hangingPunct="1">
              <a:defRPr kumimoji="0"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65504"/>
            <a:ext cx="560070" cy="2438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357037"/>
            <a:ext cx="560070" cy="260774"/>
          </a:xfrm>
          <a:prstGeom prst="rect">
            <a:avLst/>
          </a:prstGeom>
        </p:spPr>
        <p:txBody>
          <a:bodyPr vert="horz" lIns="96661" tIns="48331" rIns="96661" bIns="48331" anchor="ctr" anchorCtr="0">
            <a:normAutofit/>
          </a:bodyPr>
          <a:lstStyle>
            <a:lvl1pPr algn="ctr" eaLnBrk="1" latinLnBrk="0" hangingPunct="1">
              <a:defRPr kumimoji="0" sz="15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rtl="0" eaLnBrk="1" latinLnBrk="0" hangingPunct="1">
        <a:spcBef>
          <a:spcPct val="0"/>
        </a:spcBef>
        <a:buNone/>
        <a:defRPr kumimoji="0" sz="47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38314" indent="-338314" algn="l" rtl="0" eaLnBrk="1" latinLnBrk="0" hangingPunct="1">
        <a:spcBef>
          <a:spcPts val="740"/>
        </a:spcBef>
        <a:buClr>
          <a:schemeClr val="accent2"/>
        </a:buClr>
        <a:buSzPct val="60000"/>
        <a:buFont typeface="Wingdings"/>
        <a:buChar char=""/>
        <a:defRPr kumimoji="0" sz="4700" kern="1200">
          <a:solidFill>
            <a:schemeClr val="accent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76629" indent="-289984" algn="l" rtl="0" eaLnBrk="1" latinLnBrk="0" hangingPunct="1">
        <a:spcBef>
          <a:spcPts val="581"/>
        </a:spcBef>
        <a:buClr>
          <a:schemeClr val="accent1"/>
        </a:buClr>
        <a:buSzPct val="70000"/>
        <a:buFont typeface="Wingdings 2"/>
        <a:buChar char=""/>
        <a:defRPr kumimoji="0" sz="38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966612" indent="-241653" algn="l" rtl="0" eaLnBrk="1" latinLnBrk="0" hangingPunct="1">
        <a:spcBef>
          <a:spcPts val="529"/>
        </a:spcBef>
        <a:buClr>
          <a:schemeClr val="accent2"/>
        </a:buClr>
        <a:buSzPct val="75000"/>
        <a:buFont typeface="Wingdings"/>
        <a:buChar char=""/>
        <a:defRPr kumimoji="0" sz="30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449918" indent="-241653" algn="l" rtl="0" eaLnBrk="1" latinLnBrk="0" hangingPunct="1">
        <a:spcBef>
          <a:spcPts val="423"/>
        </a:spcBef>
        <a:buClr>
          <a:schemeClr val="accent3"/>
        </a:buClr>
        <a:buSzPct val="75000"/>
        <a:buFont typeface="Wingdings"/>
        <a:buChar char=""/>
        <a:defRPr kumimoji="0" sz="21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1933224" indent="-241653" algn="l" rtl="0" eaLnBrk="1" latinLnBrk="0" hangingPunct="1">
        <a:spcBef>
          <a:spcPts val="423"/>
        </a:spcBef>
        <a:buClr>
          <a:schemeClr val="accent4"/>
        </a:buClr>
        <a:buSzPct val="65000"/>
        <a:buFont typeface="Wingdings"/>
        <a:buChar char=""/>
        <a:defRPr kumimoji="0" sz="21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223208" indent="-241653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3192" indent="-241653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03175" indent="-241653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93159" indent="-241653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due.edu/cie/teaching/assessment-evaluation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c.edu/innovation/PDFS/assessmentEvaluation/ASSESSMENTandEVALUATION2007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.edu/" TargetMode="External"/><Relationship Id="rId2" Type="http://schemas.openxmlformats.org/officeDocument/2006/relationships/hyperlink" Target="http://www.purdue.edu/cie/teaching/assessment-evalu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633894"/>
            <a:ext cx="8161020" cy="1568027"/>
          </a:xfrm>
        </p:spPr>
        <p:txBody>
          <a:bodyPr/>
          <a:lstStyle/>
          <a:p>
            <a:r>
              <a:rPr lang="en-US" dirty="0" smtClean="0"/>
              <a:t>Evaluation and Assessment of Library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0350" y="6177280"/>
            <a:ext cx="6720840" cy="1137920"/>
          </a:xfrm>
        </p:spPr>
        <p:txBody>
          <a:bodyPr/>
          <a:lstStyle/>
          <a:p>
            <a:r>
              <a:rPr lang="en-US" dirty="0" smtClean="0"/>
              <a:t>Making It Count</a:t>
            </a:r>
          </a:p>
          <a:p>
            <a:r>
              <a:rPr lang="en-US" sz="2100" dirty="0"/>
              <a:t>October 25, 2013</a:t>
            </a:r>
            <a:endParaRPr lang="en-US" sz="2100" dirty="0"/>
          </a:p>
        </p:txBody>
      </p:sp>
      <p:sp>
        <p:nvSpPr>
          <p:cNvPr id="4" name="TextBox 3"/>
          <p:cNvSpPr txBox="1"/>
          <p:nvPr/>
        </p:nvSpPr>
        <p:spPr>
          <a:xfrm>
            <a:off x="1459750" y="410909"/>
            <a:ext cx="4839686" cy="1205602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Lyn Paleo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MPA, </a:t>
            </a:r>
            <a:r>
              <a:rPr lang="en-US" sz="3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DrPH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Evaluation Manager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paleo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" y="573469"/>
            <a:ext cx="838505" cy="819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0030" y="522865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60870" y="522865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41030" y="522865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37129" y="6493131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8276" y="6493131"/>
            <a:ext cx="1038389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Outcomes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680960" y="6041455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0190" y="3603055"/>
            <a:ext cx="5040630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010" y="6285041"/>
            <a:ext cx="128016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0240" y="5991162"/>
            <a:ext cx="2663759" cy="75507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Intervention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6240780" y="6041455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880110" y="604120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28" name="Picture 27" descr="UCB-DoeLibrary from cor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395" y="729894"/>
            <a:ext cx="7559565" cy="512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162560"/>
            <a:ext cx="8961120" cy="1056640"/>
          </a:xfrm>
          <a:solidFill>
            <a:srgbClr val="4C2600"/>
          </a:solidFill>
        </p:spPr>
        <p:txBody>
          <a:bodyPr>
            <a:normAutofit fontScale="90000"/>
          </a:bodyPr>
          <a:lstStyle/>
          <a:p>
            <a:r>
              <a:rPr lang="en-US" sz="6300" b="1" dirty="0">
                <a:solidFill>
                  <a:schemeClr val="accent2"/>
                </a:solidFill>
                <a:latin typeface="Lucida Handwriting" pitchFamily="66" charset="0"/>
              </a:rPr>
              <a:t>Libraries: </a:t>
            </a:r>
            <a:r>
              <a:rPr lang="en-US" sz="6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 intervention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00480"/>
            <a:ext cx="64008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5" name="Picture 4" descr="Doe Doorw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87" y="0"/>
            <a:ext cx="9613574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300480"/>
            <a:ext cx="64008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4" name="Picture 3" descr="Doe Main 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012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acks D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012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urnals on shelf_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012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arch page-chica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8960"/>
            <a:ext cx="9601200" cy="5527040"/>
          </a:xfrm>
          <a:prstGeom prst="rect">
            <a:avLst/>
          </a:prstGeom>
        </p:spPr>
      </p:pic>
      <p:pic>
        <p:nvPicPr>
          <p:cNvPr id="13" name="Picture 12" descr="Afr Am man with 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50939"/>
            <a:ext cx="2400300" cy="3664262"/>
          </a:xfrm>
          <a:prstGeom prst="rect">
            <a:avLst/>
          </a:prstGeom>
        </p:spPr>
      </p:pic>
      <p:pic>
        <p:nvPicPr>
          <p:cNvPr id="5" name="Picture 4" descr="Doe main room people and lapto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5972" y="4059131"/>
            <a:ext cx="5485228" cy="3256069"/>
          </a:xfrm>
          <a:prstGeom prst="rect">
            <a:avLst/>
          </a:prstGeom>
        </p:spPr>
      </p:pic>
      <p:pic>
        <p:nvPicPr>
          <p:cNvPr id="3" name="Picture 2" descr="digital edition 300x15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0230" y="4998720"/>
            <a:ext cx="3000375" cy="1584960"/>
          </a:xfrm>
          <a:prstGeom prst="rect">
            <a:avLst/>
          </a:prstGeom>
        </p:spPr>
      </p:pic>
      <p:pic>
        <p:nvPicPr>
          <p:cNvPr id="10" name="Picture 9" descr="web page menu 250x3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81060" y="2113280"/>
            <a:ext cx="1120140" cy="1433779"/>
          </a:xfrm>
          <a:prstGeom prst="rect">
            <a:avLst/>
          </a:prstGeom>
        </p:spPr>
      </p:pic>
      <p:pic>
        <p:nvPicPr>
          <p:cNvPr id="8" name="Picture 7" descr="Oxford reference online homepage 635x5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0480" y="243841"/>
            <a:ext cx="4320540" cy="3705569"/>
          </a:xfrm>
          <a:prstGeom prst="rect">
            <a:avLst/>
          </a:prstGeom>
        </p:spPr>
      </p:pic>
      <p:pic>
        <p:nvPicPr>
          <p:cNvPr id="12" name="Picture 11" descr="World Book Web 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00900" y="0"/>
            <a:ext cx="2400300" cy="731520"/>
          </a:xfrm>
          <a:prstGeom prst="rect">
            <a:avLst/>
          </a:prstGeom>
        </p:spPr>
      </p:pic>
      <p:pic>
        <p:nvPicPr>
          <p:cNvPr id="15" name="Picture 14" descr="library header 295x5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776472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4" y="0"/>
            <a:ext cx="9660467" cy="747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50"/>
            <a:ext cx="9622870" cy="71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406806"/>
            <a:ext cx="9600001" cy="6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940"/>
            <a:ext cx="9559516" cy="68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ach05-07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01200" cy="7315200"/>
          </a:xfrm>
          <a:prstGeom prst="rect">
            <a:avLst/>
          </a:prstGeom>
        </p:spPr>
      </p:pic>
      <p:pic>
        <p:nvPicPr>
          <p:cNvPr id="7" name="Picture 6" descr="PHW218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601200" cy="211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13"/>
            <a:ext cx="96012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dirty="0"/>
              <a:t>Part II: Methods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800" dirty="0"/>
              <a:t>Assessment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7578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5242" y="1625601"/>
            <a:ext cx="8235600" cy="568771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Identify problem or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need;  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Describe the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intervention as it should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be;  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Identify the hoped for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outcomes;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Collect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information;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Analyze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information;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Present information for </a:t>
            </a: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interpretation;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Take action on the findings.</a:t>
            </a: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951"/>
              </a:spcAft>
            </a:pPr>
            <a:endParaRPr lang="en-US" sz="3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" y="1625601"/>
            <a:ext cx="626470" cy="49736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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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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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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</a:t>
            </a:r>
          </a:p>
          <a:p>
            <a:pPr>
              <a:spcAft>
                <a:spcPts val="951"/>
              </a:spcAft>
            </a:pPr>
            <a:r>
              <a:rPr lang="en-US" sz="3800" dirty="0">
                <a:solidFill>
                  <a:schemeClr val="accent2"/>
                </a:solidFill>
                <a:latin typeface="Symbol" panose="05050102010706020507" pitchFamily="18" charset="2"/>
                <a:sym typeface="Wingdings"/>
              </a:rPr>
              <a:t></a:t>
            </a:r>
            <a:endParaRPr lang="en-US" sz="38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206" y="487680"/>
            <a:ext cx="4779415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5700" dirty="0">
                <a:solidFill>
                  <a:schemeClr val="accent2"/>
                </a:solidFill>
              </a:rPr>
              <a:t>Evaluation steps</a:t>
            </a:r>
            <a:endParaRPr lang="en-US" sz="5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700" dirty="0"/>
              <a:t>Sampling</a:t>
            </a:r>
            <a:endParaRPr lang="en-US" sz="5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254807"/>
            <a:ext cx="2160270" cy="3328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07" y="3887724"/>
            <a:ext cx="1749539" cy="2695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73" y="4050284"/>
            <a:ext cx="1538553" cy="2370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0" y="71830"/>
            <a:ext cx="1760220" cy="1788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9133" y="5106922"/>
            <a:ext cx="1636310" cy="102093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3000" b="1" dirty="0">
                <a:solidFill>
                  <a:srgbClr val="4C2600"/>
                </a:solidFill>
              </a:rPr>
              <a:t>Daytime </a:t>
            </a:r>
          </a:p>
          <a:p>
            <a:pPr algn="ctr"/>
            <a:r>
              <a:rPr lang="en-US" sz="3000" b="1" dirty="0">
                <a:solidFill>
                  <a:srgbClr val="4C2600"/>
                </a:solidFill>
              </a:rPr>
              <a:t>hours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9426" y="5269482"/>
            <a:ext cx="1576422" cy="102093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3000" b="1" dirty="0">
                <a:solidFill>
                  <a:srgbClr val="4C2600"/>
                </a:solidFill>
              </a:rPr>
              <a:t>Evening </a:t>
            </a:r>
            <a:endParaRPr lang="en-US" sz="3000" b="1" dirty="0">
              <a:solidFill>
                <a:srgbClr val="4C2600"/>
              </a:solidFill>
            </a:endParaRPr>
          </a:p>
          <a:p>
            <a:pPr algn="ctr"/>
            <a:r>
              <a:rPr lang="en-US" sz="3000" b="1" dirty="0">
                <a:solidFill>
                  <a:srgbClr val="4C2600"/>
                </a:solidFill>
              </a:rPr>
              <a:t>hours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0880" y="5277167"/>
            <a:ext cx="1495179" cy="886397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2500" b="1" dirty="0">
                <a:solidFill>
                  <a:srgbClr val="4C2600"/>
                </a:solidFill>
              </a:rPr>
              <a:t>Weekend </a:t>
            </a:r>
            <a:endParaRPr lang="en-US" sz="2500" b="1" dirty="0">
              <a:solidFill>
                <a:srgbClr val="4C2600"/>
              </a:solidFill>
            </a:endParaRPr>
          </a:p>
          <a:p>
            <a:pPr algn="ctr"/>
            <a:r>
              <a:rPr lang="en-US" sz="2500" b="1" dirty="0">
                <a:solidFill>
                  <a:srgbClr val="4C2600"/>
                </a:solidFill>
              </a:rPr>
              <a:t>hours</a:t>
            </a:r>
          </a:p>
        </p:txBody>
      </p:sp>
      <p:sp>
        <p:nvSpPr>
          <p:cNvPr id="19" name="Circular Arrow 18"/>
          <p:cNvSpPr/>
          <p:nvPr/>
        </p:nvSpPr>
        <p:spPr>
          <a:xfrm rot="19777534" flipH="1">
            <a:off x="7242383" y="2092834"/>
            <a:ext cx="2183186" cy="19507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724240"/>
              <a:gd name="adj5" fmla="val 1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19777534" flipH="1">
            <a:off x="1387667" y="1622880"/>
            <a:ext cx="2183186" cy="19507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724240"/>
              <a:gd name="adj5" fmla="val 1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ircular Arrow 20"/>
          <p:cNvSpPr/>
          <p:nvPr/>
        </p:nvSpPr>
        <p:spPr>
          <a:xfrm rot="19777534" flipH="1">
            <a:off x="4253231" y="2052446"/>
            <a:ext cx="2183186" cy="19507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724240"/>
              <a:gd name="adj5" fmla="val 1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243840"/>
            <a:ext cx="8561070" cy="1056640"/>
          </a:xfrm>
        </p:spPr>
        <p:txBody>
          <a:bodyPr/>
          <a:lstStyle/>
          <a:p>
            <a:r>
              <a:rPr lang="en-US" sz="5700" dirty="0"/>
              <a:t>Sampling</a:t>
            </a:r>
            <a:r>
              <a:rPr lang="en-US" dirty="0" smtClean="0"/>
              <a:t>: Convenience Sample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80010" y="3820160"/>
            <a:ext cx="1840230" cy="2357120"/>
            <a:chOff x="914400" y="3200400"/>
            <a:chExt cx="1752600" cy="2209800"/>
          </a:xfrm>
        </p:grpSpPr>
        <p:sp>
          <p:nvSpPr>
            <p:cNvPr id="4" name="Oval 3"/>
            <p:cNvSpPr/>
            <p:nvPr/>
          </p:nvSpPr>
          <p:spPr>
            <a:xfrm>
              <a:off x="914400" y="32004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2954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8288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371600" y="38709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05000" y="38862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20906760">
              <a:off x="1714500" y="36987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20906760">
              <a:off x="1078375" y="37625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51328" y="39751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27150" y="45693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66800" y="33528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478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812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524000" y="40233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057400" y="40386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20906760">
              <a:off x="1866900" y="38511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20906760">
              <a:off x="1230775" y="39149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603728" y="41275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479550" y="47217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00250" y="3901440"/>
            <a:ext cx="1840230" cy="2357120"/>
            <a:chOff x="914400" y="3200400"/>
            <a:chExt cx="1752600" cy="2209800"/>
          </a:xfrm>
        </p:grpSpPr>
        <p:sp>
          <p:nvSpPr>
            <p:cNvPr id="25" name="Oval 24"/>
            <p:cNvSpPr/>
            <p:nvPr/>
          </p:nvSpPr>
          <p:spPr>
            <a:xfrm>
              <a:off x="914400" y="32004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2954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8288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371600" y="38709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905000" y="38862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20906760">
              <a:off x="1714500" y="36987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20906760">
              <a:off x="1078375" y="37625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451328" y="39751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327150" y="45693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066800" y="33528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4478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9812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524000" y="40233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057400" y="40386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20906760">
              <a:off x="1866900" y="38511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20906760">
              <a:off x="1230775" y="39149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603728" y="41275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479550" y="47217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760720" y="3901440"/>
            <a:ext cx="1840230" cy="2357120"/>
            <a:chOff x="914400" y="3200400"/>
            <a:chExt cx="1752600" cy="2209800"/>
          </a:xfrm>
        </p:grpSpPr>
        <p:sp>
          <p:nvSpPr>
            <p:cNvPr id="63" name="Oval 62"/>
            <p:cNvSpPr/>
            <p:nvPr/>
          </p:nvSpPr>
          <p:spPr>
            <a:xfrm>
              <a:off x="914400" y="32004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2954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828800" y="38100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371600" y="38709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905000" y="38862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20906760">
              <a:off x="1714500" y="36987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20906760">
              <a:off x="1078375" y="37625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451328" y="39751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1327150" y="45693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1066800" y="33528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4478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9812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524000" y="40233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057400" y="40386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20906760">
              <a:off x="1866900" y="38511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20906760">
              <a:off x="1230775" y="39149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1603728" y="41275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479550" y="47217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840480" y="3820160"/>
            <a:ext cx="1840230" cy="2357120"/>
            <a:chOff x="3657600" y="3352800"/>
            <a:chExt cx="1752600" cy="2209800"/>
          </a:xfrm>
        </p:grpSpPr>
        <p:sp>
          <p:nvSpPr>
            <p:cNvPr id="44" name="Oval 43"/>
            <p:cNvSpPr/>
            <p:nvPr/>
          </p:nvSpPr>
          <p:spPr>
            <a:xfrm>
              <a:off x="3657600" y="33528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0386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5720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114800" y="40233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648200" y="40386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20906760">
              <a:off x="4457700" y="38511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20906760">
              <a:off x="3821575" y="39149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194528" y="41275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070350" y="47217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10000" y="35052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191000" y="41148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724400" y="41148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222750" y="4127500"/>
              <a:ext cx="128269" cy="109219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800600" y="4114800"/>
              <a:ext cx="127000" cy="8890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346928" y="42799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 flipV="1">
              <a:off x="4222750" y="48741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20653138">
              <a:off x="4638675" y="3999159"/>
              <a:ext cx="390525" cy="134691"/>
            </a:xfrm>
            <a:custGeom>
              <a:avLst/>
              <a:gdLst>
                <a:gd name="connsiteX0" fmla="*/ 0 w 390525"/>
                <a:gd name="connsiteY0" fmla="*/ 77541 h 134691"/>
                <a:gd name="connsiteX1" fmla="*/ 219075 w 390525"/>
                <a:gd name="connsiteY1" fmla="*/ 1341 h 134691"/>
                <a:gd name="connsiteX2" fmla="*/ 390525 w 390525"/>
                <a:gd name="connsiteY2" fmla="*/ 134691 h 134691"/>
                <a:gd name="connsiteX3" fmla="*/ 390525 w 390525"/>
                <a:gd name="connsiteY3" fmla="*/ 134691 h 13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34691">
                  <a:moveTo>
                    <a:pt x="0" y="77541"/>
                  </a:moveTo>
                  <a:cubicBezTo>
                    <a:pt x="76994" y="34678"/>
                    <a:pt x="153988" y="-8184"/>
                    <a:pt x="219075" y="1341"/>
                  </a:cubicBezTo>
                  <a:cubicBezTo>
                    <a:pt x="284162" y="10866"/>
                    <a:pt x="390525" y="134691"/>
                    <a:pt x="390525" y="134691"/>
                  </a:cubicBezTo>
                  <a:lnTo>
                    <a:pt x="390525" y="1346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4086225" y="3942701"/>
              <a:ext cx="361950" cy="114949"/>
            </a:xfrm>
            <a:custGeom>
              <a:avLst/>
              <a:gdLst>
                <a:gd name="connsiteX0" fmla="*/ 361950 w 361950"/>
                <a:gd name="connsiteY0" fmla="*/ 114949 h 114949"/>
                <a:gd name="connsiteX1" fmla="*/ 38100 w 361950"/>
                <a:gd name="connsiteY1" fmla="*/ 649 h 114949"/>
                <a:gd name="connsiteX2" fmla="*/ 19050 w 361950"/>
                <a:gd name="connsiteY2" fmla="*/ 76849 h 1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114949">
                  <a:moveTo>
                    <a:pt x="361950" y="114949"/>
                  </a:moveTo>
                  <a:cubicBezTo>
                    <a:pt x="228600" y="60974"/>
                    <a:pt x="95250" y="6999"/>
                    <a:pt x="38100" y="649"/>
                  </a:cubicBezTo>
                  <a:cubicBezTo>
                    <a:pt x="-19050" y="-5701"/>
                    <a:pt x="0" y="35574"/>
                    <a:pt x="19050" y="768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80960" y="3901440"/>
            <a:ext cx="1840230" cy="2357120"/>
            <a:chOff x="3657600" y="3352800"/>
            <a:chExt cx="1752600" cy="2209800"/>
          </a:xfrm>
        </p:grpSpPr>
        <p:sp>
          <p:nvSpPr>
            <p:cNvPr id="104" name="Oval 103"/>
            <p:cNvSpPr/>
            <p:nvPr/>
          </p:nvSpPr>
          <p:spPr>
            <a:xfrm>
              <a:off x="3657600" y="33528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0386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72000" y="39624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114800" y="4023359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48200" y="4038600"/>
              <a:ext cx="83819" cy="6096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/>
            <p:cNvSpPr/>
            <p:nvPr/>
          </p:nvSpPr>
          <p:spPr>
            <a:xfrm rot="20906760">
              <a:off x="4457700" y="3851126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/>
            <p:cNvSpPr/>
            <p:nvPr/>
          </p:nvSpPr>
          <p:spPr>
            <a:xfrm rot="20906760">
              <a:off x="3821575" y="3914924"/>
              <a:ext cx="426719" cy="158750"/>
            </a:xfrm>
            <a:prstGeom prst="arc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4194528" y="41275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4070350" y="47217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810000" y="3505200"/>
              <a:ext cx="1600200" cy="2057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191000" y="41148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724400" y="4114800"/>
              <a:ext cx="2286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4C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750" y="4127500"/>
              <a:ext cx="128269" cy="109219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800600" y="4114800"/>
              <a:ext cx="127000" cy="88900"/>
            </a:xfrm>
            <a:prstGeom prst="ellipse">
              <a:avLst/>
            </a:prstGeom>
            <a:solidFill>
              <a:srgbClr val="4C2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4346928" y="4279900"/>
              <a:ext cx="405462" cy="456265"/>
            </a:xfrm>
            <a:custGeom>
              <a:avLst/>
              <a:gdLst>
                <a:gd name="connsiteX0" fmla="*/ 174272 w 405462"/>
                <a:gd name="connsiteY0" fmla="*/ 0 h 456265"/>
                <a:gd name="connsiteX1" fmla="*/ 155222 w 405462"/>
                <a:gd name="connsiteY1" fmla="*/ 279400 h 456265"/>
                <a:gd name="connsiteX2" fmla="*/ 9172 w 405462"/>
                <a:gd name="connsiteY2" fmla="*/ 355600 h 456265"/>
                <a:gd name="connsiteX3" fmla="*/ 53622 w 405462"/>
                <a:gd name="connsiteY3" fmla="*/ 438150 h 456265"/>
                <a:gd name="connsiteX4" fmla="*/ 364772 w 405462"/>
                <a:gd name="connsiteY4" fmla="*/ 450850 h 456265"/>
                <a:gd name="connsiteX5" fmla="*/ 390172 w 405462"/>
                <a:gd name="connsiteY5" fmla="*/ 368300 h 456265"/>
                <a:gd name="connsiteX6" fmla="*/ 256822 w 405462"/>
                <a:gd name="connsiteY6" fmla="*/ 285750 h 456265"/>
                <a:gd name="connsiteX7" fmla="*/ 269522 w 405462"/>
                <a:gd name="connsiteY7" fmla="*/ 228600 h 456265"/>
                <a:gd name="connsiteX8" fmla="*/ 269522 w 405462"/>
                <a:gd name="connsiteY8" fmla="*/ 228600 h 456265"/>
                <a:gd name="connsiteX9" fmla="*/ 269522 w 405462"/>
                <a:gd name="connsiteY9" fmla="*/ 228600 h 45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62" h="456265">
                  <a:moveTo>
                    <a:pt x="174272" y="0"/>
                  </a:moveTo>
                  <a:cubicBezTo>
                    <a:pt x="178505" y="110066"/>
                    <a:pt x="182739" y="220133"/>
                    <a:pt x="155222" y="279400"/>
                  </a:cubicBezTo>
                  <a:cubicBezTo>
                    <a:pt x="127705" y="338667"/>
                    <a:pt x="26105" y="329142"/>
                    <a:pt x="9172" y="355600"/>
                  </a:cubicBezTo>
                  <a:cubicBezTo>
                    <a:pt x="-7761" y="382058"/>
                    <a:pt x="-5645" y="422275"/>
                    <a:pt x="53622" y="438150"/>
                  </a:cubicBezTo>
                  <a:cubicBezTo>
                    <a:pt x="112889" y="454025"/>
                    <a:pt x="308680" y="462492"/>
                    <a:pt x="364772" y="450850"/>
                  </a:cubicBezTo>
                  <a:cubicBezTo>
                    <a:pt x="420864" y="439208"/>
                    <a:pt x="408164" y="395817"/>
                    <a:pt x="390172" y="368300"/>
                  </a:cubicBezTo>
                  <a:cubicBezTo>
                    <a:pt x="372180" y="340783"/>
                    <a:pt x="276930" y="309033"/>
                    <a:pt x="256822" y="285750"/>
                  </a:cubicBezTo>
                  <a:cubicBezTo>
                    <a:pt x="236714" y="262467"/>
                    <a:pt x="269522" y="228600"/>
                    <a:pt x="269522" y="228600"/>
                  </a:cubicBezTo>
                  <a:lnTo>
                    <a:pt x="269522" y="228600"/>
                  </a:lnTo>
                  <a:lnTo>
                    <a:pt x="269522" y="228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 flipV="1">
              <a:off x="4222750" y="4874179"/>
              <a:ext cx="704850" cy="256621"/>
            </a:xfrm>
            <a:custGeom>
              <a:avLst/>
              <a:gdLst>
                <a:gd name="connsiteX0" fmla="*/ 6350 w 704850"/>
                <a:gd name="connsiteY0" fmla="*/ 34371 h 256621"/>
                <a:gd name="connsiteX1" fmla="*/ 6350 w 704850"/>
                <a:gd name="connsiteY1" fmla="*/ 34371 h 256621"/>
                <a:gd name="connsiteX2" fmla="*/ 57150 w 704850"/>
                <a:gd name="connsiteY2" fmla="*/ 123271 h 256621"/>
                <a:gd name="connsiteX3" fmla="*/ 95250 w 704850"/>
                <a:gd name="connsiteY3" fmla="*/ 155021 h 256621"/>
                <a:gd name="connsiteX4" fmla="*/ 152400 w 704850"/>
                <a:gd name="connsiteY4" fmla="*/ 199471 h 256621"/>
                <a:gd name="connsiteX5" fmla="*/ 190500 w 704850"/>
                <a:gd name="connsiteY5" fmla="*/ 224871 h 256621"/>
                <a:gd name="connsiteX6" fmla="*/ 209550 w 704850"/>
                <a:gd name="connsiteY6" fmla="*/ 237571 h 256621"/>
                <a:gd name="connsiteX7" fmla="*/ 234950 w 704850"/>
                <a:gd name="connsiteY7" fmla="*/ 243921 h 256621"/>
                <a:gd name="connsiteX8" fmla="*/ 476250 w 704850"/>
                <a:gd name="connsiteY8" fmla="*/ 237571 h 256621"/>
                <a:gd name="connsiteX9" fmla="*/ 501650 w 704850"/>
                <a:gd name="connsiteY9" fmla="*/ 231221 h 256621"/>
                <a:gd name="connsiteX10" fmla="*/ 552450 w 704850"/>
                <a:gd name="connsiteY10" fmla="*/ 218521 h 256621"/>
                <a:gd name="connsiteX11" fmla="*/ 571500 w 704850"/>
                <a:gd name="connsiteY11" fmla="*/ 205821 h 256621"/>
                <a:gd name="connsiteX12" fmla="*/ 615950 w 704850"/>
                <a:gd name="connsiteY12" fmla="*/ 155021 h 256621"/>
                <a:gd name="connsiteX13" fmla="*/ 628650 w 704850"/>
                <a:gd name="connsiteY13" fmla="*/ 135971 h 256621"/>
                <a:gd name="connsiteX14" fmla="*/ 635000 w 704850"/>
                <a:gd name="connsiteY14" fmla="*/ 116921 h 256621"/>
                <a:gd name="connsiteX15" fmla="*/ 660400 w 704850"/>
                <a:gd name="connsiteY15" fmla="*/ 78821 h 256621"/>
                <a:gd name="connsiteX16" fmla="*/ 666750 w 704850"/>
                <a:gd name="connsiteY16" fmla="*/ 59771 h 256621"/>
                <a:gd name="connsiteX17" fmla="*/ 679450 w 704850"/>
                <a:gd name="connsiteY17" fmla="*/ 40721 h 256621"/>
                <a:gd name="connsiteX18" fmla="*/ 692150 w 704850"/>
                <a:gd name="connsiteY18" fmla="*/ 2621 h 256621"/>
                <a:gd name="connsiteX19" fmla="*/ 685800 w 704850"/>
                <a:gd name="connsiteY19" fmla="*/ 28021 h 256621"/>
                <a:gd name="connsiteX20" fmla="*/ 641350 w 704850"/>
                <a:gd name="connsiteY20" fmla="*/ 85171 h 256621"/>
                <a:gd name="connsiteX21" fmla="*/ 635000 w 704850"/>
                <a:gd name="connsiteY21" fmla="*/ 104221 h 256621"/>
                <a:gd name="connsiteX22" fmla="*/ 596900 w 704850"/>
                <a:gd name="connsiteY22" fmla="*/ 142321 h 256621"/>
                <a:gd name="connsiteX23" fmla="*/ 571500 w 704850"/>
                <a:gd name="connsiteY23" fmla="*/ 174071 h 256621"/>
                <a:gd name="connsiteX24" fmla="*/ 558800 w 704850"/>
                <a:gd name="connsiteY24" fmla="*/ 193121 h 256621"/>
                <a:gd name="connsiteX25" fmla="*/ 539750 w 704850"/>
                <a:gd name="connsiteY25" fmla="*/ 199471 h 256621"/>
                <a:gd name="connsiteX26" fmla="*/ 469900 w 704850"/>
                <a:gd name="connsiteY26" fmla="*/ 237571 h 256621"/>
                <a:gd name="connsiteX27" fmla="*/ 444500 w 704850"/>
                <a:gd name="connsiteY27" fmla="*/ 243921 h 256621"/>
                <a:gd name="connsiteX28" fmla="*/ 406400 w 704850"/>
                <a:gd name="connsiteY28" fmla="*/ 256621 h 256621"/>
                <a:gd name="connsiteX29" fmla="*/ 234950 w 704850"/>
                <a:gd name="connsiteY29" fmla="*/ 237571 h 256621"/>
                <a:gd name="connsiteX30" fmla="*/ 184150 w 704850"/>
                <a:gd name="connsiteY30" fmla="*/ 224871 h 256621"/>
                <a:gd name="connsiteX31" fmla="*/ 146050 w 704850"/>
                <a:gd name="connsiteY31" fmla="*/ 199471 h 256621"/>
                <a:gd name="connsiteX32" fmla="*/ 114300 w 704850"/>
                <a:gd name="connsiteY32" fmla="*/ 167721 h 256621"/>
                <a:gd name="connsiteX33" fmla="*/ 82550 w 704850"/>
                <a:gd name="connsiteY33" fmla="*/ 135971 h 256621"/>
                <a:gd name="connsiteX34" fmla="*/ 63500 w 704850"/>
                <a:gd name="connsiteY34" fmla="*/ 110571 h 256621"/>
                <a:gd name="connsiteX35" fmla="*/ 44450 w 704850"/>
                <a:gd name="connsiteY35" fmla="*/ 91521 h 256621"/>
                <a:gd name="connsiteX36" fmla="*/ 31750 w 704850"/>
                <a:gd name="connsiteY36" fmla="*/ 72471 h 256621"/>
                <a:gd name="connsiteX37" fmla="*/ 0 w 704850"/>
                <a:gd name="connsiteY37" fmla="*/ 34371 h 256621"/>
                <a:gd name="connsiteX38" fmla="*/ 19050 w 704850"/>
                <a:gd name="connsiteY38" fmla="*/ 21671 h 256621"/>
                <a:gd name="connsiteX39" fmla="*/ 114300 w 704850"/>
                <a:gd name="connsiteY39" fmla="*/ 40721 h 256621"/>
                <a:gd name="connsiteX40" fmla="*/ 152400 w 704850"/>
                <a:gd name="connsiteY40" fmla="*/ 66121 h 256621"/>
                <a:gd name="connsiteX41" fmla="*/ 190500 w 704850"/>
                <a:gd name="connsiteY41" fmla="*/ 85171 h 256621"/>
                <a:gd name="connsiteX42" fmla="*/ 228600 w 704850"/>
                <a:gd name="connsiteY42" fmla="*/ 97871 h 256621"/>
                <a:gd name="connsiteX43" fmla="*/ 298450 w 704850"/>
                <a:gd name="connsiteY43" fmla="*/ 97871 h 256621"/>
                <a:gd name="connsiteX44" fmla="*/ 336550 w 704850"/>
                <a:gd name="connsiteY44" fmla="*/ 110571 h 256621"/>
                <a:gd name="connsiteX45" fmla="*/ 355600 w 704850"/>
                <a:gd name="connsiteY45" fmla="*/ 104221 h 256621"/>
                <a:gd name="connsiteX46" fmla="*/ 374650 w 704850"/>
                <a:gd name="connsiteY46" fmla="*/ 91521 h 256621"/>
                <a:gd name="connsiteX47" fmla="*/ 419100 w 704850"/>
                <a:gd name="connsiteY47" fmla="*/ 97871 h 256621"/>
                <a:gd name="connsiteX48" fmla="*/ 438150 w 704850"/>
                <a:gd name="connsiteY48" fmla="*/ 110571 h 256621"/>
                <a:gd name="connsiteX49" fmla="*/ 533400 w 704850"/>
                <a:gd name="connsiteY49" fmla="*/ 97871 h 256621"/>
                <a:gd name="connsiteX50" fmla="*/ 558800 w 704850"/>
                <a:gd name="connsiteY50" fmla="*/ 85171 h 256621"/>
                <a:gd name="connsiteX51" fmla="*/ 577850 w 704850"/>
                <a:gd name="connsiteY51" fmla="*/ 72471 h 256621"/>
                <a:gd name="connsiteX52" fmla="*/ 615950 w 704850"/>
                <a:gd name="connsiteY52" fmla="*/ 59771 h 256621"/>
                <a:gd name="connsiteX53" fmla="*/ 660400 w 704850"/>
                <a:gd name="connsiteY53" fmla="*/ 40721 h 256621"/>
                <a:gd name="connsiteX54" fmla="*/ 679450 w 704850"/>
                <a:gd name="connsiteY54" fmla="*/ 28021 h 256621"/>
                <a:gd name="connsiteX55" fmla="*/ 704850 w 704850"/>
                <a:gd name="connsiteY55" fmla="*/ 15321 h 256621"/>
                <a:gd name="connsiteX56" fmla="*/ 685800 w 704850"/>
                <a:gd name="connsiteY56" fmla="*/ 34371 h 256621"/>
                <a:gd name="connsiteX57" fmla="*/ 647700 w 704850"/>
                <a:gd name="connsiteY57" fmla="*/ 78821 h 256621"/>
                <a:gd name="connsiteX58" fmla="*/ 628650 w 704850"/>
                <a:gd name="connsiteY58" fmla="*/ 85171 h 256621"/>
                <a:gd name="connsiteX59" fmla="*/ 609600 w 704850"/>
                <a:gd name="connsiteY59" fmla="*/ 104221 h 256621"/>
                <a:gd name="connsiteX60" fmla="*/ 571500 w 704850"/>
                <a:gd name="connsiteY60" fmla="*/ 129621 h 256621"/>
                <a:gd name="connsiteX61" fmla="*/ 552450 w 704850"/>
                <a:gd name="connsiteY61" fmla="*/ 148671 h 256621"/>
                <a:gd name="connsiteX62" fmla="*/ 514350 w 704850"/>
                <a:gd name="connsiteY62" fmla="*/ 161371 h 256621"/>
                <a:gd name="connsiteX63" fmla="*/ 495300 w 704850"/>
                <a:gd name="connsiteY63" fmla="*/ 167721 h 256621"/>
                <a:gd name="connsiteX64" fmla="*/ 438150 w 704850"/>
                <a:gd name="connsiteY64" fmla="*/ 180421 h 256621"/>
                <a:gd name="connsiteX65" fmla="*/ 336550 w 704850"/>
                <a:gd name="connsiteY65" fmla="*/ 174071 h 256621"/>
                <a:gd name="connsiteX66" fmla="*/ 317500 w 704850"/>
                <a:gd name="connsiteY66" fmla="*/ 167721 h 256621"/>
                <a:gd name="connsiteX67" fmla="*/ 285750 w 704850"/>
                <a:gd name="connsiteY67" fmla="*/ 161371 h 256621"/>
                <a:gd name="connsiteX68" fmla="*/ 247650 w 704850"/>
                <a:gd name="connsiteY68" fmla="*/ 148671 h 256621"/>
                <a:gd name="connsiteX69" fmla="*/ 190500 w 704850"/>
                <a:gd name="connsiteY69" fmla="*/ 135971 h 256621"/>
                <a:gd name="connsiteX70" fmla="*/ 101600 w 704850"/>
                <a:gd name="connsiteY70" fmla="*/ 110571 h 256621"/>
                <a:gd name="connsiteX71" fmla="*/ 63500 w 704850"/>
                <a:gd name="connsiteY71" fmla="*/ 85171 h 256621"/>
                <a:gd name="connsiteX72" fmla="*/ 44450 w 704850"/>
                <a:gd name="connsiteY72" fmla="*/ 72471 h 256621"/>
                <a:gd name="connsiteX73" fmla="*/ 25400 w 704850"/>
                <a:gd name="connsiteY73" fmla="*/ 66121 h 256621"/>
                <a:gd name="connsiteX74" fmla="*/ 6350 w 704850"/>
                <a:gd name="connsiteY74" fmla="*/ 34371 h 2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4850" h="256621">
                  <a:moveTo>
                    <a:pt x="6350" y="34371"/>
                  </a:moveTo>
                  <a:lnTo>
                    <a:pt x="6350" y="34371"/>
                  </a:lnTo>
                  <a:cubicBezTo>
                    <a:pt x="16311" y="54293"/>
                    <a:pt x="39199" y="105320"/>
                    <a:pt x="57150" y="123271"/>
                  </a:cubicBezTo>
                  <a:cubicBezTo>
                    <a:pt x="112805" y="178926"/>
                    <a:pt x="42206" y="110818"/>
                    <a:pt x="95250" y="155021"/>
                  </a:cubicBezTo>
                  <a:cubicBezTo>
                    <a:pt x="154936" y="204759"/>
                    <a:pt x="56105" y="135274"/>
                    <a:pt x="152400" y="199471"/>
                  </a:cubicBezTo>
                  <a:lnTo>
                    <a:pt x="190500" y="224871"/>
                  </a:lnTo>
                  <a:cubicBezTo>
                    <a:pt x="196850" y="229104"/>
                    <a:pt x="202146" y="235720"/>
                    <a:pt x="209550" y="237571"/>
                  </a:cubicBezTo>
                  <a:lnTo>
                    <a:pt x="234950" y="243921"/>
                  </a:lnTo>
                  <a:cubicBezTo>
                    <a:pt x="315383" y="241804"/>
                    <a:pt x="395880" y="241398"/>
                    <a:pt x="476250" y="237571"/>
                  </a:cubicBezTo>
                  <a:cubicBezTo>
                    <a:pt x="484967" y="237156"/>
                    <a:pt x="493131" y="233114"/>
                    <a:pt x="501650" y="231221"/>
                  </a:cubicBezTo>
                  <a:cubicBezTo>
                    <a:pt x="514692" y="228323"/>
                    <a:pt x="538833" y="225329"/>
                    <a:pt x="552450" y="218521"/>
                  </a:cubicBezTo>
                  <a:cubicBezTo>
                    <a:pt x="559276" y="215108"/>
                    <a:pt x="565150" y="210054"/>
                    <a:pt x="571500" y="205821"/>
                  </a:cubicBezTo>
                  <a:cubicBezTo>
                    <a:pt x="601133" y="161371"/>
                    <a:pt x="584200" y="176188"/>
                    <a:pt x="615950" y="155021"/>
                  </a:cubicBezTo>
                  <a:cubicBezTo>
                    <a:pt x="620183" y="148671"/>
                    <a:pt x="625237" y="142797"/>
                    <a:pt x="628650" y="135971"/>
                  </a:cubicBezTo>
                  <a:cubicBezTo>
                    <a:pt x="631643" y="129984"/>
                    <a:pt x="631749" y="122772"/>
                    <a:pt x="635000" y="116921"/>
                  </a:cubicBezTo>
                  <a:cubicBezTo>
                    <a:pt x="642413" y="103578"/>
                    <a:pt x="655573" y="93301"/>
                    <a:pt x="660400" y="78821"/>
                  </a:cubicBezTo>
                  <a:cubicBezTo>
                    <a:pt x="662517" y="72471"/>
                    <a:pt x="663757" y="65758"/>
                    <a:pt x="666750" y="59771"/>
                  </a:cubicBezTo>
                  <a:cubicBezTo>
                    <a:pt x="670163" y="52945"/>
                    <a:pt x="676350" y="47695"/>
                    <a:pt x="679450" y="40721"/>
                  </a:cubicBezTo>
                  <a:cubicBezTo>
                    <a:pt x="684887" y="28488"/>
                    <a:pt x="695397" y="-10366"/>
                    <a:pt x="692150" y="2621"/>
                  </a:cubicBezTo>
                  <a:cubicBezTo>
                    <a:pt x="690033" y="11088"/>
                    <a:pt x="689703" y="20215"/>
                    <a:pt x="685800" y="28021"/>
                  </a:cubicBezTo>
                  <a:cubicBezTo>
                    <a:pt x="670609" y="58402"/>
                    <a:pt x="662256" y="64265"/>
                    <a:pt x="641350" y="85171"/>
                  </a:cubicBezTo>
                  <a:cubicBezTo>
                    <a:pt x="639233" y="91521"/>
                    <a:pt x="639109" y="98937"/>
                    <a:pt x="635000" y="104221"/>
                  </a:cubicBezTo>
                  <a:cubicBezTo>
                    <a:pt x="623973" y="118398"/>
                    <a:pt x="596900" y="142321"/>
                    <a:pt x="596900" y="142321"/>
                  </a:cubicBezTo>
                  <a:cubicBezTo>
                    <a:pt x="584538" y="179407"/>
                    <a:pt x="600223" y="145348"/>
                    <a:pt x="571500" y="174071"/>
                  </a:cubicBezTo>
                  <a:cubicBezTo>
                    <a:pt x="566104" y="179467"/>
                    <a:pt x="564759" y="188353"/>
                    <a:pt x="558800" y="193121"/>
                  </a:cubicBezTo>
                  <a:cubicBezTo>
                    <a:pt x="553573" y="197302"/>
                    <a:pt x="545626" y="196266"/>
                    <a:pt x="539750" y="199471"/>
                  </a:cubicBezTo>
                  <a:cubicBezTo>
                    <a:pt x="486758" y="228376"/>
                    <a:pt x="506726" y="227049"/>
                    <a:pt x="469900" y="237571"/>
                  </a:cubicBezTo>
                  <a:cubicBezTo>
                    <a:pt x="461509" y="239969"/>
                    <a:pt x="452859" y="241413"/>
                    <a:pt x="444500" y="243921"/>
                  </a:cubicBezTo>
                  <a:cubicBezTo>
                    <a:pt x="431678" y="247768"/>
                    <a:pt x="406400" y="256621"/>
                    <a:pt x="406400" y="256621"/>
                  </a:cubicBezTo>
                  <a:cubicBezTo>
                    <a:pt x="286040" y="249934"/>
                    <a:pt x="322485" y="258167"/>
                    <a:pt x="234950" y="237571"/>
                  </a:cubicBezTo>
                  <a:cubicBezTo>
                    <a:pt x="217960" y="233573"/>
                    <a:pt x="184150" y="224871"/>
                    <a:pt x="184150" y="224871"/>
                  </a:cubicBezTo>
                  <a:cubicBezTo>
                    <a:pt x="171450" y="216404"/>
                    <a:pt x="154517" y="212171"/>
                    <a:pt x="146050" y="199471"/>
                  </a:cubicBezTo>
                  <a:cubicBezTo>
                    <a:pt x="129117" y="174071"/>
                    <a:pt x="139700" y="184654"/>
                    <a:pt x="114300" y="167721"/>
                  </a:cubicBezTo>
                  <a:cubicBezTo>
                    <a:pt x="80433" y="116921"/>
                    <a:pt x="124883" y="178304"/>
                    <a:pt x="82550" y="135971"/>
                  </a:cubicBezTo>
                  <a:cubicBezTo>
                    <a:pt x="75066" y="128487"/>
                    <a:pt x="70388" y="118606"/>
                    <a:pt x="63500" y="110571"/>
                  </a:cubicBezTo>
                  <a:cubicBezTo>
                    <a:pt x="57656" y="103753"/>
                    <a:pt x="50199" y="98420"/>
                    <a:pt x="44450" y="91521"/>
                  </a:cubicBezTo>
                  <a:cubicBezTo>
                    <a:pt x="39564" y="85658"/>
                    <a:pt x="36636" y="78334"/>
                    <a:pt x="31750" y="72471"/>
                  </a:cubicBezTo>
                  <a:cubicBezTo>
                    <a:pt x="-8994" y="23578"/>
                    <a:pt x="31532" y="81669"/>
                    <a:pt x="0" y="34371"/>
                  </a:cubicBezTo>
                  <a:cubicBezTo>
                    <a:pt x="6350" y="30138"/>
                    <a:pt x="11445" y="22305"/>
                    <a:pt x="19050" y="21671"/>
                  </a:cubicBezTo>
                  <a:cubicBezTo>
                    <a:pt x="35423" y="20307"/>
                    <a:pt x="95789" y="28380"/>
                    <a:pt x="114300" y="40721"/>
                  </a:cubicBezTo>
                  <a:cubicBezTo>
                    <a:pt x="127000" y="49188"/>
                    <a:pt x="137920" y="61294"/>
                    <a:pt x="152400" y="66121"/>
                  </a:cubicBezTo>
                  <a:cubicBezTo>
                    <a:pt x="221875" y="89279"/>
                    <a:pt x="116642" y="52345"/>
                    <a:pt x="190500" y="85171"/>
                  </a:cubicBezTo>
                  <a:cubicBezTo>
                    <a:pt x="202733" y="90608"/>
                    <a:pt x="228600" y="97871"/>
                    <a:pt x="228600" y="97871"/>
                  </a:cubicBezTo>
                  <a:cubicBezTo>
                    <a:pt x="268584" y="91207"/>
                    <a:pt x="261420" y="87772"/>
                    <a:pt x="298450" y="97871"/>
                  </a:cubicBezTo>
                  <a:cubicBezTo>
                    <a:pt x="311365" y="101393"/>
                    <a:pt x="336550" y="110571"/>
                    <a:pt x="336550" y="110571"/>
                  </a:cubicBezTo>
                  <a:cubicBezTo>
                    <a:pt x="342900" y="108454"/>
                    <a:pt x="349613" y="107214"/>
                    <a:pt x="355600" y="104221"/>
                  </a:cubicBezTo>
                  <a:cubicBezTo>
                    <a:pt x="362426" y="100808"/>
                    <a:pt x="367056" y="92280"/>
                    <a:pt x="374650" y="91521"/>
                  </a:cubicBezTo>
                  <a:cubicBezTo>
                    <a:pt x="389543" y="90032"/>
                    <a:pt x="404283" y="95754"/>
                    <a:pt x="419100" y="97871"/>
                  </a:cubicBezTo>
                  <a:cubicBezTo>
                    <a:pt x="425450" y="102104"/>
                    <a:pt x="430535" y="110063"/>
                    <a:pt x="438150" y="110571"/>
                  </a:cubicBezTo>
                  <a:cubicBezTo>
                    <a:pt x="464263" y="112312"/>
                    <a:pt x="505075" y="110010"/>
                    <a:pt x="533400" y="97871"/>
                  </a:cubicBezTo>
                  <a:cubicBezTo>
                    <a:pt x="542101" y="94142"/>
                    <a:pt x="550581" y="89867"/>
                    <a:pt x="558800" y="85171"/>
                  </a:cubicBezTo>
                  <a:cubicBezTo>
                    <a:pt x="565426" y="81385"/>
                    <a:pt x="570876" y="75571"/>
                    <a:pt x="577850" y="72471"/>
                  </a:cubicBezTo>
                  <a:cubicBezTo>
                    <a:pt x="590083" y="67034"/>
                    <a:pt x="604811" y="67197"/>
                    <a:pt x="615950" y="59771"/>
                  </a:cubicBezTo>
                  <a:cubicBezTo>
                    <a:pt x="642262" y="42230"/>
                    <a:pt x="627596" y="48922"/>
                    <a:pt x="660400" y="40721"/>
                  </a:cubicBezTo>
                  <a:cubicBezTo>
                    <a:pt x="666750" y="36488"/>
                    <a:pt x="672624" y="31434"/>
                    <a:pt x="679450" y="28021"/>
                  </a:cubicBezTo>
                  <a:cubicBezTo>
                    <a:pt x="708636" y="13428"/>
                    <a:pt x="690504" y="29667"/>
                    <a:pt x="704850" y="15321"/>
                  </a:cubicBezTo>
                  <a:lnTo>
                    <a:pt x="685800" y="34371"/>
                  </a:lnTo>
                  <a:cubicBezTo>
                    <a:pt x="673100" y="49188"/>
                    <a:pt x="662285" y="65856"/>
                    <a:pt x="647700" y="78821"/>
                  </a:cubicBezTo>
                  <a:cubicBezTo>
                    <a:pt x="642697" y="83268"/>
                    <a:pt x="634219" y="81458"/>
                    <a:pt x="628650" y="85171"/>
                  </a:cubicBezTo>
                  <a:cubicBezTo>
                    <a:pt x="621178" y="90152"/>
                    <a:pt x="616689" y="98708"/>
                    <a:pt x="609600" y="104221"/>
                  </a:cubicBezTo>
                  <a:cubicBezTo>
                    <a:pt x="597552" y="113592"/>
                    <a:pt x="582293" y="118828"/>
                    <a:pt x="571500" y="129621"/>
                  </a:cubicBezTo>
                  <a:cubicBezTo>
                    <a:pt x="565150" y="135971"/>
                    <a:pt x="560300" y="144310"/>
                    <a:pt x="552450" y="148671"/>
                  </a:cubicBezTo>
                  <a:cubicBezTo>
                    <a:pt x="540748" y="155172"/>
                    <a:pt x="527050" y="157138"/>
                    <a:pt x="514350" y="161371"/>
                  </a:cubicBezTo>
                  <a:cubicBezTo>
                    <a:pt x="508000" y="163488"/>
                    <a:pt x="501902" y="166621"/>
                    <a:pt x="495300" y="167721"/>
                  </a:cubicBezTo>
                  <a:cubicBezTo>
                    <a:pt x="450598" y="175171"/>
                    <a:pt x="469414" y="170000"/>
                    <a:pt x="438150" y="180421"/>
                  </a:cubicBezTo>
                  <a:cubicBezTo>
                    <a:pt x="404283" y="178304"/>
                    <a:pt x="370296" y="177623"/>
                    <a:pt x="336550" y="174071"/>
                  </a:cubicBezTo>
                  <a:cubicBezTo>
                    <a:pt x="329893" y="173370"/>
                    <a:pt x="323994" y="169344"/>
                    <a:pt x="317500" y="167721"/>
                  </a:cubicBezTo>
                  <a:cubicBezTo>
                    <a:pt x="307029" y="165103"/>
                    <a:pt x="296163" y="164211"/>
                    <a:pt x="285750" y="161371"/>
                  </a:cubicBezTo>
                  <a:cubicBezTo>
                    <a:pt x="272835" y="157849"/>
                    <a:pt x="260855" y="150872"/>
                    <a:pt x="247650" y="148671"/>
                  </a:cubicBezTo>
                  <a:cubicBezTo>
                    <a:pt x="168583" y="135493"/>
                    <a:pt x="239630" y="149370"/>
                    <a:pt x="190500" y="135971"/>
                  </a:cubicBezTo>
                  <a:cubicBezTo>
                    <a:pt x="183335" y="134017"/>
                    <a:pt x="112832" y="118059"/>
                    <a:pt x="101600" y="110571"/>
                  </a:cubicBezTo>
                  <a:lnTo>
                    <a:pt x="63500" y="85171"/>
                  </a:lnTo>
                  <a:cubicBezTo>
                    <a:pt x="57150" y="80938"/>
                    <a:pt x="51690" y="74884"/>
                    <a:pt x="44450" y="72471"/>
                  </a:cubicBezTo>
                  <a:cubicBezTo>
                    <a:pt x="38100" y="70354"/>
                    <a:pt x="30969" y="69834"/>
                    <a:pt x="25400" y="66121"/>
                  </a:cubicBezTo>
                  <a:cubicBezTo>
                    <a:pt x="23639" y="64947"/>
                    <a:pt x="9525" y="39663"/>
                    <a:pt x="6350" y="343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 rot="20653138">
              <a:off x="4638675" y="3999159"/>
              <a:ext cx="390525" cy="134691"/>
            </a:xfrm>
            <a:custGeom>
              <a:avLst/>
              <a:gdLst>
                <a:gd name="connsiteX0" fmla="*/ 0 w 390525"/>
                <a:gd name="connsiteY0" fmla="*/ 77541 h 134691"/>
                <a:gd name="connsiteX1" fmla="*/ 219075 w 390525"/>
                <a:gd name="connsiteY1" fmla="*/ 1341 h 134691"/>
                <a:gd name="connsiteX2" fmla="*/ 390525 w 390525"/>
                <a:gd name="connsiteY2" fmla="*/ 134691 h 134691"/>
                <a:gd name="connsiteX3" fmla="*/ 390525 w 390525"/>
                <a:gd name="connsiteY3" fmla="*/ 134691 h 13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34691">
                  <a:moveTo>
                    <a:pt x="0" y="77541"/>
                  </a:moveTo>
                  <a:cubicBezTo>
                    <a:pt x="76994" y="34678"/>
                    <a:pt x="153988" y="-8184"/>
                    <a:pt x="219075" y="1341"/>
                  </a:cubicBezTo>
                  <a:cubicBezTo>
                    <a:pt x="284162" y="10866"/>
                    <a:pt x="390525" y="134691"/>
                    <a:pt x="390525" y="134691"/>
                  </a:cubicBezTo>
                  <a:lnTo>
                    <a:pt x="390525" y="1346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4086225" y="3942701"/>
              <a:ext cx="361950" cy="114949"/>
            </a:xfrm>
            <a:custGeom>
              <a:avLst/>
              <a:gdLst>
                <a:gd name="connsiteX0" fmla="*/ 361950 w 361950"/>
                <a:gd name="connsiteY0" fmla="*/ 114949 h 114949"/>
                <a:gd name="connsiteX1" fmla="*/ 38100 w 361950"/>
                <a:gd name="connsiteY1" fmla="*/ 649 h 114949"/>
                <a:gd name="connsiteX2" fmla="*/ 19050 w 361950"/>
                <a:gd name="connsiteY2" fmla="*/ 76849 h 1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114949">
                  <a:moveTo>
                    <a:pt x="361950" y="114949"/>
                  </a:moveTo>
                  <a:cubicBezTo>
                    <a:pt x="228600" y="60974"/>
                    <a:pt x="95250" y="6999"/>
                    <a:pt x="38100" y="649"/>
                  </a:cubicBezTo>
                  <a:cubicBezTo>
                    <a:pt x="-19050" y="-5701"/>
                    <a:pt x="0" y="35574"/>
                    <a:pt x="19050" y="768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536863" y="2358453"/>
            <a:ext cx="1143598" cy="1542987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9300" b="1" dirty="0">
                <a:solidFill>
                  <a:schemeClr val="accent2">
                    <a:lumMod val="20000"/>
                    <a:lumOff val="80000"/>
                  </a:schemeClr>
                </a:solidFill>
                <a:sym typeface="Wingdings"/>
              </a:rPr>
              <a:t></a:t>
            </a:r>
            <a:endParaRPr lang="en-US" sz="93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156227" y="2467498"/>
            <a:ext cx="1124683" cy="1838452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9300" b="1" dirty="0">
                <a:solidFill>
                  <a:schemeClr val="accent2">
                    <a:lumMod val="20000"/>
                    <a:lumOff val="80000"/>
                  </a:schemeClr>
                </a:solidFill>
                <a:sym typeface="Wingdings"/>
              </a:rPr>
              <a:t></a:t>
            </a:r>
            <a:endParaRPr lang="en-US" sz="93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393025" y="2439733"/>
            <a:ext cx="1143598" cy="1542987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9300" b="1" dirty="0">
                <a:solidFill>
                  <a:schemeClr val="accent2">
                    <a:lumMod val="20000"/>
                    <a:lumOff val="80000"/>
                  </a:schemeClr>
                </a:solidFill>
                <a:sym typeface="Wingdings"/>
              </a:rPr>
              <a:t></a:t>
            </a:r>
            <a:endParaRPr lang="en-US" sz="93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433887" y="2194560"/>
            <a:ext cx="926783" cy="1542987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9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93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194357" y="2194560"/>
            <a:ext cx="926783" cy="1542987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9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93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243840"/>
            <a:ext cx="8561070" cy="1056640"/>
          </a:xfrm>
        </p:spPr>
        <p:txBody>
          <a:bodyPr/>
          <a:lstStyle/>
          <a:p>
            <a:r>
              <a:rPr lang="en-US" sz="5700" dirty="0"/>
              <a:t>Sampling</a:t>
            </a:r>
            <a:r>
              <a:rPr lang="en-US" dirty="0" smtClean="0"/>
              <a:t>: Convenience Sample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160020" y="2170986"/>
            <a:ext cx="1680210" cy="21945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0070" y="2821226"/>
            <a:ext cx="240030" cy="162560"/>
          </a:xfrm>
          <a:prstGeom prst="ellipse">
            <a:avLst/>
          </a:prstGeom>
          <a:solidFill>
            <a:srgbClr val="00B0F0"/>
          </a:solidFill>
          <a:ln>
            <a:solidFill>
              <a:srgbClr val="4C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20140" y="2821226"/>
            <a:ext cx="240030" cy="162560"/>
          </a:xfrm>
          <a:prstGeom prst="ellipse">
            <a:avLst/>
          </a:prstGeom>
          <a:solidFill>
            <a:srgbClr val="00B0F0"/>
          </a:solidFill>
          <a:ln>
            <a:solidFill>
              <a:srgbClr val="4C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40080" y="2886249"/>
            <a:ext cx="88010" cy="65024"/>
          </a:xfrm>
          <a:prstGeom prst="ellipse">
            <a:avLst/>
          </a:prstGeom>
          <a:solidFill>
            <a:srgbClr val="4C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200151" y="2902506"/>
            <a:ext cx="88010" cy="65024"/>
          </a:xfrm>
          <a:prstGeom prst="ellipse">
            <a:avLst/>
          </a:prstGeom>
          <a:solidFill>
            <a:srgbClr val="4C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rot="20906760">
            <a:off x="1000126" y="2702534"/>
            <a:ext cx="448055" cy="169333"/>
          </a:xfrm>
          <a:prstGeom prst="arc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20906760">
            <a:off x="332194" y="2770585"/>
            <a:ext cx="448055" cy="169333"/>
          </a:xfrm>
          <a:prstGeom prst="arc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723794" y="2997333"/>
            <a:ext cx="425735" cy="486683"/>
          </a:xfrm>
          <a:custGeom>
            <a:avLst/>
            <a:gdLst>
              <a:gd name="connsiteX0" fmla="*/ 174272 w 405462"/>
              <a:gd name="connsiteY0" fmla="*/ 0 h 456265"/>
              <a:gd name="connsiteX1" fmla="*/ 155222 w 405462"/>
              <a:gd name="connsiteY1" fmla="*/ 279400 h 456265"/>
              <a:gd name="connsiteX2" fmla="*/ 9172 w 405462"/>
              <a:gd name="connsiteY2" fmla="*/ 355600 h 456265"/>
              <a:gd name="connsiteX3" fmla="*/ 53622 w 405462"/>
              <a:gd name="connsiteY3" fmla="*/ 438150 h 456265"/>
              <a:gd name="connsiteX4" fmla="*/ 364772 w 405462"/>
              <a:gd name="connsiteY4" fmla="*/ 450850 h 456265"/>
              <a:gd name="connsiteX5" fmla="*/ 390172 w 405462"/>
              <a:gd name="connsiteY5" fmla="*/ 368300 h 456265"/>
              <a:gd name="connsiteX6" fmla="*/ 256822 w 405462"/>
              <a:gd name="connsiteY6" fmla="*/ 285750 h 456265"/>
              <a:gd name="connsiteX7" fmla="*/ 269522 w 405462"/>
              <a:gd name="connsiteY7" fmla="*/ 228600 h 456265"/>
              <a:gd name="connsiteX8" fmla="*/ 269522 w 405462"/>
              <a:gd name="connsiteY8" fmla="*/ 228600 h 456265"/>
              <a:gd name="connsiteX9" fmla="*/ 269522 w 405462"/>
              <a:gd name="connsiteY9" fmla="*/ 228600 h 45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5462" h="456265">
                <a:moveTo>
                  <a:pt x="174272" y="0"/>
                </a:moveTo>
                <a:cubicBezTo>
                  <a:pt x="178505" y="110066"/>
                  <a:pt x="182739" y="220133"/>
                  <a:pt x="155222" y="279400"/>
                </a:cubicBezTo>
                <a:cubicBezTo>
                  <a:pt x="127705" y="338667"/>
                  <a:pt x="26105" y="329142"/>
                  <a:pt x="9172" y="355600"/>
                </a:cubicBezTo>
                <a:cubicBezTo>
                  <a:pt x="-7761" y="382058"/>
                  <a:pt x="-5645" y="422275"/>
                  <a:pt x="53622" y="438150"/>
                </a:cubicBezTo>
                <a:cubicBezTo>
                  <a:pt x="112889" y="454025"/>
                  <a:pt x="308680" y="462492"/>
                  <a:pt x="364772" y="450850"/>
                </a:cubicBezTo>
                <a:cubicBezTo>
                  <a:pt x="420864" y="439208"/>
                  <a:pt x="408164" y="395817"/>
                  <a:pt x="390172" y="368300"/>
                </a:cubicBezTo>
                <a:cubicBezTo>
                  <a:pt x="372180" y="340783"/>
                  <a:pt x="276930" y="309033"/>
                  <a:pt x="256822" y="285750"/>
                </a:cubicBezTo>
                <a:cubicBezTo>
                  <a:pt x="236714" y="262467"/>
                  <a:pt x="269522" y="228600"/>
                  <a:pt x="269522" y="228600"/>
                </a:cubicBezTo>
                <a:lnTo>
                  <a:pt x="269522" y="228600"/>
                </a:lnTo>
                <a:lnTo>
                  <a:pt x="269522" y="2286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93407" y="3631230"/>
            <a:ext cx="740093" cy="273729"/>
          </a:xfrm>
          <a:custGeom>
            <a:avLst/>
            <a:gdLst>
              <a:gd name="connsiteX0" fmla="*/ 6350 w 704850"/>
              <a:gd name="connsiteY0" fmla="*/ 34371 h 256621"/>
              <a:gd name="connsiteX1" fmla="*/ 6350 w 704850"/>
              <a:gd name="connsiteY1" fmla="*/ 34371 h 256621"/>
              <a:gd name="connsiteX2" fmla="*/ 57150 w 704850"/>
              <a:gd name="connsiteY2" fmla="*/ 123271 h 256621"/>
              <a:gd name="connsiteX3" fmla="*/ 95250 w 704850"/>
              <a:gd name="connsiteY3" fmla="*/ 155021 h 256621"/>
              <a:gd name="connsiteX4" fmla="*/ 152400 w 704850"/>
              <a:gd name="connsiteY4" fmla="*/ 199471 h 256621"/>
              <a:gd name="connsiteX5" fmla="*/ 190500 w 704850"/>
              <a:gd name="connsiteY5" fmla="*/ 224871 h 256621"/>
              <a:gd name="connsiteX6" fmla="*/ 209550 w 704850"/>
              <a:gd name="connsiteY6" fmla="*/ 237571 h 256621"/>
              <a:gd name="connsiteX7" fmla="*/ 234950 w 704850"/>
              <a:gd name="connsiteY7" fmla="*/ 243921 h 256621"/>
              <a:gd name="connsiteX8" fmla="*/ 476250 w 704850"/>
              <a:gd name="connsiteY8" fmla="*/ 237571 h 256621"/>
              <a:gd name="connsiteX9" fmla="*/ 501650 w 704850"/>
              <a:gd name="connsiteY9" fmla="*/ 231221 h 256621"/>
              <a:gd name="connsiteX10" fmla="*/ 552450 w 704850"/>
              <a:gd name="connsiteY10" fmla="*/ 218521 h 256621"/>
              <a:gd name="connsiteX11" fmla="*/ 571500 w 704850"/>
              <a:gd name="connsiteY11" fmla="*/ 205821 h 256621"/>
              <a:gd name="connsiteX12" fmla="*/ 615950 w 704850"/>
              <a:gd name="connsiteY12" fmla="*/ 155021 h 256621"/>
              <a:gd name="connsiteX13" fmla="*/ 628650 w 704850"/>
              <a:gd name="connsiteY13" fmla="*/ 135971 h 256621"/>
              <a:gd name="connsiteX14" fmla="*/ 635000 w 704850"/>
              <a:gd name="connsiteY14" fmla="*/ 116921 h 256621"/>
              <a:gd name="connsiteX15" fmla="*/ 660400 w 704850"/>
              <a:gd name="connsiteY15" fmla="*/ 78821 h 256621"/>
              <a:gd name="connsiteX16" fmla="*/ 666750 w 704850"/>
              <a:gd name="connsiteY16" fmla="*/ 59771 h 256621"/>
              <a:gd name="connsiteX17" fmla="*/ 679450 w 704850"/>
              <a:gd name="connsiteY17" fmla="*/ 40721 h 256621"/>
              <a:gd name="connsiteX18" fmla="*/ 692150 w 704850"/>
              <a:gd name="connsiteY18" fmla="*/ 2621 h 256621"/>
              <a:gd name="connsiteX19" fmla="*/ 685800 w 704850"/>
              <a:gd name="connsiteY19" fmla="*/ 28021 h 256621"/>
              <a:gd name="connsiteX20" fmla="*/ 641350 w 704850"/>
              <a:gd name="connsiteY20" fmla="*/ 85171 h 256621"/>
              <a:gd name="connsiteX21" fmla="*/ 635000 w 704850"/>
              <a:gd name="connsiteY21" fmla="*/ 104221 h 256621"/>
              <a:gd name="connsiteX22" fmla="*/ 596900 w 704850"/>
              <a:gd name="connsiteY22" fmla="*/ 142321 h 256621"/>
              <a:gd name="connsiteX23" fmla="*/ 571500 w 704850"/>
              <a:gd name="connsiteY23" fmla="*/ 174071 h 256621"/>
              <a:gd name="connsiteX24" fmla="*/ 558800 w 704850"/>
              <a:gd name="connsiteY24" fmla="*/ 193121 h 256621"/>
              <a:gd name="connsiteX25" fmla="*/ 539750 w 704850"/>
              <a:gd name="connsiteY25" fmla="*/ 199471 h 256621"/>
              <a:gd name="connsiteX26" fmla="*/ 469900 w 704850"/>
              <a:gd name="connsiteY26" fmla="*/ 237571 h 256621"/>
              <a:gd name="connsiteX27" fmla="*/ 444500 w 704850"/>
              <a:gd name="connsiteY27" fmla="*/ 243921 h 256621"/>
              <a:gd name="connsiteX28" fmla="*/ 406400 w 704850"/>
              <a:gd name="connsiteY28" fmla="*/ 256621 h 256621"/>
              <a:gd name="connsiteX29" fmla="*/ 234950 w 704850"/>
              <a:gd name="connsiteY29" fmla="*/ 237571 h 256621"/>
              <a:gd name="connsiteX30" fmla="*/ 184150 w 704850"/>
              <a:gd name="connsiteY30" fmla="*/ 224871 h 256621"/>
              <a:gd name="connsiteX31" fmla="*/ 146050 w 704850"/>
              <a:gd name="connsiteY31" fmla="*/ 199471 h 256621"/>
              <a:gd name="connsiteX32" fmla="*/ 114300 w 704850"/>
              <a:gd name="connsiteY32" fmla="*/ 167721 h 256621"/>
              <a:gd name="connsiteX33" fmla="*/ 82550 w 704850"/>
              <a:gd name="connsiteY33" fmla="*/ 135971 h 256621"/>
              <a:gd name="connsiteX34" fmla="*/ 63500 w 704850"/>
              <a:gd name="connsiteY34" fmla="*/ 110571 h 256621"/>
              <a:gd name="connsiteX35" fmla="*/ 44450 w 704850"/>
              <a:gd name="connsiteY35" fmla="*/ 91521 h 256621"/>
              <a:gd name="connsiteX36" fmla="*/ 31750 w 704850"/>
              <a:gd name="connsiteY36" fmla="*/ 72471 h 256621"/>
              <a:gd name="connsiteX37" fmla="*/ 0 w 704850"/>
              <a:gd name="connsiteY37" fmla="*/ 34371 h 256621"/>
              <a:gd name="connsiteX38" fmla="*/ 19050 w 704850"/>
              <a:gd name="connsiteY38" fmla="*/ 21671 h 256621"/>
              <a:gd name="connsiteX39" fmla="*/ 114300 w 704850"/>
              <a:gd name="connsiteY39" fmla="*/ 40721 h 256621"/>
              <a:gd name="connsiteX40" fmla="*/ 152400 w 704850"/>
              <a:gd name="connsiteY40" fmla="*/ 66121 h 256621"/>
              <a:gd name="connsiteX41" fmla="*/ 190500 w 704850"/>
              <a:gd name="connsiteY41" fmla="*/ 85171 h 256621"/>
              <a:gd name="connsiteX42" fmla="*/ 228600 w 704850"/>
              <a:gd name="connsiteY42" fmla="*/ 97871 h 256621"/>
              <a:gd name="connsiteX43" fmla="*/ 298450 w 704850"/>
              <a:gd name="connsiteY43" fmla="*/ 97871 h 256621"/>
              <a:gd name="connsiteX44" fmla="*/ 336550 w 704850"/>
              <a:gd name="connsiteY44" fmla="*/ 110571 h 256621"/>
              <a:gd name="connsiteX45" fmla="*/ 355600 w 704850"/>
              <a:gd name="connsiteY45" fmla="*/ 104221 h 256621"/>
              <a:gd name="connsiteX46" fmla="*/ 374650 w 704850"/>
              <a:gd name="connsiteY46" fmla="*/ 91521 h 256621"/>
              <a:gd name="connsiteX47" fmla="*/ 419100 w 704850"/>
              <a:gd name="connsiteY47" fmla="*/ 97871 h 256621"/>
              <a:gd name="connsiteX48" fmla="*/ 438150 w 704850"/>
              <a:gd name="connsiteY48" fmla="*/ 110571 h 256621"/>
              <a:gd name="connsiteX49" fmla="*/ 533400 w 704850"/>
              <a:gd name="connsiteY49" fmla="*/ 97871 h 256621"/>
              <a:gd name="connsiteX50" fmla="*/ 558800 w 704850"/>
              <a:gd name="connsiteY50" fmla="*/ 85171 h 256621"/>
              <a:gd name="connsiteX51" fmla="*/ 577850 w 704850"/>
              <a:gd name="connsiteY51" fmla="*/ 72471 h 256621"/>
              <a:gd name="connsiteX52" fmla="*/ 615950 w 704850"/>
              <a:gd name="connsiteY52" fmla="*/ 59771 h 256621"/>
              <a:gd name="connsiteX53" fmla="*/ 660400 w 704850"/>
              <a:gd name="connsiteY53" fmla="*/ 40721 h 256621"/>
              <a:gd name="connsiteX54" fmla="*/ 679450 w 704850"/>
              <a:gd name="connsiteY54" fmla="*/ 28021 h 256621"/>
              <a:gd name="connsiteX55" fmla="*/ 704850 w 704850"/>
              <a:gd name="connsiteY55" fmla="*/ 15321 h 256621"/>
              <a:gd name="connsiteX56" fmla="*/ 685800 w 704850"/>
              <a:gd name="connsiteY56" fmla="*/ 34371 h 256621"/>
              <a:gd name="connsiteX57" fmla="*/ 647700 w 704850"/>
              <a:gd name="connsiteY57" fmla="*/ 78821 h 256621"/>
              <a:gd name="connsiteX58" fmla="*/ 628650 w 704850"/>
              <a:gd name="connsiteY58" fmla="*/ 85171 h 256621"/>
              <a:gd name="connsiteX59" fmla="*/ 609600 w 704850"/>
              <a:gd name="connsiteY59" fmla="*/ 104221 h 256621"/>
              <a:gd name="connsiteX60" fmla="*/ 571500 w 704850"/>
              <a:gd name="connsiteY60" fmla="*/ 129621 h 256621"/>
              <a:gd name="connsiteX61" fmla="*/ 552450 w 704850"/>
              <a:gd name="connsiteY61" fmla="*/ 148671 h 256621"/>
              <a:gd name="connsiteX62" fmla="*/ 514350 w 704850"/>
              <a:gd name="connsiteY62" fmla="*/ 161371 h 256621"/>
              <a:gd name="connsiteX63" fmla="*/ 495300 w 704850"/>
              <a:gd name="connsiteY63" fmla="*/ 167721 h 256621"/>
              <a:gd name="connsiteX64" fmla="*/ 438150 w 704850"/>
              <a:gd name="connsiteY64" fmla="*/ 180421 h 256621"/>
              <a:gd name="connsiteX65" fmla="*/ 336550 w 704850"/>
              <a:gd name="connsiteY65" fmla="*/ 174071 h 256621"/>
              <a:gd name="connsiteX66" fmla="*/ 317500 w 704850"/>
              <a:gd name="connsiteY66" fmla="*/ 167721 h 256621"/>
              <a:gd name="connsiteX67" fmla="*/ 285750 w 704850"/>
              <a:gd name="connsiteY67" fmla="*/ 161371 h 256621"/>
              <a:gd name="connsiteX68" fmla="*/ 247650 w 704850"/>
              <a:gd name="connsiteY68" fmla="*/ 148671 h 256621"/>
              <a:gd name="connsiteX69" fmla="*/ 190500 w 704850"/>
              <a:gd name="connsiteY69" fmla="*/ 135971 h 256621"/>
              <a:gd name="connsiteX70" fmla="*/ 101600 w 704850"/>
              <a:gd name="connsiteY70" fmla="*/ 110571 h 256621"/>
              <a:gd name="connsiteX71" fmla="*/ 63500 w 704850"/>
              <a:gd name="connsiteY71" fmla="*/ 85171 h 256621"/>
              <a:gd name="connsiteX72" fmla="*/ 44450 w 704850"/>
              <a:gd name="connsiteY72" fmla="*/ 72471 h 256621"/>
              <a:gd name="connsiteX73" fmla="*/ 25400 w 704850"/>
              <a:gd name="connsiteY73" fmla="*/ 66121 h 256621"/>
              <a:gd name="connsiteX74" fmla="*/ 6350 w 704850"/>
              <a:gd name="connsiteY74" fmla="*/ 34371 h 2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04850" h="256621">
                <a:moveTo>
                  <a:pt x="6350" y="34371"/>
                </a:moveTo>
                <a:lnTo>
                  <a:pt x="6350" y="34371"/>
                </a:lnTo>
                <a:cubicBezTo>
                  <a:pt x="16311" y="54293"/>
                  <a:pt x="39199" y="105320"/>
                  <a:pt x="57150" y="123271"/>
                </a:cubicBezTo>
                <a:cubicBezTo>
                  <a:pt x="112805" y="178926"/>
                  <a:pt x="42206" y="110818"/>
                  <a:pt x="95250" y="155021"/>
                </a:cubicBezTo>
                <a:cubicBezTo>
                  <a:pt x="154936" y="204759"/>
                  <a:pt x="56105" y="135274"/>
                  <a:pt x="152400" y="199471"/>
                </a:cubicBezTo>
                <a:lnTo>
                  <a:pt x="190500" y="224871"/>
                </a:lnTo>
                <a:cubicBezTo>
                  <a:pt x="196850" y="229104"/>
                  <a:pt x="202146" y="235720"/>
                  <a:pt x="209550" y="237571"/>
                </a:cubicBezTo>
                <a:lnTo>
                  <a:pt x="234950" y="243921"/>
                </a:lnTo>
                <a:cubicBezTo>
                  <a:pt x="315383" y="241804"/>
                  <a:pt x="395880" y="241398"/>
                  <a:pt x="476250" y="237571"/>
                </a:cubicBezTo>
                <a:cubicBezTo>
                  <a:pt x="484967" y="237156"/>
                  <a:pt x="493131" y="233114"/>
                  <a:pt x="501650" y="231221"/>
                </a:cubicBezTo>
                <a:cubicBezTo>
                  <a:pt x="514692" y="228323"/>
                  <a:pt x="538833" y="225329"/>
                  <a:pt x="552450" y="218521"/>
                </a:cubicBezTo>
                <a:cubicBezTo>
                  <a:pt x="559276" y="215108"/>
                  <a:pt x="565150" y="210054"/>
                  <a:pt x="571500" y="205821"/>
                </a:cubicBezTo>
                <a:cubicBezTo>
                  <a:pt x="601133" y="161371"/>
                  <a:pt x="584200" y="176188"/>
                  <a:pt x="615950" y="155021"/>
                </a:cubicBezTo>
                <a:cubicBezTo>
                  <a:pt x="620183" y="148671"/>
                  <a:pt x="625237" y="142797"/>
                  <a:pt x="628650" y="135971"/>
                </a:cubicBezTo>
                <a:cubicBezTo>
                  <a:pt x="631643" y="129984"/>
                  <a:pt x="631749" y="122772"/>
                  <a:pt x="635000" y="116921"/>
                </a:cubicBezTo>
                <a:cubicBezTo>
                  <a:pt x="642413" y="103578"/>
                  <a:pt x="655573" y="93301"/>
                  <a:pt x="660400" y="78821"/>
                </a:cubicBezTo>
                <a:cubicBezTo>
                  <a:pt x="662517" y="72471"/>
                  <a:pt x="663757" y="65758"/>
                  <a:pt x="666750" y="59771"/>
                </a:cubicBezTo>
                <a:cubicBezTo>
                  <a:pt x="670163" y="52945"/>
                  <a:pt x="676350" y="47695"/>
                  <a:pt x="679450" y="40721"/>
                </a:cubicBezTo>
                <a:cubicBezTo>
                  <a:pt x="684887" y="28488"/>
                  <a:pt x="695397" y="-10366"/>
                  <a:pt x="692150" y="2621"/>
                </a:cubicBezTo>
                <a:cubicBezTo>
                  <a:pt x="690033" y="11088"/>
                  <a:pt x="689703" y="20215"/>
                  <a:pt x="685800" y="28021"/>
                </a:cubicBezTo>
                <a:cubicBezTo>
                  <a:pt x="670609" y="58402"/>
                  <a:pt x="662256" y="64265"/>
                  <a:pt x="641350" y="85171"/>
                </a:cubicBezTo>
                <a:cubicBezTo>
                  <a:pt x="639233" y="91521"/>
                  <a:pt x="639109" y="98937"/>
                  <a:pt x="635000" y="104221"/>
                </a:cubicBezTo>
                <a:cubicBezTo>
                  <a:pt x="623973" y="118398"/>
                  <a:pt x="596900" y="142321"/>
                  <a:pt x="596900" y="142321"/>
                </a:cubicBezTo>
                <a:cubicBezTo>
                  <a:pt x="584538" y="179407"/>
                  <a:pt x="600223" y="145348"/>
                  <a:pt x="571500" y="174071"/>
                </a:cubicBezTo>
                <a:cubicBezTo>
                  <a:pt x="566104" y="179467"/>
                  <a:pt x="564759" y="188353"/>
                  <a:pt x="558800" y="193121"/>
                </a:cubicBezTo>
                <a:cubicBezTo>
                  <a:pt x="553573" y="197302"/>
                  <a:pt x="545626" y="196266"/>
                  <a:pt x="539750" y="199471"/>
                </a:cubicBezTo>
                <a:cubicBezTo>
                  <a:pt x="486758" y="228376"/>
                  <a:pt x="506726" y="227049"/>
                  <a:pt x="469900" y="237571"/>
                </a:cubicBezTo>
                <a:cubicBezTo>
                  <a:pt x="461509" y="239969"/>
                  <a:pt x="452859" y="241413"/>
                  <a:pt x="444500" y="243921"/>
                </a:cubicBezTo>
                <a:cubicBezTo>
                  <a:pt x="431678" y="247768"/>
                  <a:pt x="406400" y="256621"/>
                  <a:pt x="406400" y="256621"/>
                </a:cubicBezTo>
                <a:cubicBezTo>
                  <a:pt x="286040" y="249934"/>
                  <a:pt x="322485" y="258167"/>
                  <a:pt x="234950" y="237571"/>
                </a:cubicBezTo>
                <a:cubicBezTo>
                  <a:pt x="217960" y="233573"/>
                  <a:pt x="184150" y="224871"/>
                  <a:pt x="184150" y="224871"/>
                </a:cubicBezTo>
                <a:cubicBezTo>
                  <a:pt x="171450" y="216404"/>
                  <a:pt x="154517" y="212171"/>
                  <a:pt x="146050" y="199471"/>
                </a:cubicBezTo>
                <a:cubicBezTo>
                  <a:pt x="129117" y="174071"/>
                  <a:pt x="139700" y="184654"/>
                  <a:pt x="114300" y="167721"/>
                </a:cubicBezTo>
                <a:cubicBezTo>
                  <a:pt x="80433" y="116921"/>
                  <a:pt x="124883" y="178304"/>
                  <a:pt x="82550" y="135971"/>
                </a:cubicBezTo>
                <a:cubicBezTo>
                  <a:pt x="75066" y="128487"/>
                  <a:pt x="70388" y="118606"/>
                  <a:pt x="63500" y="110571"/>
                </a:cubicBezTo>
                <a:cubicBezTo>
                  <a:pt x="57656" y="103753"/>
                  <a:pt x="50199" y="98420"/>
                  <a:pt x="44450" y="91521"/>
                </a:cubicBezTo>
                <a:cubicBezTo>
                  <a:pt x="39564" y="85658"/>
                  <a:pt x="36636" y="78334"/>
                  <a:pt x="31750" y="72471"/>
                </a:cubicBezTo>
                <a:cubicBezTo>
                  <a:pt x="-8994" y="23578"/>
                  <a:pt x="31532" y="81669"/>
                  <a:pt x="0" y="34371"/>
                </a:cubicBezTo>
                <a:cubicBezTo>
                  <a:pt x="6350" y="30138"/>
                  <a:pt x="11445" y="22305"/>
                  <a:pt x="19050" y="21671"/>
                </a:cubicBezTo>
                <a:cubicBezTo>
                  <a:pt x="35423" y="20307"/>
                  <a:pt x="95789" y="28380"/>
                  <a:pt x="114300" y="40721"/>
                </a:cubicBezTo>
                <a:cubicBezTo>
                  <a:pt x="127000" y="49188"/>
                  <a:pt x="137920" y="61294"/>
                  <a:pt x="152400" y="66121"/>
                </a:cubicBezTo>
                <a:cubicBezTo>
                  <a:pt x="221875" y="89279"/>
                  <a:pt x="116642" y="52345"/>
                  <a:pt x="190500" y="85171"/>
                </a:cubicBezTo>
                <a:cubicBezTo>
                  <a:pt x="202733" y="90608"/>
                  <a:pt x="228600" y="97871"/>
                  <a:pt x="228600" y="97871"/>
                </a:cubicBezTo>
                <a:cubicBezTo>
                  <a:pt x="268584" y="91207"/>
                  <a:pt x="261420" y="87772"/>
                  <a:pt x="298450" y="97871"/>
                </a:cubicBezTo>
                <a:cubicBezTo>
                  <a:pt x="311365" y="101393"/>
                  <a:pt x="336550" y="110571"/>
                  <a:pt x="336550" y="110571"/>
                </a:cubicBezTo>
                <a:cubicBezTo>
                  <a:pt x="342900" y="108454"/>
                  <a:pt x="349613" y="107214"/>
                  <a:pt x="355600" y="104221"/>
                </a:cubicBezTo>
                <a:cubicBezTo>
                  <a:pt x="362426" y="100808"/>
                  <a:pt x="367056" y="92280"/>
                  <a:pt x="374650" y="91521"/>
                </a:cubicBezTo>
                <a:cubicBezTo>
                  <a:pt x="389543" y="90032"/>
                  <a:pt x="404283" y="95754"/>
                  <a:pt x="419100" y="97871"/>
                </a:cubicBezTo>
                <a:cubicBezTo>
                  <a:pt x="425450" y="102104"/>
                  <a:pt x="430535" y="110063"/>
                  <a:pt x="438150" y="110571"/>
                </a:cubicBezTo>
                <a:cubicBezTo>
                  <a:pt x="464263" y="112312"/>
                  <a:pt x="505075" y="110010"/>
                  <a:pt x="533400" y="97871"/>
                </a:cubicBezTo>
                <a:cubicBezTo>
                  <a:pt x="542101" y="94142"/>
                  <a:pt x="550581" y="89867"/>
                  <a:pt x="558800" y="85171"/>
                </a:cubicBezTo>
                <a:cubicBezTo>
                  <a:pt x="565426" y="81385"/>
                  <a:pt x="570876" y="75571"/>
                  <a:pt x="577850" y="72471"/>
                </a:cubicBezTo>
                <a:cubicBezTo>
                  <a:pt x="590083" y="67034"/>
                  <a:pt x="604811" y="67197"/>
                  <a:pt x="615950" y="59771"/>
                </a:cubicBezTo>
                <a:cubicBezTo>
                  <a:pt x="642262" y="42230"/>
                  <a:pt x="627596" y="48922"/>
                  <a:pt x="660400" y="40721"/>
                </a:cubicBezTo>
                <a:cubicBezTo>
                  <a:pt x="666750" y="36488"/>
                  <a:pt x="672624" y="31434"/>
                  <a:pt x="679450" y="28021"/>
                </a:cubicBezTo>
                <a:cubicBezTo>
                  <a:pt x="708636" y="13428"/>
                  <a:pt x="690504" y="29667"/>
                  <a:pt x="704850" y="15321"/>
                </a:cubicBezTo>
                <a:lnTo>
                  <a:pt x="685800" y="34371"/>
                </a:lnTo>
                <a:cubicBezTo>
                  <a:pt x="673100" y="49188"/>
                  <a:pt x="662285" y="65856"/>
                  <a:pt x="647700" y="78821"/>
                </a:cubicBezTo>
                <a:cubicBezTo>
                  <a:pt x="642697" y="83268"/>
                  <a:pt x="634219" y="81458"/>
                  <a:pt x="628650" y="85171"/>
                </a:cubicBezTo>
                <a:cubicBezTo>
                  <a:pt x="621178" y="90152"/>
                  <a:pt x="616689" y="98708"/>
                  <a:pt x="609600" y="104221"/>
                </a:cubicBezTo>
                <a:cubicBezTo>
                  <a:pt x="597552" y="113592"/>
                  <a:pt x="582293" y="118828"/>
                  <a:pt x="571500" y="129621"/>
                </a:cubicBezTo>
                <a:cubicBezTo>
                  <a:pt x="565150" y="135971"/>
                  <a:pt x="560300" y="144310"/>
                  <a:pt x="552450" y="148671"/>
                </a:cubicBezTo>
                <a:cubicBezTo>
                  <a:pt x="540748" y="155172"/>
                  <a:pt x="527050" y="157138"/>
                  <a:pt x="514350" y="161371"/>
                </a:cubicBezTo>
                <a:cubicBezTo>
                  <a:pt x="508000" y="163488"/>
                  <a:pt x="501902" y="166621"/>
                  <a:pt x="495300" y="167721"/>
                </a:cubicBezTo>
                <a:cubicBezTo>
                  <a:pt x="450598" y="175171"/>
                  <a:pt x="469414" y="170000"/>
                  <a:pt x="438150" y="180421"/>
                </a:cubicBezTo>
                <a:cubicBezTo>
                  <a:pt x="404283" y="178304"/>
                  <a:pt x="370296" y="177623"/>
                  <a:pt x="336550" y="174071"/>
                </a:cubicBezTo>
                <a:cubicBezTo>
                  <a:pt x="329893" y="173370"/>
                  <a:pt x="323994" y="169344"/>
                  <a:pt x="317500" y="167721"/>
                </a:cubicBezTo>
                <a:cubicBezTo>
                  <a:pt x="307029" y="165103"/>
                  <a:pt x="296163" y="164211"/>
                  <a:pt x="285750" y="161371"/>
                </a:cubicBezTo>
                <a:cubicBezTo>
                  <a:pt x="272835" y="157849"/>
                  <a:pt x="260855" y="150872"/>
                  <a:pt x="247650" y="148671"/>
                </a:cubicBezTo>
                <a:cubicBezTo>
                  <a:pt x="168583" y="135493"/>
                  <a:pt x="239630" y="149370"/>
                  <a:pt x="190500" y="135971"/>
                </a:cubicBezTo>
                <a:cubicBezTo>
                  <a:pt x="183335" y="134017"/>
                  <a:pt x="112832" y="118059"/>
                  <a:pt x="101600" y="110571"/>
                </a:cubicBezTo>
                <a:lnTo>
                  <a:pt x="63500" y="85171"/>
                </a:lnTo>
                <a:cubicBezTo>
                  <a:pt x="57150" y="80938"/>
                  <a:pt x="51690" y="74884"/>
                  <a:pt x="44450" y="72471"/>
                </a:cubicBezTo>
                <a:cubicBezTo>
                  <a:pt x="38100" y="70354"/>
                  <a:pt x="30969" y="69834"/>
                  <a:pt x="25400" y="66121"/>
                </a:cubicBezTo>
                <a:cubicBezTo>
                  <a:pt x="23639" y="64947"/>
                  <a:pt x="9525" y="39663"/>
                  <a:pt x="6350" y="3437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0040" y="2333546"/>
            <a:ext cx="1680210" cy="21945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20090" y="2983786"/>
            <a:ext cx="240030" cy="162560"/>
          </a:xfrm>
          <a:prstGeom prst="ellipse">
            <a:avLst/>
          </a:prstGeom>
          <a:solidFill>
            <a:srgbClr val="00B0F0"/>
          </a:solidFill>
          <a:ln>
            <a:solidFill>
              <a:srgbClr val="4C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280160" y="2983786"/>
            <a:ext cx="240030" cy="162560"/>
          </a:xfrm>
          <a:prstGeom prst="ellipse">
            <a:avLst/>
          </a:prstGeom>
          <a:solidFill>
            <a:srgbClr val="00B0F0"/>
          </a:solidFill>
          <a:ln>
            <a:solidFill>
              <a:srgbClr val="4C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53428" y="2997333"/>
            <a:ext cx="134682" cy="116500"/>
          </a:xfrm>
          <a:prstGeom prst="ellipse">
            <a:avLst/>
          </a:prstGeom>
          <a:solidFill>
            <a:srgbClr val="4C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360170" y="2983785"/>
            <a:ext cx="133350" cy="94827"/>
          </a:xfrm>
          <a:prstGeom prst="ellipse">
            <a:avLst/>
          </a:prstGeom>
          <a:solidFill>
            <a:srgbClr val="4C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883814" y="3159893"/>
            <a:ext cx="425735" cy="486683"/>
          </a:xfrm>
          <a:custGeom>
            <a:avLst/>
            <a:gdLst>
              <a:gd name="connsiteX0" fmla="*/ 174272 w 405462"/>
              <a:gd name="connsiteY0" fmla="*/ 0 h 456265"/>
              <a:gd name="connsiteX1" fmla="*/ 155222 w 405462"/>
              <a:gd name="connsiteY1" fmla="*/ 279400 h 456265"/>
              <a:gd name="connsiteX2" fmla="*/ 9172 w 405462"/>
              <a:gd name="connsiteY2" fmla="*/ 355600 h 456265"/>
              <a:gd name="connsiteX3" fmla="*/ 53622 w 405462"/>
              <a:gd name="connsiteY3" fmla="*/ 438150 h 456265"/>
              <a:gd name="connsiteX4" fmla="*/ 364772 w 405462"/>
              <a:gd name="connsiteY4" fmla="*/ 450850 h 456265"/>
              <a:gd name="connsiteX5" fmla="*/ 390172 w 405462"/>
              <a:gd name="connsiteY5" fmla="*/ 368300 h 456265"/>
              <a:gd name="connsiteX6" fmla="*/ 256822 w 405462"/>
              <a:gd name="connsiteY6" fmla="*/ 285750 h 456265"/>
              <a:gd name="connsiteX7" fmla="*/ 269522 w 405462"/>
              <a:gd name="connsiteY7" fmla="*/ 228600 h 456265"/>
              <a:gd name="connsiteX8" fmla="*/ 269522 w 405462"/>
              <a:gd name="connsiteY8" fmla="*/ 228600 h 456265"/>
              <a:gd name="connsiteX9" fmla="*/ 269522 w 405462"/>
              <a:gd name="connsiteY9" fmla="*/ 228600 h 45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5462" h="456265">
                <a:moveTo>
                  <a:pt x="174272" y="0"/>
                </a:moveTo>
                <a:cubicBezTo>
                  <a:pt x="178505" y="110066"/>
                  <a:pt x="182739" y="220133"/>
                  <a:pt x="155222" y="279400"/>
                </a:cubicBezTo>
                <a:cubicBezTo>
                  <a:pt x="127705" y="338667"/>
                  <a:pt x="26105" y="329142"/>
                  <a:pt x="9172" y="355600"/>
                </a:cubicBezTo>
                <a:cubicBezTo>
                  <a:pt x="-7761" y="382058"/>
                  <a:pt x="-5645" y="422275"/>
                  <a:pt x="53622" y="438150"/>
                </a:cubicBezTo>
                <a:cubicBezTo>
                  <a:pt x="112889" y="454025"/>
                  <a:pt x="308680" y="462492"/>
                  <a:pt x="364772" y="450850"/>
                </a:cubicBezTo>
                <a:cubicBezTo>
                  <a:pt x="420864" y="439208"/>
                  <a:pt x="408164" y="395817"/>
                  <a:pt x="390172" y="368300"/>
                </a:cubicBezTo>
                <a:cubicBezTo>
                  <a:pt x="372180" y="340783"/>
                  <a:pt x="276930" y="309033"/>
                  <a:pt x="256822" y="285750"/>
                </a:cubicBezTo>
                <a:cubicBezTo>
                  <a:pt x="236714" y="262467"/>
                  <a:pt x="269522" y="228600"/>
                  <a:pt x="269522" y="228600"/>
                </a:cubicBezTo>
                <a:lnTo>
                  <a:pt x="269522" y="228600"/>
                </a:lnTo>
                <a:lnTo>
                  <a:pt x="269522" y="2286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 rot="20724211" flipV="1">
            <a:off x="753427" y="3747920"/>
            <a:ext cx="740093" cy="273729"/>
          </a:xfrm>
          <a:custGeom>
            <a:avLst/>
            <a:gdLst>
              <a:gd name="connsiteX0" fmla="*/ 6350 w 704850"/>
              <a:gd name="connsiteY0" fmla="*/ 34371 h 256621"/>
              <a:gd name="connsiteX1" fmla="*/ 6350 w 704850"/>
              <a:gd name="connsiteY1" fmla="*/ 34371 h 256621"/>
              <a:gd name="connsiteX2" fmla="*/ 57150 w 704850"/>
              <a:gd name="connsiteY2" fmla="*/ 123271 h 256621"/>
              <a:gd name="connsiteX3" fmla="*/ 95250 w 704850"/>
              <a:gd name="connsiteY3" fmla="*/ 155021 h 256621"/>
              <a:gd name="connsiteX4" fmla="*/ 152400 w 704850"/>
              <a:gd name="connsiteY4" fmla="*/ 199471 h 256621"/>
              <a:gd name="connsiteX5" fmla="*/ 190500 w 704850"/>
              <a:gd name="connsiteY5" fmla="*/ 224871 h 256621"/>
              <a:gd name="connsiteX6" fmla="*/ 209550 w 704850"/>
              <a:gd name="connsiteY6" fmla="*/ 237571 h 256621"/>
              <a:gd name="connsiteX7" fmla="*/ 234950 w 704850"/>
              <a:gd name="connsiteY7" fmla="*/ 243921 h 256621"/>
              <a:gd name="connsiteX8" fmla="*/ 476250 w 704850"/>
              <a:gd name="connsiteY8" fmla="*/ 237571 h 256621"/>
              <a:gd name="connsiteX9" fmla="*/ 501650 w 704850"/>
              <a:gd name="connsiteY9" fmla="*/ 231221 h 256621"/>
              <a:gd name="connsiteX10" fmla="*/ 552450 w 704850"/>
              <a:gd name="connsiteY10" fmla="*/ 218521 h 256621"/>
              <a:gd name="connsiteX11" fmla="*/ 571500 w 704850"/>
              <a:gd name="connsiteY11" fmla="*/ 205821 h 256621"/>
              <a:gd name="connsiteX12" fmla="*/ 615950 w 704850"/>
              <a:gd name="connsiteY12" fmla="*/ 155021 h 256621"/>
              <a:gd name="connsiteX13" fmla="*/ 628650 w 704850"/>
              <a:gd name="connsiteY13" fmla="*/ 135971 h 256621"/>
              <a:gd name="connsiteX14" fmla="*/ 635000 w 704850"/>
              <a:gd name="connsiteY14" fmla="*/ 116921 h 256621"/>
              <a:gd name="connsiteX15" fmla="*/ 660400 w 704850"/>
              <a:gd name="connsiteY15" fmla="*/ 78821 h 256621"/>
              <a:gd name="connsiteX16" fmla="*/ 666750 w 704850"/>
              <a:gd name="connsiteY16" fmla="*/ 59771 h 256621"/>
              <a:gd name="connsiteX17" fmla="*/ 679450 w 704850"/>
              <a:gd name="connsiteY17" fmla="*/ 40721 h 256621"/>
              <a:gd name="connsiteX18" fmla="*/ 692150 w 704850"/>
              <a:gd name="connsiteY18" fmla="*/ 2621 h 256621"/>
              <a:gd name="connsiteX19" fmla="*/ 685800 w 704850"/>
              <a:gd name="connsiteY19" fmla="*/ 28021 h 256621"/>
              <a:gd name="connsiteX20" fmla="*/ 641350 w 704850"/>
              <a:gd name="connsiteY20" fmla="*/ 85171 h 256621"/>
              <a:gd name="connsiteX21" fmla="*/ 635000 w 704850"/>
              <a:gd name="connsiteY21" fmla="*/ 104221 h 256621"/>
              <a:gd name="connsiteX22" fmla="*/ 596900 w 704850"/>
              <a:gd name="connsiteY22" fmla="*/ 142321 h 256621"/>
              <a:gd name="connsiteX23" fmla="*/ 571500 w 704850"/>
              <a:gd name="connsiteY23" fmla="*/ 174071 h 256621"/>
              <a:gd name="connsiteX24" fmla="*/ 558800 w 704850"/>
              <a:gd name="connsiteY24" fmla="*/ 193121 h 256621"/>
              <a:gd name="connsiteX25" fmla="*/ 539750 w 704850"/>
              <a:gd name="connsiteY25" fmla="*/ 199471 h 256621"/>
              <a:gd name="connsiteX26" fmla="*/ 469900 w 704850"/>
              <a:gd name="connsiteY26" fmla="*/ 237571 h 256621"/>
              <a:gd name="connsiteX27" fmla="*/ 444500 w 704850"/>
              <a:gd name="connsiteY27" fmla="*/ 243921 h 256621"/>
              <a:gd name="connsiteX28" fmla="*/ 406400 w 704850"/>
              <a:gd name="connsiteY28" fmla="*/ 256621 h 256621"/>
              <a:gd name="connsiteX29" fmla="*/ 234950 w 704850"/>
              <a:gd name="connsiteY29" fmla="*/ 237571 h 256621"/>
              <a:gd name="connsiteX30" fmla="*/ 184150 w 704850"/>
              <a:gd name="connsiteY30" fmla="*/ 224871 h 256621"/>
              <a:gd name="connsiteX31" fmla="*/ 146050 w 704850"/>
              <a:gd name="connsiteY31" fmla="*/ 199471 h 256621"/>
              <a:gd name="connsiteX32" fmla="*/ 114300 w 704850"/>
              <a:gd name="connsiteY32" fmla="*/ 167721 h 256621"/>
              <a:gd name="connsiteX33" fmla="*/ 82550 w 704850"/>
              <a:gd name="connsiteY33" fmla="*/ 135971 h 256621"/>
              <a:gd name="connsiteX34" fmla="*/ 63500 w 704850"/>
              <a:gd name="connsiteY34" fmla="*/ 110571 h 256621"/>
              <a:gd name="connsiteX35" fmla="*/ 44450 w 704850"/>
              <a:gd name="connsiteY35" fmla="*/ 91521 h 256621"/>
              <a:gd name="connsiteX36" fmla="*/ 31750 w 704850"/>
              <a:gd name="connsiteY36" fmla="*/ 72471 h 256621"/>
              <a:gd name="connsiteX37" fmla="*/ 0 w 704850"/>
              <a:gd name="connsiteY37" fmla="*/ 34371 h 256621"/>
              <a:gd name="connsiteX38" fmla="*/ 19050 w 704850"/>
              <a:gd name="connsiteY38" fmla="*/ 21671 h 256621"/>
              <a:gd name="connsiteX39" fmla="*/ 114300 w 704850"/>
              <a:gd name="connsiteY39" fmla="*/ 40721 h 256621"/>
              <a:gd name="connsiteX40" fmla="*/ 152400 w 704850"/>
              <a:gd name="connsiteY40" fmla="*/ 66121 h 256621"/>
              <a:gd name="connsiteX41" fmla="*/ 190500 w 704850"/>
              <a:gd name="connsiteY41" fmla="*/ 85171 h 256621"/>
              <a:gd name="connsiteX42" fmla="*/ 228600 w 704850"/>
              <a:gd name="connsiteY42" fmla="*/ 97871 h 256621"/>
              <a:gd name="connsiteX43" fmla="*/ 298450 w 704850"/>
              <a:gd name="connsiteY43" fmla="*/ 97871 h 256621"/>
              <a:gd name="connsiteX44" fmla="*/ 336550 w 704850"/>
              <a:gd name="connsiteY44" fmla="*/ 110571 h 256621"/>
              <a:gd name="connsiteX45" fmla="*/ 355600 w 704850"/>
              <a:gd name="connsiteY45" fmla="*/ 104221 h 256621"/>
              <a:gd name="connsiteX46" fmla="*/ 374650 w 704850"/>
              <a:gd name="connsiteY46" fmla="*/ 91521 h 256621"/>
              <a:gd name="connsiteX47" fmla="*/ 419100 w 704850"/>
              <a:gd name="connsiteY47" fmla="*/ 97871 h 256621"/>
              <a:gd name="connsiteX48" fmla="*/ 438150 w 704850"/>
              <a:gd name="connsiteY48" fmla="*/ 110571 h 256621"/>
              <a:gd name="connsiteX49" fmla="*/ 533400 w 704850"/>
              <a:gd name="connsiteY49" fmla="*/ 97871 h 256621"/>
              <a:gd name="connsiteX50" fmla="*/ 558800 w 704850"/>
              <a:gd name="connsiteY50" fmla="*/ 85171 h 256621"/>
              <a:gd name="connsiteX51" fmla="*/ 577850 w 704850"/>
              <a:gd name="connsiteY51" fmla="*/ 72471 h 256621"/>
              <a:gd name="connsiteX52" fmla="*/ 615950 w 704850"/>
              <a:gd name="connsiteY52" fmla="*/ 59771 h 256621"/>
              <a:gd name="connsiteX53" fmla="*/ 660400 w 704850"/>
              <a:gd name="connsiteY53" fmla="*/ 40721 h 256621"/>
              <a:gd name="connsiteX54" fmla="*/ 679450 w 704850"/>
              <a:gd name="connsiteY54" fmla="*/ 28021 h 256621"/>
              <a:gd name="connsiteX55" fmla="*/ 704850 w 704850"/>
              <a:gd name="connsiteY55" fmla="*/ 15321 h 256621"/>
              <a:gd name="connsiteX56" fmla="*/ 685800 w 704850"/>
              <a:gd name="connsiteY56" fmla="*/ 34371 h 256621"/>
              <a:gd name="connsiteX57" fmla="*/ 647700 w 704850"/>
              <a:gd name="connsiteY57" fmla="*/ 78821 h 256621"/>
              <a:gd name="connsiteX58" fmla="*/ 628650 w 704850"/>
              <a:gd name="connsiteY58" fmla="*/ 85171 h 256621"/>
              <a:gd name="connsiteX59" fmla="*/ 609600 w 704850"/>
              <a:gd name="connsiteY59" fmla="*/ 104221 h 256621"/>
              <a:gd name="connsiteX60" fmla="*/ 571500 w 704850"/>
              <a:gd name="connsiteY60" fmla="*/ 129621 h 256621"/>
              <a:gd name="connsiteX61" fmla="*/ 552450 w 704850"/>
              <a:gd name="connsiteY61" fmla="*/ 148671 h 256621"/>
              <a:gd name="connsiteX62" fmla="*/ 514350 w 704850"/>
              <a:gd name="connsiteY62" fmla="*/ 161371 h 256621"/>
              <a:gd name="connsiteX63" fmla="*/ 495300 w 704850"/>
              <a:gd name="connsiteY63" fmla="*/ 167721 h 256621"/>
              <a:gd name="connsiteX64" fmla="*/ 438150 w 704850"/>
              <a:gd name="connsiteY64" fmla="*/ 180421 h 256621"/>
              <a:gd name="connsiteX65" fmla="*/ 336550 w 704850"/>
              <a:gd name="connsiteY65" fmla="*/ 174071 h 256621"/>
              <a:gd name="connsiteX66" fmla="*/ 317500 w 704850"/>
              <a:gd name="connsiteY66" fmla="*/ 167721 h 256621"/>
              <a:gd name="connsiteX67" fmla="*/ 285750 w 704850"/>
              <a:gd name="connsiteY67" fmla="*/ 161371 h 256621"/>
              <a:gd name="connsiteX68" fmla="*/ 247650 w 704850"/>
              <a:gd name="connsiteY68" fmla="*/ 148671 h 256621"/>
              <a:gd name="connsiteX69" fmla="*/ 190500 w 704850"/>
              <a:gd name="connsiteY69" fmla="*/ 135971 h 256621"/>
              <a:gd name="connsiteX70" fmla="*/ 101600 w 704850"/>
              <a:gd name="connsiteY70" fmla="*/ 110571 h 256621"/>
              <a:gd name="connsiteX71" fmla="*/ 63500 w 704850"/>
              <a:gd name="connsiteY71" fmla="*/ 85171 h 256621"/>
              <a:gd name="connsiteX72" fmla="*/ 44450 w 704850"/>
              <a:gd name="connsiteY72" fmla="*/ 72471 h 256621"/>
              <a:gd name="connsiteX73" fmla="*/ 25400 w 704850"/>
              <a:gd name="connsiteY73" fmla="*/ 66121 h 256621"/>
              <a:gd name="connsiteX74" fmla="*/ 6350 w 704850"/>
              <a:gd name="connsiteY74" fmla="*/ 34371 h 2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04850" h="256621">
                <a:moveTo>
                  <a:pt x="6350" y="34371"/>
                </a:moveTo>
                <a:lnTo>
                  <a:pt x="6350" y="34371"/>
                </a:lnTo>
                <a:cubicBezTo>
                  <a:pt x="16311" y="54293"/>
                  <a:pt x="39199" y="105320"/>
                  <a:pt x="57150" y="123271"/>
                </a:cubicBezTo>
                <a:cubicBezTo>
                  <a:pt x="112805" y="178926"/>
                  <a:pt x="42206" y="110818"/>
                  <a:pt x="95250" y="155021"/>
                </a:cubicBezTo>
                <a:cubicBezTo>
                  <a:pt x="154936" y="204759"/>
                  <a:pt x="56105" y="135274"/>
                  <a:pt x="152400" y="199471"/>
                </a:cubicBezTo>
                <a:lnTo>
                  <a:pt x="190500" y="224871"/>
                </a:lnTo>
                <a:cubicBezTo>
                  <a:pt x="196850" y="229104"/>
                  <a:pt x="202146" y="235720"/>
                  <a:pt x="209550" y="237571"/>
                </a:cubicBezTo>
                <a:lnTo>
                  <a:pt x="234950" y="243921"/>
                </a:lnTo>
                <a:cubicBezTo>
                  <a:pt x="315383" y="241804"/>
                  <a:pt x="395880" y="241398"/>
                  <a:pt x="476250" y="237571"/>
                </a:cubicBezTo>
                <a:cubicBezTo>
                  <a:pt x="484967" y="237156"/>
                  <a:pt x="493131" y="233114"/>
                  <a:pt x="501650" y="231221"/>
                </a:cubicBezTo>
                <a:cubicBezTo>
                  <a:pt x="514692" y="228323"/>
                  <a:pt x="538833" y="225329"/>
                  <a:pt x="552450" y="218521"/>
                </a:cubicBezTo>
                <a:cubicBezTo>
                  <a:pt x="559276" y="215108"/>
                  <a:pt x="565150" y="210054"/>
                  <a:pt x="571500" y="205821"/>
                </a:cubicBezTo>
                <a:cubicBezTo>
                  <a:pt x="601133" y="161371"/>
                  <a:pt x="584200" y="176188"/>
                  <a:pt x="615950" y="155021"/>
                </a:cubicBezTo>
                <a:cubicBezTo>
                  <a:pt x="620183" y="148671"/>
                  <a:pt x="625237" y="142797"/>
                  <a:pt x="628650" y="135971"/>
                </a:cubicBezTo>
                <a:cubicBezTo>
                  <a:pt x="631643" y="129984"/>
                  <a:pt x="631749" y="122772"/>
                  <a:pt x="635000" y="116921"/>
                </a:cubicBezTo>
                <a:cubicBezTo>
                  <a:pt x="642413" y="103578"/>
                  <a:pt x="655573" y="93301"/>
                  <a:pt x="660400" y="78821"/>
                </a:cubicBezTo>
                <a:cubicBezTo>
                  <a:pt x="662517" y="72471"/>
                  <a:pt x="663757" y="65758"/>
                  <a:pt x="666750" y="59771"/>
                </a:cubicBezTo>
                <a:cubicBezTo>
                  <a:pt x="670163" y="52945"/>
                  <a:pt x="676350" y="47695"/>
                  <a:pt x="679450" y="40721"/>
                </a:cubicBezTo>
                <a:cubicBezTo>
                  <a:pt x="684887" y="28488"/>
                  <a:pt x="695397" y="-10366"/>
                  <a:pt x="692150" y="2621"/>
                </a:cubicBezTo>
                <a:cubicBezTo>
                  <a:pt x="690033" y="11088"/>
                  <a:pt x="689703" y="20215"/>
                  <a:pt x="685800" y="28021"/>
                </a:cubicBezTo>
                <a:cubicBezTo>
                  <a:pt x="670609" y="58402"/>
                  <a:pt x="662256" y="64265"/>
                  <a:pt x="641350" y="85171"/>
                </a:cubicBezTo>
                <a:cubicBezTo>
                  <a:pt x="639233" y="91521"/>
                  <a:pt x="639109" y="98937"/>
                  <a:pt x="635000" y="104221"/>
                </a:cubicBezTo>
                <a:cubicBezTo>
                  <a:pt x="623973" y="118398"/>
                  <a:pt x="596900" y="142321"/>
                  <a:pt x="596900" y="142321"/>
                </a:cubicBezTo>
                <a:cubicBezTo>
                  <a:pt x="584538" y="179407"/>
                  <a:pt x="600223" y="145348"/>
                  <a:pt x="571500" y="174071"/>
                </a:cubicBezTo>
                <a:cubicBezTo>
                  <a:pt x="566104" y="179467"/>
                  <a:pt x="564759" y="188353"/>
                  <a:pt x="558800" y="193121"/>
                </a:cubicBezTo>
                <a:cubicBezTo>
                  <a:pt x="553573" y="197302"/>
                  <a:pt x="545626" y="196266"/>
                  <a:pt x="539750" y="199471"/>
                </a:cubicBezTo>
                <a:cubicBezTo>
                  <a:pt x="486758" y="228376"/>
                  <a:pt x="506726" y="227049"/>
                  <a:pt x="469900" y="237571"/>
                </a:cubicBezTo>
                <a:cubicBezTo>
                  <a:pt x="461509" y="239969"/>
                  <a:pt x="452859" y="241413"/>
                  <a:pt x="444500" y="243921"/>
                </a:cubicBezTo>
                <a:cubicBezTo>
                  <a:pt x="431678" y="247768"/>
                  <a:pt x="406400" y="256621"/>
                  <a:pt x="406400" y="256621"/>
                </a:cubicBezTo>
                <a:cubicBezTo>
                  <a:pt x="286040" y="249934"/>
                  <a:pt x="322485" y="258167"/>
                  <a:pt x="234950" y="237571"/>
                </a:cubicBezTo>
                <a:cubicBezTo>
                  <a:pt x="217960" y="233573"/>
                  <a:pt x="184150" y="224871"/>
                  <a:pt x="184150" y="224871"/>
                </a:cubicBezTo>
                <a:cubicBezTo>
                  <a:pt x="171450" y="216404"/>
                  <a:pt x="154517" y="212171"/>
                  <a:pt x="146050" y="199471"/>
                </a:cubicBezTo>
                <a:cubicBezTo>
                  <a:pt x="129117" y="174071"/>
                  <a:pt x="139700" y="184654"/>
                  <a:pt x="114300" y="167721"/>
                </a:cubicBezTo>
                <a:cubicBezTo>
                  <a:pt x="80433" y="116921"/>
                  <a:pt x="124883" y="178304"/>
                  <a:pt x="82550" y="135971"/>
                </a:cubicBezTo>
                <a:cubicBezTo>
                  <a:pt x="75066" y="128487"/>
                  <a:pt x="70388" y="118606"/>
                  <a:pt x="63500" y="110571"/>
                </a:cubicBezTo>
                <a:cubicBezTo>
                  <a:pt x="57656" y="103753"/>
                  <a:pt x="50199" y="98420"/>
                  <a:pt x="44450" y="91521"/>
                </a:cubicBezTo>
                <a:cubicBezTo>
                  <a:pt x="39564" y="85658"/>
                  <a:pt x="36636" y="78334"/>
                  <a:pt x="31750" y="72471"/>
                </a:cubicBezTo>
                <a:cubicBezTo>
                  <a:pt x="-8994" y="23578"/>
                  <a:pt x="31532" y="81669"/>
                  <a:pt x="0" y="34371"/>
                </a:cubicBezTo>
                <a:cubicBezTo>
                  <a:pt x="6350" y="30138"/>
                  <a:pt x="11445" y="22305"/>
                  <a:pt x="19050" y="21671"/>
                </a:cubicBezTo>
                <a:cubicBezTo>
                  <a:pt x="35423" y="20307"/>
                  <a:pt x="95789" y="28380"/>
                  <a:pt x="114300" y="40721"/>
                </a:cubicBezTo>
                <a:cubicBezTo>
                  <a:pt x="127000" y="49188"/>
                  <a:pt x="137920" y="61294"/>
                  <a:pt x="152400" y="66121"/>
                </a:cubicBezTo>
                <a:cubicBezTo>
                  <a:pt x="221875" y="89279"/>
                  <a:pt x="116642" y="52345"/>
                  <a:pt x="190500" y="85171"/>
                </a:cubicBezTo>
                <a:cubicBezTo>
                  <a:pt x="202733" y="90608"/>
                  <a:pt x="228600" y="97871"/>
                  <a:pt x="228600" y="97871"/>
                </a:cubicBezTo>
                <a:cubicBezTo>
                  <a:pt x="268584" y="91207"/>
                  <a:pt x="261420" y="87772"/>
                  <a:pt x="298450" y="97871"/>
                </a:cubicBezTo>
                <a:cubicBezTo>
                  <a:pt x="311365" y="101393"/>
                  <a:pt x="336550" y="110571"/>
                  <a:pt x="336550" y="110571"/>
                </a:cubicBezTo>
                <a:cubicBezTo>
                  <a:pt x="342900" y="108454"/>
                  <a:pt x="349613" y="107214"/>
                  <a:pt x="355600" y="104221"/>
                </a:cubicBezTo>
                <a:cubicBezTo>
                  <a:pt x="362426" y="100808"/>
                  <a:pt x="367056" y="92280"/>
                  <a:pt x="374650" y="91521"/>
                </a:cubicBezTo>
                <a:cubicBezTo>
                  <a:pt x="389543" y="90032"/>
                  <a:pt x="404283" y="95754"/>
                  <a:pt x="419100" y="97871"/>
                </a:cubicBezTo>
                <a:cubicBezTo>
                  <a:pt x="425450" y="102104"/>
                  <a:pt x="430535" y="110063"/>
                  <a:pt x="438150" y="110571"/>
                </a:cubicBezTo>
                <a:cubicBezTo>
                  <a:pt x="464263" y="112312"/>
                  <a:pt x="505075" y="110010"/>
                  <a:pt x="533400" y="97871"/>
                </a:cubicBezTo>
                <a:cubicBezTo>
                  <a:pt x="542101" y="94142"/>
                  <a:pt x="550581" y="89867"/>
                  <a:pt x="558800" y="85171"/>
                </a:cubicBezTo>
                <a:cubicBezTo>
                  <a:pt x="565426" y="81385"/>
                  <a:pt x="570876" y="75571"/>
                  <a:pt x="577850" y="72471"/>
                </a:cubicBezTo>
                <a:cubicBezTo>
                  <a:pt x="590083" y="67034"/>
                  <a:pt x="604811" y="67197"/>
                  <a:pt x="615950" y="59771"/>
                </a:cubicBezTo>
                <a:cubicBezTo>
                  <a:pt x="642262" y="42230"/>
                  <a:pt x="627596" y="48922"/>
                  <a:pt x="660400" y="40721"/>
                </a:cubicBezTo>
                <a:cubicBezTo>
                  <a:pt x="666750" y="36488"/>
                  <a:pt x="672624" y="31434"/>
                  <a:pt x="679450" y="28021"/>
                </a:cubicBezTo>
                <a:cubicBezTo>
                  <a:pt x="708636" y="13428"/>
                  <a:pt x="690504" y="29667"/>
                  <a:pt x="704850" y="15321"/>
                </a:cubicBezTo>
                <a:lnTo>
                  <a:pt x="685800" y="34371"/>
                </a:lnTo>
                <a:cubicBezTo>
                  <a:pt x="673100" y="49188"/>
                  <a:pt x="662285" y="65856"/>
                  <a:pt x="647700" y="78821"/>
                </a:cubicBezTo>
                <a:cubicBezTo>
                  <a:pt x="642697" y="83268"/>
                  <a:pt x="634219" y="81458"/>
                  <a:pt x="628650" y="85171"/>
                </a:cubicBezTo>
                <a:cubicBezTo>
                  <a:pt x="621178" y="90152"/>
                  <a:pt x="616689" y="98708"/>
                  <a:pt x="609600" y="104221"/>
                </a:cubicBezTo>
                <a:cubicBezTo>
                  <a:pt x="597552" y="113592"/>
                  <a:pt x="582293" y="118828"/>
                  <a:pt x="571500" y="129621"/>
                </a:cubicBezTo>
                <a:cubicBezTo>
                  <a:pt x="565150" y="135971"/>
                  <a:pt x="560300" y="144310"/>
                  <a:pt x="552450" y="148671"/>
                </a:cubicBezTo>
                <a:cubicBezTo>
                  <a:pt x="540748" y="155172"/>
                  <a:pt x="527050" y="157138"/>
                  <a:pt x="514350" y="161371"/>
                </a:cubicBezTo>
                <a:cubicBezTo>
                  <a:pt x="508000" y="163488"/>
                  <a:pt x="501902" y="166621"/>
                  <a:pt x="495300" y="167721"/>
                </a:cubicBezTo>
                <a:cubicBezTo>
                  <a:pt x="450598" y="175171"/>
                  <a:pt x="469414" y="170000"/>
                  <a:pt x="438150" y="180421"/>
                </a:cubicBezTo>
                <a:cubicBezTo>
                  <a:pt x="404283" y="178304"/>
                  <a:pt x="370296" y="177623"/>
                  <a:pt x="336550" y="174071"/>
                </a:cubicBezTo>
                <a:cubicBezTo>
                  <a:pt x="329893" y="173370"/>
                  <a:pt x="323994" y="169344"/>
                  <a:pt x="317500" y="167721"/>
                </a:cubicBezTo>
                <a:cubicBezTo>
                  <a:pt x="307029" y="165103"/>
                  <a:pt x="296163" y="164211"/>
                  <a:pt x="285750" y="161371"/>
                </a:cubicBezTo>
                <a:cubicBezTo>
                  <a:pt x="272835" y="157849"/>
                  <a:pt x="260855" y="150872"/>
                  <a:pt x="247650" y="148671"/>
                </a:cubicBezTo>
                <a:cubicBezTo>
                  <a:pt x="168583" y="135493"/>
                  <a:pt x="239630" y="149370"/>
                  <a:pt x="190500" y="135971"/>
                </a:cubicBezTo>
                <a:cubicBezTo>
                  <a:pt x="183335" y="134017"/>
                  <a:pt x="112832" y="118059"/>
                  <a:pt x="101600" y="110571"/>
                </a:cubicBezTo>
                <a:lnTo>
                  <a:pt x="63500" y="85171"/>
                </a:lnTo>
                <a:cubicBezTo>
                  <a:pt x="57150" y="80938"/>
                  <a:pt x="51690" y="74884"/>
                  <a:pt x="44450" y="72471"/>
                </a:cubicBezTo>
                <a:cubicBezTo>
                  <a:pt x="38100" y="70354"/>
                  <a:pt x="30969" y="69834"/>
                  <a:pt x="25400" y="66121"/>
                </a:cubicBezTo>
                <a:cubicBezTo>
                  <a:pt x="23639" y="64947"/>
                  <a:pt x="9525" y="39663"/>
                  <a:pt x="6350" y="3437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 rot="20653138">
            <a:off x="1190149" y="2860436"/>
            <a:ext cx="410051" cy="143670"/>
          </a:xfrm>
          <a:custGeom>
            <a:avLst/>
            <a:gdLst>
              <a:gd name="connsiteX0" fmla="*/ 0 w 390525"/>
              <a:gd name="connsiteY0" fmla="*/ 77541 h 134691"/>
              <a:gd name="connsiteX1" fmla="*/ 219075 w 390525"/>
              <a:gd name="connsiteY1" fmla="*/ 1341 h 134691"/>
              <a:gd name="connsiteX2" fmla="*/ 390525 w 390525"/>
              <a:gd name="connsiteY2" fmla="*/ 134691 h 134691"/>
              <a:gd name="connsiteX3" fmla="*/ 390525 w 390525"/>
              <a:gd name="connsiteY3" fmla="*/ 134691 h 1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5" h="134691">
                <a:moveTo>
                  <a:pt x="0" y="77541"/>
                </a:moveTo>
                <a:cubicBezTo>
                  <a:pt x="76994" y="34678"/>
                  <a:pt x="153988" y="-8184"/>
                  <a:pt x="219075" y="1341"/>
                </a:cubicBezTo>
                <a:cubicBezTo>
                  <a:pt x="284162" y="10866"/>
                  <a:pt x="390525" y="134691"/>
                  <a:pt x="390525" y="134691"/>
                </a:cubicBezTo>
                <a:lnTo>
                  <a:pt x="390525" y="13469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7145" y="1990272"/>
            <a:ext cx="7254055" cy="2987485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Results from a convenience sample of </a:t>
            </a:r>
            <a:r>
              <a:rPr lang="en-US" sz="5100" dirty="0">
                <a:solidFill>
                  <a:schemeClr val="accent2"/>
                </a:solidFill>
              </a:rPr>
              <a:t>350</a:t>
            </a:r>
            <a:r>
              <a:rPr lang="en-US" sz="4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are less trustworthy than results from a representative sample of </a:t>
            </a:r>
            <a:r>
              <a:rPr lang="en-US" sz="5100" dirty="0">
                <a:solidFill>
                  <a:schemeClr val="accent2"/>
                </a:solidFill>
              </a:rPr>
              <a:t>35</a:t>
            </a:r>
            <a:endParaRPr lang="en-US" sz="5100" dirty="0">
              <a:solidFill>
                <a:schemeClr val="accent2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20035753">
            <a:off x="573579" y="2827184"/>
            <a:ext cx="402913" cy="152896"/>
          </a:xfrm>
          <a:custGeom>
            <a:avLst/>
            <a:gdLst>
              <a:gd name="connsiteX0" fmla="*/ 0 w 383727"/>
              <a:gd name="connsiteY0" fmla="*/ 0 h 143340"/>
              <a:gd name="connsiteX1" fmla="*/ 344384 w 383727"/>
              <a:gd name="connsiteY1" fmla="*/ 59377 h 143340"/>
              <a:gd name="connsiteX2" fmla="*/ 380010 w 383727"/>
              <a:gd name="connsiteY2" fmla="*/ 142504 h 143340"/>
              <a:gd name="connsiteX3" fmla="*/ 380010 w 383727"/>
              <a:gd name="connsiteY3" fmla="*/ 95003 h 14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7" h="143340">
                <a:moveTo>
                  <a:pt x="0" y="0"/>
                </a:moveTo>
                <a:cubicBezTo>
                  <a:pt x="140524" y="17813"/>
                  <a:pt x="281049" y="35626"/>
                  <a:pt x="344384" y="59377"/>
                </a:cubicBezTo>
                <a:cubicBezTo>
                  <a:pt x="407719" y="83128"/>
                  <a:pt x="374072" y="136566"/>
                  <a:pt x="380010" y="142504"/>
                </a:cubicBezTo>
                <a:cubicBezTo>
                  <a:pt x="385948" y="148442"/>
                  <a:pt x="382979" y="121722"/>
                  <a:pt x="380010" y="950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833311" y="3184153"/>
            <a:ext cx="135866" cy="220406"/>
          </a:xfrm>
          <a:custGeom>
            <a:avLst/>
            <a:gdLst>
              <a:gd name="connsiteX0" fmla="*/ 60385 w 129396"/>
              <a:gd name="connsiteY0" fmla="*/ 16849 h 206631"/>
              <a:gd name="connsiteX1" fmla="*/ 43132 w 129396"/>
              <a:gd name="connsiteY1" fmla="*/ 85861 h 206631"/>
              <a:gd name="connsiteX2" fmla="*/ 0 w 129396"/>
              <a:gd name="connsiteY2" fmla="*/ 163499 h 206631"/>
              <a:gd name="connsiteX3" fmla="*/ 17253 w 129396"/>
              <a:gd name="connsiteY3" fmla="*/ 189378 h 206631"/>
              <a:gd name="connsiteX4" fmla="*/ 69012 w 129396"/>
              <a:gd name="connsiteY4" fmla="*/ 206631 h 206631"/>
              <a:gd name="connsiteX5" fmla="*/ 129396 w 129396"/>
              <a:gd name="connsiteY5" fmla="*/ 163499 h 206631"/>
              <a:gd name="connsiteX6" fmla="*/ 112144 w 129396"/>
              <a:gd name="connsiteY6" fmla="*/ 68608 h 206631"/>
              <a:gd name="connsiteX7" fmla="*/ 77638 w 129396"/>
              <a:gd name="connsiteY7" fmla="*/ 16849 h 206631"/>
              <a:gd name="connsiteX8" fmla="*/ 60385 w 129396"/>
              <a:gd name="connsiteY8" fmla="*/ 16849 h 20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396" h="206631">
                <a:moveTo>
                  <a:pt x="60385" y="16849"/>
                </a:moveTo>
                <a:cubicBezTo>
                  <a:pt x="54634" y="28351"/>
                  <a:pt x="51423" y="70937"/>
                  <a:pt x="43132" y="85861"/>
                </a:cubicBezTo>
                <a:cubicBezTo>
                  <a:pt x="-6304" y="174845"/>
                  <a:pt x="19520" y="104941"/>
                  <a:pt x="0" y="163499"/>
                </a:cubicBezTo>
                <a:cubicBezTo>
                  <a:pt x="5751" y="172125"/>
                  <a:pt x="8461" y="183883"/>
                  <a:pt x="17253" y="189378"/>
                </a:cubicBezTo>
                <a:cubicBezTo>
                  <a:pt x="32675" y="199017"/>
                  <a:pt x="69012" y="206631"/>
                  <a:pt x="69012" y="206631"/>
                </a:cubicBezTo>
                <a:cubicBezTo>
                  <a:pt x="129396" y="186503"/>
                  <a:pt x="115019" y="206631"/>
                  <a:pt x="129396" y="163499"/>
                </a:cubicBezTo>
                <a:cubicBezTo>
                  <a:pt x="127516" y="148462"/>
                  <a:pt x="125012" y="91771"/>
                  <a:pt x="112144" y="68608"/>
                </a:cubicBezTo>
                <a:cubicBezTo>
                  <a:pt x="102074" y="50482"/>
                  <a:pt x="77638" y="16849"/>
                  <a:pt x="77638" y="16849"/>
                </a:cubicBezTo>
                <a:cubicBezTo>
                  <a:pt x="67193" y="-14486"/>
                  <a:pt x="66136" y="5347"/>
                  <a:pt x="60385" y="1684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00" dirty="0"/>
              <a:t>Evaluation steps</a:t>
            </a:r>
            <a:endParaRPr lang="en-US" sz="5700" dirty="0"/>
          </a:p>
        </p:txBody>
      </p:sp>
      <p:sp>
        <p:nvSpPr>
          <p:cNvPr id="3" name="TextBox 2"/>
          <p:cNvSpPr txBox="1"/>
          <p:nvPr/>
        </p:nvSpPr>
        <p:spPr>
          <a:xfrm>
            <a:off x="1200150" y="1706880"/>
            <a:ext cx="7440930" cy="515423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Plan study,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Announce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study and its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use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Collect data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Analyze data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nterpret results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Present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results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Determine next steps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071" y="1788160"/>
            <a:ext cx="732216" cy="588380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r>
              <a:rPr lang="en-US" sz="4700" dirty="0">
                <a:solidFill>
                  <a:schemeClr val="accent2"/>
                </a:solidFill>
                <a:sym typeface="Wingdings"/>
              </a:rPr>
              <a:t></a:t>
            </a:r>
          </a:p>
          <a:p>
            <a:endParaRPr lang="en-US" sz="4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dirty="0"/>
              <a:t>Use of Space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Example 1: Study Spaces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6997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87680"/>
            <a:ext cx="8561070" cy="1056640"/>
          </a:xfrm>
        </p:spPr>
        <p:txBody>
          <a:bodyPr>
            <a:normAutofit fontScale="90000"/>
          </a:bodyPr>
          <a:lstStyle/>
          <a:p>
            <a:r>
              <a:rPr lang="en-US" sz="5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 students need more group study space?</a:t>
            </a:r>
            <a:endParaRPr lang="en-US" sz="5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9" y="3001131"/>
            <a:ext cx="960120" cy="975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70687" y="4616889"/>
            <a:ext cx="1574977" cy="2198098"/>
            <a:chOff x="-890378" y="2136982"/>
            <a:chExt cx="1499978" cy="20607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48928" y="2136982"/>
              <a:ext cx="1358528" cy="20607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flipH="1">
              <a:off x="-890378" y="3333966"/>
              <a:ext cx="1351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Daytime </a:t>
              </a:r>
            </a:p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hours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12327" y="5003828"/>
            <a:ext cx="1283687" cy="1780175"/>
            <a:chOff x="2455203" y="2730342"/>
            <a:chExt cx="1222559" cy="1668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203" y="2730342"/>
              <a:ext cx="1100232" cy="166891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flipH="1">
              <a:off x="2455203" y="3564074"/>
              <a:ext cx="1222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Evening </a:t>
              </a:r>
              <a:endParaRPr lang="en-US" sz="1300" b="1" dirty="0">
                <a:solidFill>
                  <a:srgbClr val="4C2600"/>
                </a:solidFill>
              </a:endParaRPr>
            </a:p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hours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80010" y="5083500"/>
            <a:ext cx="1851987" cy="1565494"/>
            <a:chOff x="5334000" y="2882741"/>
            <a:chExt cx="1763797" cy="14676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84425" y="2882741"/>
              <a:ext cx="967550" cy="14676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flipH="1">
              <a:off x="5334000" y="3642506"/>
              <a:ext cx="1763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Weekend </a:t>
              </a:r>
              <a:endParaRPr lang="en-US" sz="1300" b="1" dirty="0">
                <a:solidFill>
                  <a:srgbClr val="4C2600"/>
                </a:solidFill>
              </a:endParaRPr>
            </a:p>
            <a:p>
              <a:pPr algn="ctr"/>
              <a:r>
                <a:rPr lang="en-US" sz="1300" b="1" dirty="0">
                  <a:solidFill>
                    <a:srgbClr val="4C2600"/>
                  </a:solidFill>
                </a:rPr>
                <a:t>hours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96014" y="3848344"/>
            <a:ext cx="1426454" cy="55810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3.5 </a:t>
            </a:r>
            <a:r>
              <a:rPr lang="en-US" sz="3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hrs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9559" y="4248722"/>
            <a:ext cx="1426454" cy="55810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.5 </a:t>
            </a:r>
            <a:r>
              <a:rPr lang="en-US" sz="3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hrs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748" y="4436001"/>
            <a:ext cx="955116" cy="55810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 </a:t>
            </a:r>
            <a:r>
              <a:rPr lang="en-US" sz="3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hr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1" y="3001131"/>
            <a:ext cx="1449778" cy="17693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47" y="2912016"/>
            <a:ext cx="1449778" cy="17693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5" y="4895566"/>
            <a:ext cx="1449778" cy="17693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48" y="4868689"/>
            <a:ext cx="1449778" cy="17693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1435" y="2330387"/>
            <a:ext cx="2609225" cy="108337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6300" dirty="0">
                <a:solidFill>
                  <a:schemeClr val="accent2"/>
                </a:solidFill>
              </a:rPr>
              <a:t>Sample</a:t>
            </a:r>
            <a:endParaRPr lang="en-US" sz="6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325120"/>
            <a:ext cx="8561070" cy="105664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percentage study silently alone compared to with others?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0770" y="1896713"/>
            <a:ext cx="2978845" cy="108337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6300" dirty="0">
                <a:solidFill>
                  <a:schemeClr val="accent2"/>
                </a:solidFill>
              </a:rPr>
              <a:t>Observe</a:t>
            </a:r>
            <a:endParaRPr lang="en-US" sz="63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713"/>
            <a:ext cx="4863765" cy="4940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163178"/>
            <a:ext cx="990299" cy="62082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400" dirty="0"/>
              <a:t>Time</a:t>
            </a:r>
            <a:endParaRPr lang="en-US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1040131" y="2126601"/>
            <a:ext cx="1214962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/>
              <a:t>Alone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2300478" y="2139761"/>
            <a:ext cx="1700022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/>
              <a:t>Other</a:t>
            </a:r>
            <a:endParaRPr lang="en-US" sz="3400" dirty="0"/>
          </a:p>
        </p:txBody>
      </p:sp>
      <p:sp>
        <p:nvSpPr>
          <p:cNvPr id="8" name="TextBox 7"/>
          <p:cNvSpPr txBox="1"/>
          <p:nvPr/>
        </p:nvSpPr>
        <p:spPr>
          <a:xfrm>
            <a:off x="3644022" y="2126601"/>
            <a:ext cx="1236588" cy="1144046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/>
              <a:t>Empty</a:t>
            </a:r>
            <a:endParaRPr lang="en-US" sz="3400" dirty="0"/>
          </a:p>
        </p:txBody>
      </p:sp>
      <p:sp>
        <p:nvSpPr>
          <p:cNvPr id="9" name="TextBox 8"/>
          <p:cNvSpPr txBox="1"/>
          <p:nvPr/>
        </p:nvSpPr>
        <p:spPr>
          <a:xfrm>
            <a:off x="80276" y="2870772"/>
            <a:ext cx="749340" cy="370973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300" dirty="0"/>
              <a:t>5:00</a:t>
            </a:r>
          </a:p>
          <a:p>
            <a:r>
              <a:rPr lang="en-US" sz="2300" dirty="0"/>
              <a:t>5:10</a:t>
            </a:r>
          </a:p>
          <a:p>
            <a:r>
              <a:rPr lang="en-US" sz="2300" dirty="0"/>
              <a:t>5:20</a:t>
            </a:r>
          </a:p>
          <a:p>
            <a:r>
              <a:rPr lang="en-US" sz="2300" dirty="0"/>
              <a:t>5:30</a:t>
            </a:r>
          </a:p>
          <a:p>
            <a:r>
              <a:rPr lang="en-US" sz="2300" dirty="0"/>
              <a:t>5:40</a:t>
            </a:r>
          </a:p>
          <a:p>
            <a:r>
              <a:rPr lang="en-US" sz="2300" dirty="0"/>
              <a:t>5:50</a:t>
            </a:r>
          </a:p>
          <a:p>
            <a:r>
              <a:rPr lang="en-US" sz="2300" dirty="0"/>
              <a:t>6:00</a:t>
            </a:r>
          </a:p>
          <a:p>
            <a:r>
              <a:rPr lang="en-US" sz="2300" dirty="0"/>
              <a:t>6:10</a:t>
            </a:r>
          </a:p>
          <a:p>
            <a:r>
              <a:rPr lang="en-US" sz="2300" dirty="0"/>
              <a:t>6:20</a:t>
            </a:r>
          </a:p>
          <a:p>
            <a:r>
              <a:rPr lang="en-US" sz="2300" dirty="0"/>
              <a:t>6:30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0140" y="284480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0150" y="319640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40330" y="352152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20490" y="392792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60320" y="425304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5" name="TextBox 14"/>
          <p:cNvSpPr txBox="1"/>
          <p:nvPr/>
        </p:nvSpPr>
        <p:spPr>
          <a:xfrm>
            <a:off x="2560320" y="465944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80310" y="506584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20490" y="522840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20490" y="563480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40130" y="6041201"/>
            <a:ext cx="56007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ym typeface="Wingdings"/>
              </a:rPr>
              <a:t>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8822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sessment vs evalu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73" y="1137920"/>
            <a:ext cx="9505188" cy="34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29" y="568961"/>
            <a:ext cx="9841230" cy="6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" y="568960"/>
            <a:ext cx="973892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7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dirty="0"/>
              <a:t>Use of space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Example 2: Lecture series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1411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812800"/>
            <a:ext cx="3520440" cy="1056640"/>
          </a:xfrm>
        </p:spPr>
        <p:txBody>
          <a:bodyPr>
            <a:noAutofit/>
          </a:bodyPr>
          <a:lstStyle/>
          <a:p>
            <a:r>
              <a:rPr lang="en-US" sz="5100" dirty="0"/>
              <a:t>Use of space for lectures</a:t>
            </a:r>
            <a:endParaRPr lang="en-US" sz="5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30" y="0"/>
            <a:ext cx="5378266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1" y="4034092"/>
            <a:ext cx="4160519" cy="1411668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Why people leave early?</a:t>
            </a:r>
            <a:endParaRPr lang="en-US" sz="4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100" dirty="0"/>
              <a:t>Early </a:t>
            </a:r>
            <a:r>
              <a:rPr lang="en-US" sz="5100" dirty="0" err="1"/>
              <a:t>departers</a:t>
            </a:r>
            <a:endParaRPr lang="en-US" sz="5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107177"/>
            <a:ext cx="4609408" cy="7176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" y="2682241"/>
            <a:ext cx="4880610" cy="453047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>
              <a:spcAft>
                <a:spcPts val="1269"/>
              </a:spcAft>
            </a:pP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200" dirty="0">
                <a:solidFill>
                  <a:schemeClr val="accent2"/>
                </a:solidFill>
              </a:rPr>
              <a:t>Three questions using survey app on </a:t>
            </a:r>
            <a:r>
              <a:rPr lang="en-US" sz="4200" dirty="0" err="1">
                <a:solidFill>
                  <a:schemeClr val="accent2"/>
                </a:solidFill>
              </a:rPr>
              <a:t>ipad</a:t>
            </a:r>
            <a:r>
              <a:rPr lang="en-US" sz="4200" dirty="0">
                <a:solidFill>
                  <a:schemeClr val="accent2"/>
                </a:solidFill>
              </a:rPr>
              <a:t>:</a:t>
            </a:r>
          </a:p>
          <a:p>
            <a:pPr>
              <a:spcAft>
                <a:spcPts val="1269"/>
              </a:spcAft>
            </a:pP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Did </a:t>
            </a: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you intend to come? </a:t>
            </a:r>
            <a:endParaRPr lang="en-US" sz="3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1269"/>
              </a:spcAft>
            </a:pP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Was </a:t>
            </a: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speaker interesting to you? </a:t>
            </a:r>
            <a:endParaRPr lang="en-US" sz="3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</a:t>
            </a:r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many talk have you attended before?</a:t>
            </a:r>
          </a:p>
        </p:txBody>
      </p:sp>
    </p:spTree>
    <p:extLst>
      <p:ext uri="{BB962C8B-B14F-4D97-AF65-F5344CB8AC3E}">
        <p14:creationId xmlns:p14="http://schemas.microsoft.com/office/powerpoint/2010/main" val="35983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6720840" cy="3413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4547" y="4389120"/>
            <a:ext cx="5147976" cy="2452097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 slides</a:t>
            </a:r>
          </a:p>
          <a:p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 minutes</a:t>
            </a:r>
          </a:p>
          <a:p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will you say?</a:t>
            </a:r>
            <a:endParaRPr lang="en-US" sz="5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210" y="4307840"/>
            <a:ext cx="7600950" cy="1950720"/>
          </a:xfrm>
        </p:spPr>
        <p:txBody>
          <a:bodyPr>
            <a:noAutofit/>
          </a:bodyPr>
          <a:lstStyle/>
          <a:p>
            <a:r>
              <a:rPr lang="en-US" sz="6300" dirty="0"/>
              <a:t>Reference Services</a:t>
            </a:r>
            <a:endParaRPr lang="en-US" sz="6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400" dirty="0"/>
              <a:t>Example 3: Students replicate search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3838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Can students replicate a search they are shown?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71" y="1706880"/>
            <a:ext cx="6617061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78" y="2899915"/>
            <a:ext cx="5695712" cy="4334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" y="1706880"/>
            <a:ext cx="8401050" cy="1674304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“Our librarians are trying out a new way to show students how to search.  If we show you, can you do it, too?”</a:t>
            </a:r>
            <a:endParaRPr lang="en-US" sz="3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300" dirty="0"/>
              <a:t>Data</a:t>
            </a:r>
            <a:endParaRPr lang="en-US" sz="6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700" dirty="0"/>
              <a:t>Deal with it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21688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000" dirty="0"/>
              <a:t>Part I: Evaluation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Identifying outcomes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6256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1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99" y="1"/>
            <a:ext cx="6851101" cy="73088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00480"/>
            <a:ext cx="560070" cy="32512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2275840"/>
            <a:ext cx="2640330" cy="1056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Make an auto-generated report using simple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help from a statistician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4" y="1381760"/>
            <a:ext cx="4240530" cy="3463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55" y="2154953"/>
            <a:ext cx="5160645" cy="47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and substance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0050" y="1706880"/>
            <a:ext cx="8392033" cy="2462212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Something may be statistically significant without being substantially </a:t>
            </a:r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different.</a:t>
            </a:r>
            <a:endParaRPr lang="en-US" sz="5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5445761"/>
            <a:ext cx="8481060" cy="1411668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200" dirty="0">
                <a:solidFill>
                  <a:schemeClr val="accent2"/>
                </a:solidFill>
              </a:rPr>
              <a:t>p</a:t>
            </a:r>
            <a:r>
              <a:rPr lang="en-US" sz="4200" dirty="0">
                <a:solidFill>
                  <a:schemeClr val="accent2"/>
                </a:solidFill>
              </a:rPr>
              <a:t>&lt; .05</a:t>
            </a:r>
          </a:p>
          <a:p>
            <a:r>
              <a:rPr lang="en-US" sz="4200" dirty="0">
                <a:solidFill>
                  <a:schemeClr val="accent2"/>
                </a:solidFill>
              </a:rPr>
              <a:t>The difference is 3/10 of a percent</a:t>
            </a:r>
            <a:endParaRPr lang="en-US" sz="4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300" dirty="0"/>
              <a:t>Final Words</a:t>
            </a:r>
            <a:endParaRPr lang="en-US" sz="6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200" dirty="0"/>
              <a:t>Finally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5717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87680"/>
            <a:ext cx="8561070" cy="1056640"/>
          </a:xfrm>
        </p:spPr>
        <p:txBody>
          <a:bodyPr/>
          <a:lstStyle/>
          <a:p>
            <a:r>
              <a:rPr lang="en-US" dirty="0" smtClean="0"/>
              <a:t>Using data to move to action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61" y="2438400"/>
            <a:ext cx="8321041" cy="4431983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Researchers think the next step is more research. 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Intervention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implementers think the next step is to take some incremental to change or refine the intervention.</a:t>
            </a:r>
          </a:p>
        </p:txBody>
      </p:sp>
    </p:spTree>
    <p:extLst>
      <p:ext uri="{BB962C8B-B14F-4D97-AF65-F5344CB8AC3E}">
        <p14:creationId xmlns:p14="http://schemas.microsoft.com/office/powerpoint/2010/main" val="6838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say…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0280" y="2600960"/>
            <a:ext cx="6160770" cy="3644075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5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“If you’re not going to do something about it, don’t bother study it.”</a:t>
            </a:r>
            <a:endParaRPr lang="en-US" sz="5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00" dirty="0"/>
              <a:t>Learning organization</a:t>
            </a:r>
            <a:endParaRPr lang="en-US" sz="570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" y="2032000"/>
            <a:ext cx="8579749" cy="516053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Ask questions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Get answers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Discuss: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what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is feasible to change and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what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isn’t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Plan to change in incremental steps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Follow up.</a:t>
            </a:r>
          </a:p>
        </p:txBody>
      </p:sp>
    </p:spTree>
    <p:extLst>
      <p:ext uri="{BB962C8B-B14F-4D97-AF65-F5344CB8AC3E}">
        <p14:creationId xmlns:p14="http://schemas.microsoft.com/office/powerpoint/2010/main" val="41568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sz="6300" dirty="0"/>
              <a:t>Thank you!</a:t>
            </a:r>
            <a:endParaRPr lang="en-US" sz="6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700" dirty="0"/>
              <a:t>paleo@igc.org</a:t>
            </a:r>
            <a:endParaRPr lang="en-US" sz="4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1"/>
            <a:ext cx="3760470" cy="60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sessment vs evalu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" y="183537"/>
            <a:ext cx="9441180" cy="3474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10" y="1381760"/>
            <a:ext cx="9441180" cy="227584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0120" y="3820160"/>
            <a:ext cx="5920740" cy="68942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determine the assessment criteria, 2) use the criteria to assess, and 3) reach a conclusion.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" y="4795520"/>
            <a:ext cx="8961120" cy="187128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assessments are designed to measure the performance of an individual or product and use that assessment to provide documentation of growth and development, give feedback, and create a plan of action for the future. 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www.purdue.edu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www.icc.edu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C2600"/>
                </a:solidFill>
              </a:rPr>
              <a:t>The Library as an Intervention</a:t>
            </a:r>
            <a:endParaRPr lang="en-US" dirty="0">
              <a:solidFill>
                <a:srgbClr val="4C2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" y="3549586"/>
            <a:ext cx="224028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60320" y="3549586"/>
            <a:ext cx="208026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3549586"/>
            <a:ext cx="232029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80910" y="3549586"/>
            <a:ext cx="208026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" y="4102927"/>
            <a:ext cx="2160270" cy="1411668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Problem or need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751" y="4102926"/>
            <a:ext cx="2663759" cy="75507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Intervention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4941" y="4102926"/>
            <a:ext cx="2275960" cy="75507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Outcomes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0950" y="4102926"/>
            <a:ext cx="1619531" cy="75507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Impact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0311" y="5500307"/>
            <a:ext cx="2234344" cy="1083374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(program, policy, service, institution, etc)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920240" y="520192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160520" y="520192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640830" y="520192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19" name="Picture 18" descr="evaluation - on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89025" cy="113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10" y="0"/>
            <a:ext cx="9441180" cy="1137920"/>
          </a:xfrm>
          <a:prstGeom prst="rect">
            <a:avLst/>
          </a:prstGeom>
          <a:solidFill>
            <a:srgbClr val="FF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60220" y="5689600"/>
            <a:ext cx="4800600" cy="984885"/>
          </a:xfrm>
          <a:prstGeom prst="rect">
            <a:avLst/>
          </a:prstGeom>
        </p:spPr>
        <p:txBody>
          <a:bodyPr lIns="96661" tIns="48331" rIns="96661" bIns="48331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essentially, it is the process of finding out whether an intervention works to mediate a problem or fill a need.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" y="2194560"/>
            <a:ext cx="8001000" cy="2757678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evaluation method focuses on determining the success of a performance, product, or set of skills. Evaluations are designed to judge and document achievement level in individuals or products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http://duke.edu/arc/documents/The%20difference%20between%20assessment%20and%20evaluation.pdf</a:t>
            </a:r>
          </a:p>
          <a:p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ASK;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www.purdue.edu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www.icc.edu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Assessment is an interactive process between students and faculty that informs faculty how well their students are learning what they are teaching.</a:t>
            </a:r>
          </a:p>
        </p:txBody>
      </p:sp>
      <p:pic>
        <p:nvPicPr>
          <p:cNvPr id="9" name="Picture 8" descr="assessment vs evaluation-evaluation part onl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" y="243840"/>
            <a:ext cx="9441180" cy="1619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0121" y="1706880"/>
            <a:ext cx="8688100" cy="325012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22306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7782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070" y="1706880"/>
            <a:ext cx="8022674" cy="228282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5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1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1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070" y="1706880"/>
            <a:ext cx="9108740" cy="222126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1" y="1706880"/>
            <a:ext cx="11870907" cy="194426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</a:p>
          <a:p>
            <a:r>
              <a:rPr lang="en-US" sz="4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4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071" y="1706880"/>
            <a:ext cx="8147708" cy="222126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works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070" y="1706880"/>
            <a:ext cx="9175745" cy="222126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/ display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&amp; ephemera 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books, journals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on-line services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Collections: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2718337" cy="1113269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</a:rPr>
              <a:t>Collections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070" y="1706880"/>
            <a:ext cx="9225246" cy="222126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 that faculty assign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Subscribe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journals that faculty use to keep up with their field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materials that doctoral students need for their research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up-to-date and older works in proper proportions</a:t>
            </a: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Own and display </a:t>
            </a:r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artifacts and ephemera </a:t>
            </a:r>
          </a:p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balance of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collections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Achieve proper balance between owning and interlibrary loan</a:t>
            </a:r>
            <a:endParaRPr lang="en-US" sz="13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desired collections and shrinking budgets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211" y="5120640"/>
            <a:ext cx="1852707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0105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2781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241030" y="585216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40480" y="3657600"/>
            <a:ext cx="4280535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52857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0050" y="5066095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22481"/>
            <a:ext cx="1680210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Problem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or need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20090" y="53644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7818" y="5923915"/>
            <a:ext cx="3003082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Outcomes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80" y="6036437"/>
            <a:ext cx="193968" cy="111620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endParaRPr lang="en-US" sz="47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40869" y="5923915"/>
            <a:ext cx="2001607" cy="98488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5700" dirty="0">
                <a:solidFill>
                  <a:schemeClr val="accent2"/>
                </a:solidFill>
              </a:rPr>
              <a:t>Space</a:t>
            </a:r>
            <a:endParaRPr lang="en-US" sz="57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8409" y="2032000"/>
            <a:ext cx="5359295" cy="3644075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Proper light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Amenities such as copy machines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Stacks that are well-organized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Comfortable seating space </a:t>
            </a:r>
            <a:b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Individual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space 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Group study space </a:t>
            </a: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Proper balance of noisy &amp; quiet </a:t>
            </a: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spaces </a:t>
            </a:r>
          </a:p>
          <a:p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Events such as guest author </a:t>
            </a:r>
            <a:r>
              <a:rPr lang="en-US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talks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Balancing all these space needs </a:t>
            </a:r>
          </a:p>
        </p:txBody>
      </p:sp>
    </p:spTree>
    <p:extLst>
      <p:ext uri="{BB962C8B-B14F-4D97-AF65-F5344CB8AC3E}">
        <p14:creationId xmlns:p14="http://schemas.microsoft.com/office/powerpoint/2010/main" val="36626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10" y="1788160"/>
            <a:ext cx="5040630" cy="5189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070" y="2763521"/>
            <a:ext cx="3009250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Proper light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C2600"/>
                </a:solidFill>
              </a:rPr>
              <a:t>The Library as an Intervention</a:t>
            </a:r>
            <a:endParaRPr lang="en-US" dirty="0">
              <a:solidFill>
                <a:srgbClr val="4C2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" y="3576320"/>
            <a:ext cx="224028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60320" y="3576320"/>
            <a:ext cx="208026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3576320"/>
            <a:ext cx="232029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80910" y="3576320"/>
            <a:ext cx="2080260" cy="30073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0030" y="4287456"/>
            <a:ext cx="2160270" cy="426784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Problem or need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9478" y="4287456"/>
            <a:ext cx="1426303" cy="42678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Intervention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1057" y="4287456"/>
            <a:ext cx="1234088" cy="42678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Outcomes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5186" y="4287456"/>
            <a:ext cx="905873" cy="42678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Impact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0311" y="5527040"/>
            <a:ext cx="2234344" cy="55810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(program, policy, service, institution, etc)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920240" y="528320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160520" y="528320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640830" y="528320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9831155">
            <a:off x="271486" y="2322016"/>
            <a:ext cx="4655918" cy="5592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What is the problem?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765713">
            <a:off x="2626387" y="1805833"/>
            <a:ext cx="5017396" cy="148260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How is the intervention supposed to work?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9711549">
            <a:off x="4934235" y="2145633"/>
            <a:ext cx="5001555" cy="1017714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Do the outcomes occur, and for whom?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4" name="Picture 23" descr="evaluation - on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89025" cy="113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2617216"/>
            <a:ext cx="6972300" cy="396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070" y="1788161"/>
            <a:ext cx="3789142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Copy machines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0"/>
            <a:ext cx="96012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125" y="1211264"/>
            <a:ext cx="5499354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Well organized stacks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1" y="2013801"/>
            <a:ext cx="6960869" cy="5296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1" y="1300481"/>
            <a:ext cx="6817216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Comfortable reading areas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9" y="2121218"/>
            <a:ext cx="7201211" cy="5112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" y="1300481"/>
            <a:ext cx="8681187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Comfortable individual study space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" y="1300481"/>
            <a:ext cx="7784275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Comfortable group study space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14" y="2121218"/>
            <a:ext cx="7562977" cy="51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077"/>
            <a:ext cx="9601200" cy="7162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16256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Space: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" y="1381761"/>
            <a:ext cx="3715404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Author lectures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16256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Reference: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Possible outcomes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1" y="1381761"/>
            <a:ext cx="5900618" cy="82088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Accuracy of information</a:t>
            </a:r>
            <a:endParaRPr lang="en-US" sz="4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0" y="2752973"/>
            <a:ext cx="6560820" cy="44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00" dirty="0"/>
              <a:t>Not an outcome</a:t>
            </a:r>
            <a:endParaRPr lang="en-US" sz="5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09" y="2032000"/>
            <a:ext cx="3765471" cy="5172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" y="2357120"/>
            <a:ext cx="4800600" cy="2527872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6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Satisfaction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with reference service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arnegie Library buil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6400"/>
            <a:ext cx="9601200" cy="731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"/>
            <a:ext cx="9601200" cy="820737"/>
          </a:xfrm>
          <a:prstGeom prst="rect">
            <a:avLst/>
          </a:prstGeom>
          <a:solidFill>
            <a:srgbClr val="4C2600"/>
          </a:solidFill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/>
                </a:solidFill>
                <a:latin typeface="Lucida Handwriting" pitchFamily="66" charset="0"/>
              </a:rPr>
              <a:t>Libraries: </a:t>
            </a:r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What good are they?</a:t>
            </a:r>
            <a:endParaRPr lang="en-US" sz="47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nkh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847953"/>
            <a:ext cx="9573227" cy="6467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601200" cy="1149033"/>
          </a:xfrm>
          <a:prstGeom prst="rect">
            <a:avLst/>
          </a:prstGeom>
          <a:solidFill>
            <a:srgbClr val="4C2600"/>
          </a:solidFill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7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if they sank into the ground?</a:t>
            </a:r>
          </a:p>
          <a:p>
            <a:endParaRPr lang="en-US" sz="2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8071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10303" y="6385116"/>
            <a:ext cx="119824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Intervention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087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41030" y="5201920"/>
            <a:ext cx="1040130" cy="16801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37129" y="6385116"/>
            <a:ext cx="772291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8276" y="6385116"/>
            <a:ext cx="1038389" cy="35921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Outcomes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680960" y="57708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060" y="3657600"/>
            <a:ext cx="5040630" cy="32244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040630" y="568960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0070" y="5828602"/>
            <a:ext cx="4240530" cy="755078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Problem or need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300480"/>
            <a:ext cx="560070" cy="406400"/>
          </a:xfrm>
          <a:prstGeom prst="rect">
            <a:avLst/>
          </a:prstGeom>
          <a:solidFill>
            <a:srgbClr val="4C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0070" y="2194560"/>
            <a:ext cx="7040880" cy="300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>
              <a:spcAft>
                <a:spcPts val="1269"/>
              </a:spcAft>
            </a:pPr>
            <a:r>
              <a:rPr lang="en-US" sz="5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Students: ____________</a:t>
            </a:r>
          </a:p>
          <a:p>
            <a:pPr>
              <a:spcAft>
                <a:spcPts val="1269"/>
              </a:spcAft>
            </a:pPr>
            <a:r>
              <a:rPr lang="en-US" sz="5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Faculty: _____________</a:t>
            </a:r>
          </a:p>
          <a:p>
            <a:pPr>
              <a:spcAft>
                <a:spcPts val="1269"/>
              </a:spcAft>
            </a:pPr>
            <a:r>
              <a:rPr lang="en-US" sz="5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University: ___________</a:t>
            </a:r>
            <a:endParaRPr lang="en-US" sz="5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1280"/>
            <a:ext cx="9281160" cy="1950720"/>
          </a:xfrm>
          <a:solidFill>
            <a:srgbClr val="4C26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Lucida Handwriting" pitchFamily="66" charset="0"/>
              </a:rPr>
              <a:t>Libraries :</a:t>
            </a:r>
            <a:r>
              <a:rPr lang="en-US" b="1" dirty="0" smtClean="0">
                <a:solidFill>
                  <a:srgbClr val="C00000"/>
                </a:solidFill>
                <a:latin typeface="Lucida Handwriting" pitchFamily="66" charset="0"/>
              </a:rPr>
              <a:t>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problem do they address?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6400800" y="5770880"/>
            <a:ext cx="960120" cy="487680"/>
          </a:xfrm>
          <a:prstGeom prst="rightArrow">
            <a:avLst/>
          </a:prstGeom>
          <a:solidFill>
            <a:srgbClr val="FFF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</TotalTime>
  <Words>1291</Words>
  <Application>Microsoft Office PowerPoint</Application>
  <PresentationFormat>Custom</PresentationFormat>
  <Paragraphs>321</Paragraphs>
  <Slides>67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Median</vt:lpstr>
      <vt:lpstr>1_Median</vt:lpstr>
      <vt:lpstr>Evaluation and Assessment of Library Services</vt:lpstr>
      <vt:lpstr>PowerPoint Presentation</vt:lpstr>
      <vt:lpstr>PowerPoint Presentation</vt:lpstr>
      <vt:lpstr>Part I: Evaluation</vt:lpstr>
      <vt:lpstr>The Library as an Intervention</vt:lpstr>
      <vt:lpstr>The Library as an Intervention</vt:lpstr>
      <vt:lpstr>PowerPoint Presentation</vt:lpstr>
      <vt:lpstr>PowerPoint Presentation</vt:lpstr>
      <vt:lpstr>Libraries : What problem do they address?</vt:lpstr>
      <vt:lpstr>Libraries: An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II: Methods</vt:lpstr>
      <vt:lpstr>PowerPoint Presentation</vt:lpstr>
      <vt:lpstr>Sampling</vt:lpstr>
      <vt:lpstr>Sampling: Convenience Sample</vt:lpstr>
      <vt:lpstr>Sampling: Convenience Sample</vt:lpstr>
      <vt:lpstr>Evaluation steps</vt:lpstr>
      <vt:lpstr>Use of Space</vt:lpstr>
      <vt:lpstr>Do students need more group study space?</vt:lpstr>
      <vt:lpstr>What percentage study silently alone compared to with others?</vt:lpstr>
      <vt:lpstr>PowerPoint Presentation</vt:lpstr>
      <vt:lpstr>PowerPoint Presentation</vt:lpstr>
      <vt:lpstr>Use of space</vt:lpstr>
      <vt:lpstr>Use of space for lectures</vt:lpstr>
      <vt:lpstr>Early departers</vt:lpstr>
      <vt:lpstr>PowerPoint Presentation</vt:lpstr>
      <vt:lpstr>Reference Services</vt:lpstr>
      <vt:lpstr>Can students replicate a search they are shown?</vt:lpstr>
      <vt:lpstr>PowerPoint Presentation</vt:lpstr>
      <vt:lpstr>Data</vt:lpstr>
      <vt:lpstr>PowerPoint Presentation</vt:lpstr>
      <vt:lpstr>Make an auto-generated report using simple formula</vt:lpstr>
      <vt:lpstr>Get help from a statistician </vt:lpstr>
      <vt:lpstr>Significance and substance</vt:lpstr>
      <vt:lpstr>Final Words</vt:lpstr>
      <vt:lpstr>Using data to move to action</vt:lpstr>
      <vt:lpstr>Some say…</vt:lpstr>
      <vt:lpstr>Learning organization</vt:lpstr>
      <vt:lpstr>Thank you!</vt:lpstr>
      <vt:lpstr>PowerPoint Presentation</vt:lpstr>
      <vt:lpstr>PowerPoint Presentation</vt:lpstr>
      <vt:lpstr>Collections: Possible outcomes</vt:lpstr>
      <vt:lpstr>Collections:</vt:lpstr>
      <vt:lpstr>Collections:</vt:lpstr>
      <vt:lpstr>Collections:</vt:lpstr>
      <vt:lpstr>Collections:</vt:lpstr>
      <vt:lpstr>Collections:</vt:lpstr>
      <vt:lpstr>Collections:</vt:lpstr>
      <vt:lpstr>Space: Possible outcomes</vt:lpstr>
      <vt:lpstr>Space: Possible outcomes</vt:lpstr>
      <vt:lpstr>Space: Possible outcomes</vt:lpstr>
      <vt:lpstr>Space: Possible outcomes</vt:lpstr>
      <vt:lpstr>Space: Possible outcomes</vt:lpstr>
      <vt:lpstr>Space: Possible outcomes</vt:lpstr>
      <vt:lpstr>Space: Possible outcomes</vt:lpstr>
      <vt:lpstr>Space: Possible outcomes</vt:lpstr>
      <vt:lpstr>Reference: Possible outcomes</vt:lpstr>
      <vt:lpstr>Not an outcome</vt:lpstr>
    </vt:vector>
  </TitlesOfParts>
  <Company>Contra Costa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and Assessment of Library Services</dc:title>
  <dc:creator>lpaleo</dc:creator>
  <cp:lastModifiedBy>paleo@igc.org</cp:lastModifiedBy>
  <cp:revision>100</cp:revision>
  <cp:lastPrinted>2013-10-25T06:04:51Z</cp:lastPrinted>
  <dcterms:created xsi:type="dcterms:W3CDTF">2013-10-22T17:08:51Z</dcterms:created>
  <dcterms:modified xsi:type="dcterms:W3CDTF">2013-10-25T06:10:19Z</dcterms:modified>
</cp:coreProperties>
</file>