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3" r:id="rId2"/>
    <p:sldId id="303" r:id="rId3"/>
    <p:sldId id="269" r:id="rId4"/>
    <p:sldId id="261" r:id="rId5"/>
    <p:sldId id="276" r:id="rId6"/>
    <p:sldId id="280" r:id="rId7"/>
    <p:sldId id="285" r:id="rId8"/>
    <p:sldId id="293" r:id="rId9"/>
    <p:sldId id="294" r:id="rId10"/>
    <p:sldId id="301" r:id="rId11"/>
    <p:sldId id="290" r:id="rId12"/>
    <p:sldId id="289" r:id="rId13"/>
    <p:sldId id="288" r:id="rId14"/>
    <p:sldId id="291" r:id="rId15"/>
    <p:sldId id="281" r:id="rId16"/>
    <p:sldId id="267" r:id="rId17"/>
    <p:sldId id="292" r:id="rId18"/>
    <p:sldId id="266" r:id="rId19"/>
    <p:sldId id="268" r:id="rId20"/>
    <p:sldId id="272" r:id="rId21"/>
    <p:sldId id="302" r:id="rId22"/>
    <p:sldId id="264" r:id="rId23"/>
    <p:sldId id="260" r:id="rId24"/>
    <p:sldId id="271" r:id="rId25"/>
    <p:sldId id="282" r:id="rId26"/>
    <p:sldId id="283" r:id="rId27"/>
    <p:sldId id="284" r:id="rId28"/>
    <p:sldId id="298" r:id="rId29"/>
    <p:sldId id="286" r:id="rId30"/>
    <p:sldId id="299" r:id="rId31"/>
    <p:sldId id="297" r:id="rId3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nn Jones" initials="l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AF2"/>
    <a:srgbClr val="F2F4F8"/>
    <a:srgbClr val="E3E6E9"/>
    <a:srgbClr val="4972C3"/>
    <a:srgbClr val="728ABA"/>
    <a:srgbClr val="4E7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9" autoAdjust="0"/>
  </p:normalViewPr>
  <p:slideViewPr>
    <p:cSldViewPr>
      <p:cViewPr>
        <p:scale>
          <a:sx n="80" d="100"/>
          <a:sy n="80" d="100"/>
        </p:scale>
        <p:origin x="-4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55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D96FF-03F7-4271-AC8A-EF770AD027B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E7BEF-264F-4402-912A-80C3274A7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81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 this be inserted</a:t>
            </a:r>
            <a:r>
              <a:rPr lang="en-US" baseline="0" dirty="0" smtClean="0"/>
              <a:t> as slide 15, following check outs by grad students, most used libraries?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6E54-E893-4EBB-B77B-FAB95183625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76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9D1-9937-4359-92AA-85B1125F4623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09CB-7EF1-4F3B-9BD4-A7F8ED1ED9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8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9D1-9937-4359-92AA-85B1125F4623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09CB-7EF1-4F3B-9BD4-A7F8ED1ED9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88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9D1-9937-4359-92AA-85B1125F4623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09CB-7EF1-4F3B-9BD4-A7F8ED1ED9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8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9D1-9937-4359-92AA-85B1125F4623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09CB-7EF1-4F3B-9BD4-A7F8ED1ED9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7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9D1-9937-4359-92AA-85B1125F4623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09CB-7EF1-4F3B-9BD4-A7F8ED1ED9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9D1-9937-4359-92AA-85B1125F4623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09CB-7EF1-4F3B-9BD4-A7F8ED1ED9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5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9D1-9937-4359-92AA-85B1125F4623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09CB-7EF1-4F3B-9BD4-A7F8ED1ED9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84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9D1-9937-4359-92AA-85B1125F4623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09CB-7EF1-4F3B-9BD4-A7F8ED1ED9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1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9D1-9937-4359-92AA-85B1125F4623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09CB-7EF1-4F3B-9BD4-A7F8ED1ED9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40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9D1-9937-4359-92AA-85B1125F4623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09CB-7EF1-4F3B-9BD4-A7F8ED1ED9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5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09D1-9937-4359-92AA-85B1125F4623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09CB-7EF1-4F3B-9BD4-A7F8ED1ED9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8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7000">
              <a:schemeClr val="accent1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509D1-9937-4359-92AA-85B1125F4623}" type="datetimeFigureOut">
              <a:rPr lang="en-US" smtClean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09CB-7EF1-4F3B-9BD4-A7F8ED1ED9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0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ndom.org/" TargetMode="External"/><Relationship Id="rId2" Type="http://schemas.openxmlformats.org/officeDocument/2006/relationships/hyperlink" Target="http://www.surveysystem.com/sscalc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8686800" cy="1470025"/>
          </a:xfr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Every Number Tells a Story: Using Data to Make Collection Decisions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8077200" cy="2438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Susan Edwards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Education/Psychology &amp; Social Welfare Libraries, UC Berkeley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Lynn Jones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Doe Library, UC Berkeley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7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676400"/>
            <a:ext cx="7467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“Assessment </a:t>
            </a:r>
            <a:r>
              <a:rPr lang="en-US" sz="4000" dirty="0"/>
              <a:t>librarians should </a:t>
            </a:r>
            <a:r>
              <a:rPr lang="en-US" sz="4000" dirty="0" smtClean="0"/>
              <a:t>possess an </a:t>
            </a:r>
            <a:r>
              <a:rPr lang="en-US" sz="4000" dirty="0"/>
              <a:t>unnatural attention to </a:t>
            </a:r>
            <a:r>
              <a:rPr lang="en-US" sz="4000" dirty="0" smtClean="0"/>
              <a:t>details …”</a:t>
            </a:r>
            <a:endParaRPr lang="en-US" sz="40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14400" y="3810000"/>
            <a:ext cx="7315200" cy="1752600"/>
          </a:xfrm>
        </p:spPr>
        <p:txBody>
          <a:bodyPr>
            <a:normAutofit/>
          </a:bodyPr>
          <a:lstStyle/>
          <a:p>
            <a:pPr algn="l"/>
            <a:r>
              <a:rPr lang="en-US" sz="2800" smtClean="0"/>
              <a:t>Tina Chrzastowski</a:t>
            </a:r>
            <a:endParaRPr lang="en-US" sz="2800"/>
          </a:p>
          <a:p>
            <a:pPr algn="l"/>
            <a:r>
              <a:rPr lang="en-US" sz="2800" i="1" smtClean="0"/>
              <a:t>Assessment </a:t>
            </a:r>
            <a:r>
              <a:rPr lang="en-US" sz="2800" i="1" dirty="0"/>
              <a:t>101 for Librarians: A </a:t>
            </a:r>
            <a:r>
              <a:rPr lang="en-US" sz="2800" i="1"/>
              <a:t>Guidebook</a:t>
            </a:r>
            <a:r>
              <a:rPr lang="en-US" sz="2800" smtClean="0"/>
              <a:t>. </a:t>
            </a:r>
            <a:r>
              <a:rPr lang="en-US" sz="2800"/>
              <a:t>(2008). http</a:t>
            </a:r>
            <a:r>
              <a:rPr lang="en-US" sz="2800" dirty="0"/>
              <a:t>://hdl.handle.net/2142/28582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5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1066800"/>
          </a:xfrm>
          <a:solidFill>
            <a:schemeClr val="accent1">
              <a:lumMod val="7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Values </a:t>
            </a:r>
            <a:r>
              <a:rPr lang="en-US" sz="4800" smtClean="0">
                <a:solidFill>
                  <a:schemeClr val="bg1"/>
                </a:solidFill>
              </a:rPr>
              <a:t>Questions</a:t>
            </a:r>
            <a:r>
              <a:rPr lang="en-US"/>
              <a:t> 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1981200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3600" smtClean="0"/>
              <a:t>Are we building the best collections we can with our resources? </a:t>
            </a:r>
            <a:endParaRPr lang="en-US" sz="360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360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3600" smtClean="0"/>
              <a:t>Are collection development funds distributed fairly? </a:t>
            </a:r>
            <a:endParaRPr lang="en-US" sz="360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360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3600"/>
              <a:t>If we consolidate libraries, </a:t>
            </a:r>
            <a:r>
              <a:rPr lang="en-US" sz="3600" smtClean="0"/>
              <a:t>how do we minimize impact on users?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8304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839200" cy="2438400"/>
          </a:xfrm>
          <a:solidFill>
            <a:schemeClr val="accent1">
              <a:lumMod val="7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How to convert values questions into </a:t>
            </a:r>
            <a:r>
              <a:rPr lang="en-US" smtClean="0">
                <a:solidFill>
                  <a:schemeClr val="bg1"/>
                </a:solidFill>
              </a:rPr>
              <a:t>measurable, actionable data?</a:t>
            </a:r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6891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Quantifiable questions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81600"/>
          </a:xfrm>
        </p:spPr>
        <p:txBody>
          <a:bodyPr>
            <a:normAutofit fontScale="55000" lnSpcReduction="20000"/>
          </a:bodyPr>
          <a:lstStyle/>
          <a:p>
            <a:pPr lvl="1" fontAlgn="base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400"/>
              <a:t>Do we support related disciplines equitably? </a:t>
            </a:r>
          </a:p>
          <a:p>
            <a:pPr lvl="1" fontAlgn="base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400"/>
              <a:t>Which disciplines use which libraries?</a:t>
            </a:r>
          </a:p>
          <a:p>
            <a:pPr lvl="1" fontAlgn="base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400"/>
              <a:t>What percent do we own or license? Compared to peers?</a:t>
            </a:r>
          </a:p>
          <a:p>
            <a:pPr lvl="1" fontAlgn="base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400"/>
              <a:t>What is the mix of journals and books cited?</a:t>
            </a:r>
          </a:p>
          <a:p>
            <a:pPr lvl="1" fontAlgn="base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5400"/>
              <a:t>How old is the material cited?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2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839200" cy="2438400"/>
          </a:xfrm>
          <a:solidFill>
            <a:schemeClr val="accent1">
              <a:lumMod val="7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800" smtClean="0">
                <a:solidFill>
                  <a:schemeClr val="bg1"/>
                </a:solidFill>
              </a:rPr>
              <a:t>Project Methodology</a:t>
            </a:r>
            <a:r>
              <a:rPr lang="en-US" sz="480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058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831178"/>
              </p:ext>
            </p:extLst>
          </p:nvPr>
        </p:nvGraphicFramePr>
        <p:xfrm>
          <a:off x="152400" y="381000"/>
          <a:ext cx="8839200" cy="5525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8920"/>
                <a:gridCol w="2042363"/>
                <a:gridCol w="1901779"/>
                <a:gridCol w="2316138"/>
              </a:tblGrid>
              <a:tr h="7620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smtClean="0">
                          <a:effectLst/>
                          <a:latin typeface="+mn-lt"/>
                          <a:ea typeface="SimSun"/>
                          <a:cs typeface="Arial"/>
                        </a:rPr>
                        <a:t>Campus </a:t>
                      </a:r>
                      <a:r>
                        <a:rPr lang="en-US" sz="3200" b="0" dirty="0" smtClean="0">
                          <a:effectLst/>
                          <a:latin typeface="+mn-lt"/>
                          <a:ea typeface="SimSun"/>
                          <a:cs typeface="Arial"/>
                        </a:rPr>
                        <a:t>Demographics</a:t>
                      </a:r>
                    </a:p>
                  </a:txBody>
                  <a:tcPr marL="299258" marR="29925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</a:rPr>
                        <a:t> 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Faculty 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(FTE)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Under-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grad 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Majors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Masters’ 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and PhD students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/>
                    </a:solidFill>
                  </a:tcPr>
                </a:tc>
              </a:tr>
              <a:tr h="9964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</a:rPr>
                        <a:t>Education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40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+mn-lt"/>
                        </a:rPr>
                        <a:t>Not</a:t>
                      </a:r>
                      <a:r>
                        <a:rPr lang="en-US" sz="3200" baseline="0" dirty="0" smtClean="0">
                          <a:effectLst/>
                          <a:latin typeface="+mn-lt"/>
                        </a:rPr>
                        <a:t> a major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372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964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</a:rPr>
                        <a:t>Psychology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35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703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109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964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</a:rPr>
                        <a:t>Social Welfare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23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324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234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12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551690"/>
              </p:ext>
            </p:extLst>
          </p:nvPr>
        </p:nvGraphicFramePr>
        <p:xfrm>
          <a:off x="152400" y="304801"/>
          <a:ext cx="8839200" cy="5770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/>
                <a:gridCol w="1193800"/>
                <a:gridCol w="1473200"/>
                <a:gridCol w="1473200"/>
                <a:gridCol w="1473200"/>
                <a:gridCol w="1473200"/>
              </a:tblGrid>
              <a:tr h="86745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kern="120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Sample </a:t>
                      </a:r>
                      <a:r>
                        <a:rPr lang="en-US" sz="3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Size</a:t>
                      </a:r>
                      <a:r>
                        <a:rPr lang="en-US" sz="32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Derivation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6543">
                <a:tc rowSpan="2">
                  <a:txBody>
                    <a:bodyPr/>
                    <a:lstStyle/>
                    <a:p>
                      <a:pPr algn="ctr" fontAlgn="b"/>
                      <a:endParaRPr lang="en-US" sz="20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Disser-tations 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 Citations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Citations Entered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Sample size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49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for 95%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(+/-3)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for 95%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(+/-4)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58067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Education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550</a:t>
                      </a:r>
                    </a:p>
                  </a:txBody>
                  <a:tcPr marL="9525" marR="9525" marT="9525" marB="0" anchor="ctr"/>
                </a:tc>
              </a:tr>
              <a:tr h="873957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Psychology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520</a:t>
                      </a:r>
                    </a:p>
                  </a:txBody>
                  <a:tcPr marL="9525" marR="9525" marT="9525" marB="0" anchor="ctr"/>
                </a:tc>
              </a:tr>
              <a:tr h="899778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Social Welfare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517</a:t>
                      </a:r>
                    </a:p>
                  </a:txBody>
                  <a:tcPr marL="9525" marR="9525" marT="9525" marB="0" anchor="ctr"/>
                </a:tc>
              </a:tr>
              <a:tr h="873957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14,194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2585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1587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35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839200" cy="2438400"/>
          </a:xfrm>
          <a:solidFill>
            <a:schemeClr val="accent1">
              <a:lumMod val="7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800" smtClean="0">
                <a:solidFill>
                  <a:schemeClr val="bg1"/>
                </a:solidFill>
              </a:rPr>
              <a:t>Findings</a:t>
            </a:r>
            <a:r>
              <a:rPr lang="en-US" sz="4800" b="1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428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83023"/>
              </p:ext>
            </p:extLst>
          </p:nvPr>
        </p:nvGraphicFramePr>
        <p:xfrm>
          <a:off x="0" y="0"/>
          <a:ext cx="8991600" cy="6854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905000"/>
                <a:gridCol w="2438400"/>
                <a:gridCol w="2057400"/>
              </a:tblGrid>
              <a:tr h="50737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800" b="0" u="none" strike="noStrike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Libraries Usage</a:t>
                      </a:r>
                      <a:r>
                        <a:rPr lang="en-US" sz="2800" b="0" u="none" strike="noStrike" kern="1200" baseline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</a:t>
                      </a:r>
                      <a:r>
                        <a:rPr lang="en-US" sz="2800" b="0" u="none" strike="noStrike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Dept  </a:t>
                      </a:r>
                      <a:r>
                        <a:rPr lang="en-US" sz="1800" b="0" u="none" strike="noStrike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(April 2013</a:t>
                      </a:r>
                      <a:r>
                        <a:rPr lang="en-US" sz="1800" b="1" u="none" strike="noStrike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Faculty</a:t>
                      </a:r>
                      <a:endParaRPr lang="en-US" sz="2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 Students</a:t>
                      </a:r>
                      <a:endParaRPr lang="en-US" sz="2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98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Library   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/>
                      <a:r>
                        <a:rPr lang="en-US" sz="2000" b="1" i="1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Books</a:t>
                      </a:r>
                      <a:r>
                        <a:rPr lang="en-US" sz="2000" b="1" i="1" u="none" strike="noStrike" baseline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Borrowed</a:t>
                      </a:r>
                      <a:endParaRPr lang="en-US" sz="20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Library </a:t>
                      </a:r>
                      <a:endParaRPr lang="en-US" sz="2000" b="1" i="1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/>
                      <a:r>
                        <a:rPr lang="en-US" sz="2000" b="1" i="1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Books Borrowed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698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Main / Moffitt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331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smtClean="0">
                          <a:effectLst/>
                        </a:rPr>
                        <a:t>Education/Psychology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809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98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smtClean="0">
                          <a:effectLst/>
                        </a:rPr>
                        <a:t>Education/Psychology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266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Main /Moffitt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457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98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NRLF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Anthropology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98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Anthropology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Business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98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Social Welfare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NRLF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98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Bioscience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Social Welfare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98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Business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Ethnic Studies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98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Earth </a:t>
                      </a:r>
                      <a:r>
                        <a:rPr lang="en-US" sz="2000" u="none" strike="noStrike" dirty="0" smtClean="0">
                          <a:effectLst/>
                        </a:rPr>
                        <a:t>Science/Maps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Bioscience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98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Mathematics/Statistics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Environmental Design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98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Ethnic Studies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smtClean="0">
                          <a:effectLst/>
                        </a:rPr>
                        <a:t>Mathematics/Stat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98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Music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988"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Public Health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1174"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Earth </a:t>
                      </a:r>
                      <a:r>
                        <a:rPr lang="en-US" sz="2000" u="none" strike="noStrike" dirty="0" smtClean="0">
                          <a:effectLst/>
                        </a:rPr>
                        <a:t>Science/Maps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988"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smtClean="0">
                          <a:effectLst/>
                        </a:rPr>
                        <a:t>Physics/Astronomy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988"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1457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10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264476"/>
              </p:ext>
            </p:extLst>
          </p:nvPr>
        </p:nvGraphicFramePr>
        <p:xfrm>
          <a:off x="152400" y="152400"/>
          <a:ext cx="8991600" cy="630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371600"/>
                <a:gridCol w="1600200"/>
                <a:gridCol w="1371600"/>
                <a:gridCol w="1600200"/>
                <a:gridCol w="1447800"/>
              </a:tblGrid>
              <a:tr h="9906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Checkouts by Faculty</a:t>
                      </a:r>
                      <a:r>
                        <a:rPr kumimoji="0" lang="en-US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, Most-Used Libraries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</a:t>
                      </a:r>
                      <a:r>
                        <a:rPr kumimoji="0" lang="en-US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April 2013)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059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Social Welfare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 Faculty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28A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Education Faculty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28A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Psychology Faculty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28A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5620">
                <a:tc>
                  <a:txBody>
                    <a:bodyPr/>
                    <a:lstStyle/>
                    <a:p>
                      <a:pPr algn="r"/>
                      <a:r>
                        <a:rPr lang="en-US" sz="2000" i="1" dirty="0" smtClean="0"/>
                        <a:t>Library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Borrowed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i="1" dirty="0" smtClean="0"/>
                        <a:t>Library 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Borrowed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i="1" dirty="0" smtClean="0"/>
                        <a:t>Library 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Borrowed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107148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Social Welfare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smtClean="0"/>
                        <a:t>Main/Moffitt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331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Education/</a:t>
                      </a:r>
                    </a:p>
                    <a:p>
                      <a:pPr algn="r"/>
                      <a:r>
                        <a:rPr lang="en-US" sz="2000" dirty="0" smtClean="0"/>
                        <a:t>Psychology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68</a:t>
                      </a:r>
                      <a:endParaRPr lang="en-US" sz="3200" dirty="0"/>
                    </a:p>
                  </a:txBody>
                  <a:tcPr anchor="ctr"/>
                </a:tc>
              </a:tr>
              <a:tr h="107148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Main/Moffitt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Education/</a:t>
                      </a:r>
                    </a:p>
                    <a:p>
                      <a:pPr algn="r"/>
                      <a:r>
                        <a:rPr lang="en-US" sz="2000" dirty="0" smtClean="0"/>
                        <a:t>Psychology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266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smtClean="0"/>
                        <a:t>Main/Moffitt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16</a:t>
                      </a:r>
                      <a:endParaRPr lang="en-US" sz="3200" dirty="0"/>
                    </a:p>
                  </a:txBody>
                  <a:tcPr anchor="ctr"/>
                </a:tc>
              </a:tr>
              <a:tr h="107148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Education/</a:t>
                      </a:r>
                    </a:p>
                    <a:p>
                      <a:pPr algn="r"/>
                      <a:r>
                        <a:rPr lang="en-US" sz="2000" dirty="0" smtClean="0"/>
                        <a:t>Psychology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39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NRLF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82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Music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11</a:t>
                      </a:r>
                      <a:endParaRPr lang="en-US" sz="3200" dirty="0"/>
                    </a:p>
                  </a:txBody>
                  <a:tcPr anchor="ctr"/>
                </a:tc>
              </a:tr>
              <a:tr h="60562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206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714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178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65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What did we want to learn?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81600"/>
          </a:xfrm>
        </p:spPr>
        <p:txBody>
          <a:bodyPr>
            <a:normAutofit fontScale="92500"/>
          </a:bodyPr>
          <a:lstStyle/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 smtClean="0"/>
              <a:t>Do we support </a:t>
            </a:r>
            <a:r>
              <a:rPr lang="en-US" sz="3500"/>
              <a:t>related </a:t>
            </a:r>
            <a:r>
              <a:rPr lang="en-US" sz="3500" smtClean="0"/>
              <a:t>disciplines equitably? </a:t>
            </a:r>
            <a:endParaRPr lang="en-US" sz="3500"/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 smtClean="0"/>
              <a:t>Which </a:t>
            </a:r>
            <a:r>
              <a:rPr lang="en-US" sz="3500"/>
              <a:t>disciplines use which </a:t>
            </a:r>
            <a:r>
              <a:rPr lang="en-US" sz="3500" smtClean="0"/>
              <a:t>libraries?</a:t>
            </a:r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 smtClean="0"/>
              <a:t>What percent do we own or license? Compared to peers?</a:t>
            </a:r>
            <a:endParaRPr lang="en-US" sz="3500"/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 smtClean="0"/>
              <a:t>What </a:t>
            </a:r>
            <a:r>
              <a:rPr lang="en-US" sz="3500"/>
              <a:t>is the mix of journals </a:t>
            </a:r>
            <a:r>
              <a:rPr lang="en-US" sz="3500" smtClean="0"/>
              <a:t>and books cited?</a:t>
            </a:r>
            <a:endParaRPr lang="en-US" sz="3500"/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/>
              <a:t>How old is the material </a:t>
            </a:r>
            <a:r>
              <a:rPr lang="en-US" sz="3500" smtClean="0"/>
              <a:t>cited</a:t>
            </a:r>
            <a:r>
              <a:rPr lang="en-US" sz="3500"/>
              <a:t>? </a:t>
            </a:r>
            <a:endParaRPr lang="en-US" sz="3500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6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089907"/>
              </p:ext>
            </p:extLst>
          </p:nvPr>
        </p:nvGraphicFramePr>
        <p:xfrm>
          <a:off x="152400" y="102952"/>
          <a:ext cx="8839200" cy="6495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115"/>
                <a:gridCol w="1332285"/>
                <a:gridCol w="1701800"/>
                <a:gridCol w="1244600"/>
                <a:gridCol w="1651000"/>
                <a:gridCol w="1295400"/>
              </a:tblGrid>
              <a:tr h="135376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Checkouts by Graduate Students, </a:t>
                      </a:r>
                      <a:r>
                        <a:rPr kumimoji="0" lang="en-US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most-used libraries </a:t>
                      </a:r>
                      <a:r>
                        <a:rPr kumimoji="0" lang="en-US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(April 2013)</a:t>
                      </a: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28A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28A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535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Social Welfare Grad Students</a:t>
                      </a:r>
                    </a:p>
                  </a:txBody>
                  <a:tcPr>
                    <a:solidFill>
                      <a:srgbClr val="728A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Education Grad Students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28A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Psychology Grad  Students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28A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0224">
                <a:tc>
                  <a:txBody>
                    <a:bodyPr/>
                    <a:lstStyle/>
                    <a:p>
                      <a:pPr algn="r"/>
                      <a:r>
                        <a:rPr lang="en-US" sz="2000" i="1" dirty="0" smtClean="0"/>
                        <a:t>Library 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Borrowed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i="1" dirty="0" smtClean="0"/>
                        <a:t>Library 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Borrowed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i="1" dirty="0" smtClean="0"/>
                        <a:t>Library 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smtClean="0"/>
                        <a:t>Borrowed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1130993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/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Social Welfare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236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Education/</a:t>
                      </a:r>
                    </a:p>
                    <a:p>
                      <a:pPr algn="r"/>
                      <a:r>
                        <a:rPr lang="en-US" sz="2000" dirty="0" smtClean="0"/>
                        <a:t>Psychology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809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Education/</a:t>
                      </a:r>
                    </a:p>
                    <a:p>
                      <a:pPr algn="r"/>
                      <a:r>
                        <a:rPr lang="en-US" sz="2000" dirty="0" smtClean="0"/>
                        <a:t>Psychology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119</a:t>
                      </a:r>
                      <a:endParaRPr lang="en-US" sz="3200" dirty="0"/>
                    </a:p>
                  </a:txBody>
                  <a:tcPr anchor="ctr"/>
                </a:tc>
              </a:tr>
              <a:tr h="560224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Main/Moffitt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216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Main/Moffitt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457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Main/Moffitt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34</a:t>
                      </a:r>
                      <a:endParaRPr lang="en-US" sz="3200" dirty="0"/>
                    </a:p>
                  </a:txBody>
                  <a:tcPr anchor="ctr"/>
                </a:tc>
              </a:tr>
              <a:tr h="560224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Business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82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Anthropology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44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Biosciences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</a:t>
                      </a:r>
                      <a:endParaRPr lang="en-US" sz="3200" dirty="0"/>
                    </a:p>
                  </a:txBody>
                  <a:tcPr anchor="ctr"/>
                </a:tc>
              </a:tr>
              <a:tr h="788269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Education/</a:t>
                      </a:r>
                    </a:p>
                    <a:p>
                      <a:pPr algn="r"/>
                      <a:r>
                        <a:rPr lang="en-US" sz="2000" dirty="0" smtClean="0"/>
                        <a:t>Psychology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Social Welfare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  <a:tr h="514432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631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1457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178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03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12838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Highest </a:t>
            </a:r>
            <a:r>
              <a:rPr lang="en-US" sz="4000" dirty="0"/>
              <a:t>Circulation in the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EdPsych</a:t>
            </a:r>
            <a:r>
              <a:rPr lang="en-US" sz="4000" dirty="0" smtClean="0"/>
              <a:t> </a:t>
            </a:r>
            <a:r>
              <a:rPr lang="en-US" sz="4000" dirty="0"/>
              <a:t>Library, FY13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205990"/>
              </p:ext>
            </p:extLst>
          </p:nvPr>
        </p:nvGraphicFramePr>
        <p:xfrm>
          <a:off x="457200" y="1905000"/>
          <a:ext cx="8305800" cy="4034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0"/>
              </a:tblGrid>
              <a:tr h="532589">
                <a:tc>
                  <a:txBody>
                    <a:bodyPr/>
                    <a:lstStyle/>
                    <a:p>
                      <a:r>
                        <a:rPr lang="pl-PL" b="0" smtClean="0">
                          <a:solidFill>
                            <a:schemeClr val="tx1"/>
                          </a:solidFill>
                        </a:rPr>
                        <a:t>RC 0435 - RC 0580.9999 Psychiatry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6EAF2"/>
                    </a:solidFill>
                  </a:tcPr>
                </a:tc>
              </a:tr>
              <a:tr h="839011">
                <a:tc>
                  <a:txBody>
                    <a:bodyPr/>
                    <a:lstStyle/>
                    <a:p>
                      <a:r>
                        <a:rPr lang="en-US" dirty="0" smtClean="0"/>
                        <a:t>BF 0309 - BF 0499.9999 Consciousness: Including learning, attention, comprehension</a:t>
                      </a:r>
                      <a:endParaRPr lang="en-US" dirty="0"/>
                    </a:p>
                  </a:txBody>
                  <a:tcPr/>
                </a:tc>
              </a:tr>
              <a:tr h="532589">
                <a:tc>
                  <a:txBody>
                    <a:bodyPr/>
                    <a:lstStyle/>
                    <a:p>
                      <a:r>
                        <a:rPr lang="en-US" dirty="0" smtClean="0"/>
                        <a:t>LB 0001 - LB 1049.8999 Theory &amp; Practice of Education</a:t>
                      </a:r>
                      <a:endParaRPr lang="en-US" dirty="0"/>
                    </a:p>
                  </a:txBody>
                  <a:tcPr/>
                </a:tc>
              </a:tr>
              <a:tr h="532589">
                <a:tc>
                  <a:txBody>
                    <a:bodyPr/>
                    <a:lstStyle/>
                    <a:p>
                      <a:r>
                        <a:rPr lang="en-US" dirty="0" smtClean="0"/>
                        <a:t>LC 1390 - LC 4000.9999 Education of special classes of persons</a:t>
                      </a:r>
                      <a:endParaRPr lang="en-US" dirty="0"/>
                    </a:p>
                  </a:txBody>
                  <a:tcPr/>
                </a:tc>
              </a:tr>
              <a:tr h="532589">
                <a:tc>
                  <a:txBody>
                    <a:bodyPr/>
                    <a:lstStyle/>
                    <a:p>
                      <a:r>
                        <a:rPr lang="en-US" dirty="0" smtClean="0"/>
                        <a:t>LC 0189 - LC 0214.5399 Educational sociology</a:t>
                      </a:r>
                      <a:endParaRPr lang="en-US" dirty="0"/>
                    </a:p>
                  </a:txBody>
                  <a:tcPr/>
                </a:tc>
              </a:tr>
              <a:tr h="532589">
                <a:tc>
                  <a:txBody>
                    <a:bodyPr/>
                    <a:lstStyle/>
                    <a:p>
                      <a:r>
                        <a:rPr lang="en-US" dirty="0" smtClean="0"/>
                        <a:t>BF 0501 - BF 0593.9999 Motivation; Affection.  Feeling.  Emotion</a:t>
                      </a:r>
                      <a:endParaRPr lang="en-US" dirty="0"/>
                    </a:p>
                  </a:txBody>
                  <a:tcPr/>
                </a:tc>
              </a:tr>
              <a:tr h="532589">
                <a:tc>
                  <a:txBody>
                    <a:bodyPr/>
                    <a:lstStyle/>
                    <a:p>
                      <a:r>
                        <a:rPr lang="en-US" dirty="0" smtClean="0"/>
                        <a:t>LB 2801 - LB 2863.9999 School Administration/Organization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3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242588"/>
              </p:ext>
            </p:extLst>
          </p:nvPr>
        </p:nvGraphicFramePr>
        <p:xfrm>
          <a:off x="152400" y="914400"/>
          <a:ext cx="8839200" cy="4695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5226"/>
                <a:gridCol w="4163974"/>
              </a:tblGrid>
              <a:tr h="13381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smtClean="0">
                          <a:effectLst/>
                        </a:rPr>
                        <a:t>Median </a:t>
                      </a:r>
                      <a:r>
                        <a:rPr lang="en-US" sz="3200" b="0" dirty="0">
                          <a:effectLst/>
                        </a:rPr>
                        <a:t>Number of Citations per Dissertation</a:t>
                      </a:r>
                      <a:endParaRPr lang="en-US" sz="32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0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Education</a:t>
                      </a:r>
                      <a:endParaRPr lang="en-US" sz="32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118</a:t>
                      </a:r>
                      <a:endParaRPr lang="en-US" sz="48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  <a:tr h="1128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Psychology</a:t>
                      </a:r>
                      <a:endParaRPr lang="en-US" sz="32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115</a:t>
                      </a:r>
                      <a:endParaRPr lang="en-US" sz="48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  <a:tr h="1128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Social Welfare</a:t>
                      </a:r>
                      <a:endParaRPr lang="en-US" sz="32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168</a:t>
                      </a:r>
                      <a:endParaRPr lang="en-US" sz="48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35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845961"/>
              </p:ext>
            </p:extLst>
          </p:nvPr>
        </p:nvGraphicFramePr>
        <p:xfrm>
          <a:off x="76200" y="152400"/>
          <a:ext cx="8991600" cy="563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7100"/>
                <a:gridCol w="2857500"/>
                <a:gridCol w="2667000"/>
              </a:tblGrid>
              <a:tr h="120534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smtClean="0">
                          <a:effectLst/>
                        </a:rPr>
                        <a:t>Percent </a:t>
                      </a:r>
                      <a:r>
                        <a:rPr lang="en-US" sz="3200" b="0" dirty="0">
                          <a:effectLst/>
                        </a:rPr>
                        <a:t>Citations Owned or Licensed</a:t>
                      </a:r>
                      <a:endParaRPr lang="en-US" sz="32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44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Journals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Books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Education</a:t>
                      </a:r>
                      <a:endParaRPr lang="en-US" sz="32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smtClean="0">
                          <a:effectLst/>
                        </a:rPr>
                        <a:t>98%</a:t>
                      </a:r>
                      <a:endParaRPr lang="en-US" sz="44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smtClean="0">
                          <a:effectLst/>
                        </a:rPr>
                        <a:t>88%</a:t>
                      </a:r>
                      <a:endParaRPr lang="en-US" sz="44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  <a:tr h="1066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Psychology</a:t>
                      </a:r>
                      <a:endParaRPr lang="en-US" sz="32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99%</a:t>
                      </a:r>
                      <a:endParaRPr lang="en-US" sz="44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87%</a:t>
                      </a:r>
                      <a:endParaRPr lang="en-US" sz="44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  <a:tr h="1219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Social Welfare</a:t>
                      </a:r>
                      <a:endParaRPr lang="en-US" sz="32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97%</a:t>
                      </a:r>
                      <a:endParaRPr lang="en-US" sz="44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smtClean="0">
                          <a:effectLst/>
                        </a:rPr>
                        <a:t>73%</a:t>
                      </a:r>
                      <a:endParaRPr lang="en-US" sz="44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6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66746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5943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Education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581400" y="59436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Psychology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59436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Social Welfare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1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553765"/>
              </p:ext>
            </p:extLst>
          </p:nvPr>
        </p:nvGraphicFramePr>
        <p:xfrm>
          <a:off x="81147" y="609600"/>
          <a:ext cx="8991601" cy="5384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6678"/>
                <a:gridCol w="1768122"/>
                <a:gridCol w="2032000"/>
                <a:gridCol w="2844801"/>
              </a:tblGrid>
              <a:tr h="105548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smtClean="0">
                          <a:effectLst/>
                        </a:rPr>
                        <a:t>Type </a:t>
                      </a:r>
                      <a:r>
                        <a:rPr lang="en-US" sz="3200" b="0" dirty="0">
                          <a:effectLst/>
                        </a:rPr>
                        <a:t>of Sources Cited</a:t>
                      </a:r>
                      <a:endParaRPr lang="en-US" sz="32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9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Journals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Books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Web Sources [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effectLst/>
                        </a:rPr>
                        <a:t>gov docs</a:t>
                      </a: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effectLst/>
                        </a:rPr>
                        <a:t>etc.]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874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Education</a:t>
                      </a:r>
                      <a:endParaRPr lang="en-US" sz="32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46%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47%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7%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  <a:tr h="874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Psychology</a:t>
                      </a:r>
                      <a:endParaRPr lang="en-US" sz="32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84%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15%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&lt;1%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  <a:tr h="1081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Social Welfare</a:t>
                      </a:r>
                      <a:endParaRPr lang="en-US" sz="32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59%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33%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8%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4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320741"/>
              </p:ext>
            </p:extLst>
          </p:nvPr>
        </p:nvGraphicFramePr>
        <p:xfrm>
          <a:off x="76200" y="457200"/>
          <a:ext cx="8915400" cy="541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/>
                <a:gridCol w="2133600"/>
                <a:gridCol w="2133600"/>
                <a:gridCol w="2209800"/>
              </a:tblGrid>
              <a:tr h="114005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smtClean="0">
                          <a:effectLst/>
                          <a:latin typeface="+mn-lt"/>
                        </a:rPr>
                        <a:t>Median </a:t>
                      </a:r>
                      <a:r>
                        <a:rPr lang="en-US" sz="3200" b="0" dirty="0">
                          <a:effectLst/>
                          <a:latin typeface="+mn-lt"/>
                        </a:rPr>
                        <a:t>Age of Citations</a:t>
                      </a:r>
                      <a:endParaRPr lang="en-US" sz="3200" b="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Journals</a:t>
                      </a:r>
                      <a:endParaRPr lang="en-US" sz="3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Books</a:t>
                      </a:r>
                      <a:endParaRPr lang="en-US" sz="3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Combined</a:t>
                      </a:r>
                      <a:endParaRPr lang="en-US" sz="3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066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</a:rPr>
                        <a:t>Education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11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13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11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  <a:tr h="990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</a:rPr>
                        <a:t>Psychology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8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14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9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  <a:tr h="1219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</a:rPr>
                        <a:t>Social Welfare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10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11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10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64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064930"/>
              </p:ext>
            </p:extLst>
          </p:nvPr>
        </p:nvGraphicFramePr>
        <p:xfrm>
          <a:off x="152399" y="914400"/>
          <a:ext cx="8915401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5665"/>
                <a:gridCol w="2865665"/>
                <a:gridCol w="3184071"/>
              </a:tblGrid>
              <a:tr h="99060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smtClean="0">
                          <a:effectLst/>
                          <a:latin typeface="+mj-lt"/>
                          <a:ea typeface="SimSun"/>
                          <a:cs typeface="Microsoft Sans Serif"/>
                        </a:rPr>
                        <a:t>Oldest </a:t>
                      </a:r>
                      <a:r>
                        <a:rPr lang="en-US" sz="3200" b="0" dirty="0" smtClean="0">
                          <a:effectLst/>
                          <a:latin typeface="+mj-lt"/>
                          <a:ea typeface="SimSun"/>
                          <a:cs typeface="Microsoft Sans Serif"/>
                        </a:rPr>
                        <a:t>Citations</a:t>
                      </a:r>
                      <a:endParaRPr lang="en-US" sz="3200" b="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Books</a:t>
                      </a:r>
                      <a:endParaRPr lang="en-US" sz="32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Journals</a:t>
                      </a:r>
                      <a:endParaRPr lang="en-US" sz="32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j-lt"/>
                        </a:rPr>
                        <a:t>Education</a:t>
                      </a:r>
                      <a:endParaRPr lang="en-US" sz="32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+mj-lt"/>
                        </a:rPr>
                        <a:t>1861</a:t>
                      </a:r>
                      <a:endParaRPr lang="en-US" sz="44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+mj-lt"/>
                        </a:rPr>
                        <a:t>1935</a:t>
                      </a:r>
                      <a:endParaRPr lang="en-US" sz="44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  <a:tr h="853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j-lt"/>
                        </a:rPr>
                        <a:t>Psychology</a:t>
                      </a:r>
                      <a:endParaRPr lang="en-US" sz="32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+mj-lt"/>
                        </a:rPr>
                        <a:t>1871</a:t>
                      </a:r>
                      <a:endParaRPr lang="en-US" sz="44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+mj-lt"/>
                        </a:rPr>
                        <a:t>1877</a:t>
                      </a:r>
                      <a:endParaRPr lang="en-US" sz="44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  <a:tr h="853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j-lt"/>
                        </a:rPr>
                        <a:t>Social </a:t>
                      </a:r>
                      <a:r>
                        <a:rPr lang="en-US" sz="3200" dirty="0" smtClean="0">
                          <a:effectLst/>
                          <a:latin typeface="+mj-lt"/>
                        </a:rPr>
                        <a:t>Welfare</a:t>
                      </a:r>
                      <a:endParaRPr lang="en-US" sz="32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+mj-lt"/>
                        </a:rPr>
                        <a:t>1937</a:t>
                      </a:r>
                      <a:endParaRPr lang="en-US" sz="44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+mj-lt"/>
                        </a:rPr>
                        <a:t>1889</a:t>
                      </a:r>
                      <a:endParaRPr lang="en-US" sz="44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85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839200" cy="2438400"/>
          </a:xfrm>
          <a:solidFill>
            <a:schemeClr val="accent1">
              <a:lumMod val="7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800" smtClean="0">
                <a:solidFill>
                  <a:schemeClr val="bg1"/>
                </a:solidFill>
              </a:rPr>
              <a:t>Unexpected findings</a:t>
            </a:r>
            <a:r>
              <a:rPr lang="en-US" sz="4800" b="1" smtClean="0">
                <a:solidFill>
                  <a:schemeClr val="bg1"/>
                </a:solidFill>
              </a:rPr>
              <a:t/>
            </a:r>
            <a:br>
              <a:rPr lang="en-US" sz="4800" b="1" smtClean="0">
                <a:solidFill>
                  <a:schemeClr val="bg1"/>
                </a:solidFill>
              </a:rPr>
            </a:br>
            <a:r>
              <a:rPr lang="en-US" sz="4800" b="1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4732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Tools </a:t>
            </a:r>
            <a:r>
              <a:rPr lang="en-US" smtClean="0">
                <a:solidFill>
                  <a:schemeClr val="bg1"/>
                </a:solidFill>
              </a:rPr>
              <a:t>you </a:t>
            </a:r>
            <a:r>
              <a:rPr lang="en-US">
                <a:solidFill>
                  <a:schemeClr val="bg1"/>
                </a:solidFill>
              </a:rPr>
              <a:t>can take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fontAlgn="base"/>
            <a:r>
              <a:rPr lang="en-US" smtClean="0"/>
              <a:t>sample </a:t>
            </a:r>
            <a:r>
              <a:rPr lang="en-US"/>
              <a:t>size calculator </a:t>
            </a:r>
            <a:r>
              <a:rPr lang="en-US" u="sng">
                <a:hlinkClick r:id="rId2"/>
              </a:rPr>
              <a:t>http://www.surveysystem.com/sscalc.htm</a:t>
            </a:r>
            <a:endParaRPr lang="en-US"/>
          </a:p>
          <a:p>
            <a:pPr fontAlgn="base"/>
            <a:r>
              <a:rPr lang="en-US"/>
              <a:t>random number generator </a:t>
            </a:r>
            <a:r>
              <a:rPr lang="en-US" u="sng">
                <a:hlinkClick r:id="rId3"/>
              </a:rPr>
              <a:t>http://</a:t>
            </a:r>
            <a:r>
              <a:rPr lang="en-US" u="sng" smtClean="0">
                <a:hlinkClick r:id="rId3"/>
              </a:rPr>
              <a:t>www.random.org/</a:t>
            </a:r>
            <a:endParaRPr lang="en-US" u="sng" smtClean="0"/>
          </a:p>
          <a:p>
            <a:pPr fontAlgn="base"/>
            <a:r>
              <a:rPr lang="en-US" smtClean="0"/>
              <a:t>bibliography</a:t>
            </a:r>
            <a:r>
              <a:rPr lang="en-US"/>
              <a:t> </a:t>
            </a:r>
            <a:endParaRPr lang="en-US" smtClean="0"/>
          </a:p>
          <a:p>
            <a:pPr marL="0" indent="0" fontAlgn="base">
              <a:buNone/>
            </a:pPr>
            <a:r>
              <a:rPr lang="en-US" smtClean="0"/>
              <a:t>    http</a:t>
            </a:r>
            <a:r>
              <a:rPr lang="en-US"/>
              <a:t>://</a:t>
            </a:r>
            <a:r>
              <a:rPr lang="en-US" smtClean="0"/>
              <a:t>tinyurl.com/EdwardsJonesbib</a:t>
            </a:r>
          </a:p>
          <a:p>
            <a:pPr fontAlgn="base"/>
            <a:r>
              <a:rPr lang="en-US" smtClean="0"/>
              <a:t>want </a:t>
            </a:r>
            <a:r>
              <a:rPr lang="en-US"/>
              <a:t>our spreadsheet?  email us</a:t>
            </a:r>
          </a:p>
          <a:p>
            <a:pPr fontAlgn="base"/>
            <a:endParaRPr lang="en-US"/>
          </a:p>
          <a:p>
            <a:pPr fontAlgn="base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535600"/>
              </p:ext>
            </p:extLst>
          </p:nvPr>
        </p:nvGraphicFramePr>
        <p:xfrm>
          <a:off x="152400" y="381000"/>
          <a:ext cx="8839200" cy="5525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8920"/>
                <a:gridCol w="2042363"/>
                <a:gridCol w="1901779"/>
                <a:gridCol w="2316138"/>
              </a:tblGrid>
              <a:tr h="7620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smtClean="0">
                          <a:effectLst/>
                          <a:latin typeface="+mn-lt"/>
                          <a:ea typeface="SimSun"/>
                          <a:cs typeface="Arial"/>
                        </a:rPr>
                        <a:t>Campus Demographics </a:t>
                      </a:r>
                      <a:r>
                        <a:rPr lang="en-US" sz="1800" smtClean="0">
                          <a:effectLst/>
                          <a:latin typeface="+mn-lt"/>
                          <a:ea typeface="SimSun"/>
                          <a:cs typeface="Arial"/>
                        </a:rPr>
                        <a:t>(April 2013)</a:t>
                      </a:r>
                      <a:endParaRPr lang="en-US" sz="1800" dirty="0" smtClean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</a:rPr>
                        <a:t> 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Faculty 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(FTE)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Under-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grad 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Majors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Masters’ 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and PhD students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/>
                    </a:solidFill>
                  </a:tcPr>
                </a:tc>
              </a:tr>
              <a:tr h="9964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</a:rPr>
                        <a:t>Education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40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+mn-lt"/>
                        </a:rPr>
                        <a:t>Not</a:t>
                      </a:r>
                      <a:r>
                        <a:rPr lang="en-US" sz="3200" baseline="0" dirty="0" smtClean="0">
                          <a:effectLst/>
                          <a:latin typeface="+mn-lt"/>
                        </a:rPr>
                        <a:t> a major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372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964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</a:rPr>
                        <a:t>Psychology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35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703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109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bg1"/>
                    </a:solidFill>
                  </a:tcPr>
                </a:tc>
              </a:tr>
              <a:tr h="9964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</a:rPr>
                        <a:t>Social Welfare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23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324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234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Arial"/>
                      </a:endParaRPr>
                    </a:p>
                  </a:txBody>
                  <a:tcPr marL="299258" marR="29925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13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86800" cy="42672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smtClean="0"/>
              <a:t>Lyn </a:t>
            </a:r>
            <a:r>
              <a:rPr lang="en-US" sz="2800"/>
              <a:t>Paleo, </a:t>
            </a:r>
            <a:r>
              <a:rPr lang="en-US" sz="2400"/>
              <a:t>DrPH</a:t>
            </a:r>
            <a:br>
              <a:rPr lang="en-US" sz="2400"/>
            </a:br>
            <a:r>
              <a:rPr lang="en-US" sz="2400" smtClean="0"/>
              <a:t>Instructor</a:t>
            </a:r>
            <a:r>
              <a:rPr lang="en-US" sz="2400"/>
              <a:t>, UCB School of Public Health</a:t>
            </a:r>
            <a:br>
              <a:rPr lang="en-US" sz="2400"/>
            </a:br>
            <a:r>
              <a:rPr lang="en-US" sz="2400" smtClean="0"/>
              <a:t>Evaluation </a:t>
            </a:r>
            <a:r>
              <a:rPr lang="en-US" sz="2400"/>
              <a:t>Manager, First 5 Contra Costa County</a:t>
            </a:r>
            <a:br>
              <a:rPr lang="en-US" sz="2400"/>
            </a:br>
            <a:r>
              <a:rPr lang="en-US" smtClean="0"/>
              <a:t/>
            </a:r>
            <a:br>
              <a:rPr lang="en-US" smtClean="0"/>
            </a:br>
            <a:r>
              <a:rPr lang="en-US" sz="2800" smtClean="0"/>
              <a:t>Jon </a:t>
            </a:r>
            <a:r>
              <a:rPr lang="en-US" sz="2800"/>
              <a:t>Stiles</a:t>
            </a:r>
            <a:br>
              <a:rPr lang="en-US" sz="2800"/>
            </a:br>
            <a:r>
              <a:rPr lang="en-US" sz="2400"/>
              <a:t>Executive Director, California Census Research Data Center</a:t>
            </a:r>
            <a:br>
              <a:rPr lang="en-US" sz="2400"/>
            </a:br>
            <a:r>
              <a:rPr lang="en-US" sz="2400"/>
              <a:t>Director of Archive Services, UC Data Archive &amp; Technical Assistance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800600"/>
            <a:ext cx="6400800" cy="1752600"/>
          </a:xfrm>
        </p:spPr>
        <p:txBody>
          <a:bodyPr/>
          <a:lstStyle/>
          <a:p>
            <a:r>
              <a:rPr lang="en-US"/>
              <a:t>were instrumental in providing advice and assistance in this project. Thank you both.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mtClean="0"/>
              <a:t>sedwards@library.berkeley.edu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ljones@library.berkeley.edu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Contact us for more information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6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470620"/>
              </p:ext>
            </p:extLst>
          </p:nvPr>
        </p:nvGraphicFramePr>
        <p:xfrm>
          <a:off x="81147" y="609600"/>
          <a:ext cx="8991601" cy="5384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6678"/>
                <a:gridCol w="1768122"/>
                <a:gridCol w="2032000"/>
                <a:gridCol w="2844801"/>
              </a:tblGrid>
              <a:tr h="105548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smtClean="0">
                          <a:effectLst/>
                        </a:rPr>
                        <a:t>Type </a:t>
                      </a:r>
                      <a:r>
                        <a:rPr lang="en-US" sz="3200" dirty="0">
                          <a:effectLst/>
                        </a:rPr>
                        <a:t>of Sources Cited</a:t>
                      </a:r>
                      <a:endParaRPr lang="en-US" sz="32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9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Journals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Books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Web Sources [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effectLst/>
                        </a:rPr>
                        <a:t>gov docs</a:t>
                      </a: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effectLst/>
                        </a:rPr>
                        <a:t>etc.]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874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Education</a:t>
                      </a:r>
                      <a:endParaRPr lang="en-US" sz="32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46%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47%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7%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  <a:tr h="874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Psychology</a:t>
                      </a:r>
                      <a:endParaRPr lang="en-US" sz="32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84%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15%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&lt;1%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  <a:tr h="1081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Social Welfare</a:t>
                      </a:r>
                      <a:endParaRPr lang="en-US" sz="320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59%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33%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8%</a:t>
                      </a:r>
                      <a:endParaRPr lang="en-US" sz="4400" b="0" dirty="0">
                        <a:effectLst/>
                        <a:latin typeface="Gill Sans M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0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564590"/>
              </p:ext>
            </p:extLst>
          </p:nvPr>
        </p:nvGraphicFramePr>
        <p:xfrm>
          <a:off x="76200" y="457200"/>
          <a:ext cx="8915400" cy="541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/>
                <a:gridCol w="2133600"/>
                <a:gridCol w="2133600"/>
                <a:gridCol w="2209800"/>
              </a:tblGrid>
              <a:tr h="114005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smtClean="0">
                          <a:effectLst/>
                          <a:latin typeface="+mn-lt"/>
                        </a:rPr>
                        <a:t>Median </a:t>
                      </a:r>
                      <a:r>
                        <a:rPr lang="en-US" sz="3200" dirty="0">
                          <a:effectLst/>
                          <a:latin typeface="+mn-lt"/>
                        </a:rPr>
                        <a:t>Age of Citations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Journals</a:t>
                      </a:r>
                      <a:endParaRPr lang="en-US" sz="3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Books</a:t>
                      </a:r>
                      <a:endParaRPr lang="en-US" sz="3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Combined</a:t>
                      </a:r>
                      <a:endParaRPr lang="en-US" sz="3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1066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</a:rPr>
                        <a:t>Education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11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13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11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  <a:tr h="990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</a:rPr>
                        <a:t>Psychology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8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14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9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  <a:tr h="1219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</a:rPr>
                        <a:t>Social Welfare</a:t>
                      </a:r>
                      <a:endParaRPr lang="en-US" sz="32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10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11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n-lt"/>
                        </a:rPr>
                        <a:t>10 years</a:t>
                      </a:r>
                      <a:endParaRPr lang="en-US" sz="4000" dirty="0">
                        <a:effectLst/>
                        <a:latin typeface="+mn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1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056178"/>
              </p:ext>
            </p:extLst>
          </p:nvPr>
        </p:nvGraphicFramePr>
        <p:xfrm>
          <a:off x="152399" y="914400"/>
          <a:ext cx="8915401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5665"/>
                <a:gridCol w="2865665"/>
                <a:gridCol w="3184071"/>
              </a:tblGrid>
              <a:tr h="99060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smtClean="0">
                          <a:effectLst/>
                          <a:latin typeface="+mj-lt"/>
                          <a:ea typeface="SimSun"/>
                          <a:cs typeface="Microsoft Sans Serif"/>
                        </a:rPr>
                        <a:t>Oldest </a:t>
                      </a:r>
                      <a:r>
                        <a:rPr lang="en-US" sz="3200" dirty="0" smtClean="0">
                          <a:effectLst/>
                          <a:latin typeface="+mj-lt"/>
                          <a:ea typeface="SimSun"/>
                          <a:cs typeface="Microsoft Sans Serif"/>
                        </a:rPr>
                        <a:t>Citations</a:t>
                      </a:r>
                      <a:endParaRPr lang="en-US" sz="32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Books</a:t>
                      </a:r>
                      <a:endParaRPr lang="en-US" sz="32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Journals</a:t>
                      </a:r>
                      <a:endParaRPr lang="en-US" sz="32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j-lt"/>
                        </a:rPr>
                        <a:t>Education</a:t>
                      </a:r>
                      <a:endParaRPr lang="en-US" sz="32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+mj-lt"/>
                        </a:rPr>
                        <a:t>1861</a:t>
                      </a:r>
                      <a:endParaRPr lang="en-US" sz="44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+mj-lt"/>
                        </a:rPr>
                        <a:t>1935</a:t>
                      </a:r>
                      <a:endParaRPr lang="en-US" sz="44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  <a:tr h="853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j-lt"/>
                        </a:rPr>
                        <a:t>Psychology</a:t>
                      </a:r>
                      <a:endParaRPr lang="en-US" sz="32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+mj-lt"/>
                        </a:rPr>
                        <a:t>1871</a:t>
                      </a:r>
                      <a:endParaRPr lang="en-US" sz="44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+mj-lt"/>
                        </a:rPr>
                        <a:t>1877</a:t>
                      </a:r>
                      <a:endParaRPr lang="en-US" sz="44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  <a:tr h="853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j-lt"/>
                        </a:rPr>
                        <a:t>Social </a:t>
                      </a:r>
                      <a:r>
                        <a:rPr lang="en-US" sz="3200" dirty="0" smtClean="0">
                          <a:effectLst/>
                          <a:latin typeface="+mj-lt"/>
                        </a:rPr>
                        <a:t>Welfare</a:t>
                      </a:r>
                      <a:endParaRPr lang="en-US" sz="32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+mj-lt"/>
                        </a:rPr>
                        <a:t>1937</a:t>
                      </a:r>
                      <a:endParaRPr lang="en-US" sz="44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+mj-lt"/>
                        </a:rPr>
                        <a:t>1889</a:t>
                      </a:r>
                      <a:endParaRPr lang="en-US" sz="4400" dirty="0">
                        <a:effectLst/>
                        <a:latin typeface="+mj-lt"/>
                        <a:ea typeface="SimSun"/>
                        <a:cs typeface="Microsoft Sans Serif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4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  <a:solidFill>
            <a:schemeClr val="accent1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Learn more in our session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81600"/>
          </a:xfrm>
        </p:spPr>
        <p:txBody>
          <a:bodyPr>
            <a:normAutofit fontScale="70000" lnSpcReduction="20000"/>
          </a:bodyPr>
          <a:lstStyle/>
          <a:p>
            <a:pPr lvl="1" fontAlgn="base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4600" smtClean="0"/>
              <a:t>What </a:t>
            </a:r>
            <a:r>
              <a:rPr lang="en-US" sz="4600"/>
              <a:t>% we own in each discipline</a:t>
            </a:r>
          </a:p>
          <a:p>
            <a:pPr lvl="1" fontAlgn="base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4600" smtClean="0"/>
              <a:t>Which departments use which libraries</a:t>
            </a:r>
            <a:endParaRPr lang="en-US" sz="4600"/>
          </a:p>
          <a:p>
            <a:pPr lvl="1" fontAlgn="base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4600"/>
              <a:t>Which </a:t>
            </a:r>
            <a:r>
              <a:rPr lang="en-US" sz="4600" smtClean="0"/>
              <a:t>students </a:t>
            </a:r>
            <a:r>
              <a:rPr lang="en-US" sz="4600"/>
              <a:t>create the longest bibliographies</a:t>
            </a:r>
          </a:p>
          <a:p>
            <a:pPr lvl="1" fontAlgn="base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4600"/>
              <a:t>What we learned that we never expected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0200"/>
            <a:ext cx="8686800" cy="1470025"/>
          </a:xfr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Every Number Tells a Story: Using Data to Make Collection Decisions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8077200" cy="2438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Susan Edwards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Education/Psychology &amp; Social Welfare Libraries, UC Berkeley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Lynn Jones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Doe Library, UC Berkeley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7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2603</TotalTime>
  <Words>903</Words>
  <Application>Microsoft Office PowerPoint</Application>
  <PresentationFormat>On-screen Show (4:3)</PresentationFormat>
  <Paragraphs>381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Every Number Tells a Story: Using Data to Make Collection Decisions</vt:lpstr>
      <vt:lpstr>What did we want to learn?</vt:lpstr>
      <vt:lpstr>PowerPoint Presentation</vt:lpstr>
      <vt:lpstr>PowerPoint Presentation</vt:lpstr>
      <vt:lpstr>PowerPoint Presentation</vt:lpstr>
      <vt:lpstr>PowerPoint Presentation</vt:lpstr>
      <vt:lpstr>Learn more in our session</vt:lpstr>
      <vt:lpstr>PowerPoint Presentation</vt:lpstr>
      <vt:lpstr>Every Number Tells a Story: Using Data to Make Collection Decisions</vt:lpstr>
      <vt:lpstr>PowerPoint Presentation</vt:lpstr>
      <vt:lpstr>Values Questions </vt:lpstr>
      <vt:lpstr>How to convert values questions into measurable, actionable data? </vt:lpstr>
      <vt:lpstr>Quantifiable questions</vt:lpstr>
      <vt:lpstr>Project Methodology </vt:lpstr>
      <vt:lpstr>PowerPoint Presentation</vt:lpstr>
      <vt:lpstr>PowerPoint Presentation</vt:lpstr>
      <vt:lpstr>Findings </vt:lpstr>
      <vt:lpstr>PowerPoint Presentation</vt:lpstr>
      <vt:lpstr>PowerPoint Presentation</vt:lpstr>
      <vt:lpstr>PowerPoint Presentation</vt:lpstr>
      <vt:lpstr>Highest Circulation in the  EdPsych Library, FY13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Unexpected findings  </vt:lpstr>
      <vt:lpstr>Tools you can take home</vt:lpstr>
      <vt:lpstr>Lyn Paleo, DrPH Instructor, UCB School of Public Health Evaluation Manager, First 5 Contra Costa County  Jon Stiles Executive Director, California Census Research Data Center Director of Archive Services, UC Data Archive &amp; Technical Assistance</vt:lpstr>
      <vt:lpstr>sedwards@library.berkeley.edu  ljones@library.berkeley.edu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</dc:creator>
  <cp:lastModifiedBy>Lynn Jones</cp:lastModifiedBy>
  <cp:revision>56</cp:revision>
  <cp:lastPrinted>2013-10-15T20:51:49Z</cp:lastPrinted>
  <dcterms:created xsi:type="dcterms:W3CDTF">2013-10-10T15:45:18Z</dcterms:created>
  <dcterms:modified xsi:type="dcterms:W3CDTF">2013-10-24T22:36:59Z</dcterms:modified>
</cp:coreProperties>
</file>