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317" r:id="rId2"/>
    <p:sldId id="323" r:id="rId3"/>
    <p:sldId id="360" r:id="rId4"/>
    <p:sldId id="324" r:id="rId5"/>
    <p:sldId id="272" r:id="rId6"/>
    <p:sldId id="332" r:id="rId7"/>
    <p:sldId id="328" r:id="rId8"/>
    <p:sldId id="257" r:id="rId9"/>
    <p:sldId id="325" r:id="rId10"/>
    <p:sldId id="274" r:id="rId11"/>
    <p:sldId id="381" r:id="rId12"/>
    <p:sldId id="414" r:id="rId13"/>
    <p:sldId id="260" r:id="rId14"/>
    <p:sldId id="331" r:id="rId15"/>
    <p:sldId id="261" r:id="rId16"/>
    <p:sldId id="423" r:id="rId17"/>
    <p:sldId id="424" r:id="rId18"/>
    <p:sldId id="425" r:id="rId19"/>
    <p:sldId id="426" r:id="rId20"/>
    <p:sldId id="275" r:id="rId21"/>
    <p:sldId id="340" r:id="rId22"/>
    <p:sldId id="278" r:id="rId23"/>
    <p:sldId id="263" r:id="rId24"/>
    <p:sldId id="264" r:id="rId25"/>
    <p:sldId id="265" r:id="rId26"/>
    <p:sldId id="382" r:id="rId27"/>
    <p:sldId id="266" r:id="rId28"/>
    <p:sldId id="268" r:id="rId29"/>
    <p:sldId id="283" r:id="rId30"/>
    <p:sldId id="399" r:id="rId31"/>
    <p:sldId id="343" r:id="rId32"/>
    <p:sldId id="342" r:id="rId33"/>
    <p:sldId id="341" r:id="rId34"/>
    <p:sldId id="267" r:id="rId35"/>
    <p:sldId id="350" r:id="rId36"/>
    <p:sldId id="388" r:id="rId37"/>
    <p:sldId id="389" r:id="rId38"/>
    <p:sldId id="390" r:id="rId39"/>
    <p:sldId id="391" r:id="rId40"/>
    <p:sldId id="269" r:id="rId41"/>
    <p:sldId id="353" r:id="rId42"/>
    <p:sldId id="270" r:id="rId43"/>
    <p:sldId id="286" r:id="rId44"/>
    <p:sldId id="392" r:id="rId45"/>
    <p:sldId id="287" r:id="rId46"/>
    <p:sldId id="271" r:id="rId47"/>
    <p:sldId id="288" r:id="rId48"/>
    <p:sldId id="393" r:id="rId49"/>
    <p:sldId id="289" r:id="rId50"/>
    <p:sldId id="291" r:id="rId51"/>
    <p:sldId id="356" r:id="rId52"/>
    <p:sldId id="396" r:id="rId53"/>
    <p:sldId id="395" r:id="rId54"/>
    <p:sldId id="397" r:id="rId55"/>
    <p:sldId id="398" r:id="rId56"/>
    <p:sldId id="326" r:id="rId57"/>
    <p:sldId id="400" r:id="rId58"/>
    <p:sldId id="401" r:id="rId59"/>
    <p:sldId id="402" r:id="rId60"/>
    <p:sldId id="292" r:id="rId61"/>
    <p:sldId id="403" r:id="rId62"/>
    <p:sldId id="404" r:id="rId63"/>
    <p:sldId id="427" r:id="rId64"/>
    <p:sldId id="293" r:id="rId65"/>
    <p:sldId id="311" r:id="rId66"/>
    <p:sldId id="312" r:id="rId67"/>
    <p:sldId id="294" r:id="rId68"/>
    <p:sldId id="295" r:id="rId69"/>
    <p:sldId id="296" r:id="rId70"/>
    <p:sldId id="365" r:id="rId71"/>
    <p:sldId id="405" r:id="rId72"/>
    <p:sldId id="298" r:id="rId73"/>
    <p:sldId id="359" r:id="rId74"/>
    <p:sldId id="300" r:id="rId75"/>
    <p:sldId id="301" r:id="rId76"/>
    <p:sldId id="302" r:id="rId77"/>
    <p:sldId id="361" r:id="rId78"/>
    <p:sldId id="362" r:id="rId79"/>
    <p:sldId id="406" r:id="rId80"/>
    <p:sldId id="366" r:id="rId81"/>
    <p:sldId id="412" r:id="rId82"/>
    <p:sldId id="368" r:id="rId83"/>
    <p:sldId id="305" r:id="rId84"/>
    <p:sldId id="308" r:id="rId85"/>
    <p:sldId id="306" r:id="rId86"/>
    <p:sldId id="313" r:id="rId87"/>
    <p:sldId id="407" r:id="rId88"/>
    <p:sldId id="408" r:id="rId89"/>
    <p:sldId id="411" r:id="rId90"/>
    <p:sldId id="410" r:id="rId91"/>
    <p:sldId id="327" r:id="rId92"/>
    <p:sldId id="383" r:id="rId93"/>
    <p:sldId id="415" r:id="rId94"/>
    <p:sldId id="416" r:id="rId95"/>
    <p:sldId id="418" r:id="rId96"/>
    <p:sldId id="419" r:id="rId97"/>
    <p:sldId id="420" r:id="rId98"/>
    <p:sldId id="421" r:id="rId99"/>
    <p:sldId id="422" r:id="rId100"/>
  </p:sldIdLst>
  <p:sldSz cx="9144000" cy="6858000" type="screen4x3"/>
  <p:notesSz cx="923607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24" autoAdjust="0"/>
    <p:restoredTop sz="65116" autoAdjust="0"/>
  </p:normalViewPr>
  <p:slideViewPr>
    <p:cSldViewPr>
      <p:cViewPr varScale="1">
        <p:scale>
          <a:sx n="56" d="100"/>
          <a:sy n="56" d="100"/>
        </p:scale>
        <p:origin x="-2035" y="-72"/>
      </p:cViewPr>
      <p:guideLst>
        <p:guide orient="horz" pos="2160"/>
        <p:guide pos="2880"/>
      </p:guideLst>
    </p:cSldViewPr>
  </p:slideViewPr>
  <p:outlineViewPr>
    <p:cViewPr>
      <p:scale>
        <a:sx n="33" d="100"/>
        <a:sy n="33" d="100"/>
      </p:scale>
      <p:origin x="0" y="75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9" d="100"/>
          <a:sy n="119" d="100"/>
        </p:scale>
        <p:origin x="-1542" y="-108"/>
      </p:cViewPr>
      <p:guideLst>
        <p:guide orient="horz" pos="2160"/>
        <p:guide pos="29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930" cy="343296"/>
          </a:xfrm>
          <a:prstGeom prst="rect">
            <a:avLst/>
          </a:prstGeom>
        </p:spPr>
        <p:txBody>
          <a:bodyPr vert="horz" lIns="90955" tIns="45478" rIns="90955" bIns="45478" rtlCol="0"/>
          <a:lstStyle>
            <a:lvl1pPr algn="l">
              <a:defRPr sz="1200"/>
            </a:lvl1pPr>
          </a:lstStyle>
          <a:p>
            <a:endParaRPr lang="en-US" dirty="0"/>
          </a:p>
        </p:txBody>
      </p:sp>
      <p:sp>
        <p:nvSpPr>
          <p:cNvPr id="3" name="Date Placeholder 2"/>
          <p:cNvSpPr>
            <a:spLocks noGrp="1"/>
          </p:cNvSpPr>
          <p:nvPr>
            <p:ph type="dt" sz="quarter" idx="1"/>
          </p:nvPr>
        </p:nvSpPr>
        <p:spPr>
          <a:xfrm>
            <a:off x="5231569" y="0"/>
            <a:ext cx="4002930" cy="343296"/>
          </a:xfrm>
          <a:prstGeom prst="rect">
            <a:avLst/>
          </a:prstGeom>
        </p:spPr>
        <p:txBody>
          <a:bodyPr vert="horz" lIns="90955" tIns="45478" rIns="90955" bIns="45478" rtlCol="0"/>
          <a:lstStyle>
            <a:lvl1pPr algn="r">
              <a:defRPr sz="1200"/>
            </a:lvl1pPr>
          </a:lstStyle>
          <a:p>
            <a:fld id="{06B18D1F-BFC8-49B2-83BB-3B79474F814C}" type="datetimeFigureOut">
              <a:rPr lang="en-US" smtClean="0"/>
              <a:t>1/24/2014</a:t>
            </a:fld>
            <a:endParaRPr lang="en-US" dirty="0"/>
          </a:p>
        </p:txBody>
      </p:sp>
      <p:sp>
        <p:nvSpPr>
          <p:cNvPr id="4" name="Footer Placeholder 3"/>
          <p:cNvSpPr>
            <a:spLocks noGrp="1"/>
          </p:cNvSpPr>
          <p:nvPr>
            <p:ph type="ftr" sz="quarter" idx="2"/>
          </p:nvPr>
        </p:nvSpPr>
        <p:spPr>
          <a:xfrm>
            <a:off x="1" y="6513123"/>
            <a:ext cx="4002930" cy="343295"/>
          </a:xfrm>
          <a:prstGeom prst="rect">
            <a:avLst/>
          </a:prstGeom>
        </p:spPr>
        <p:txBody>
          <a:bodyPr vert="horz" lIns="90955" tIns="45478" rIns="90955" bIns="454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569" y="6513123"/>
            <a:ext cx="4002930" cy="343295"/>
          </a:xfrm>
          <a:prstGeom prst="rect">
            <a:avLst/>
          </a:prstGeom>
        </p:spPr>
        <p:txBody>
          <a:bodyPr vert="horz" lIns="90955" tIns="45478" rIns="90955" bIns="45478" rtlCol="0" anchor="b"/>
          <a:lstStyle>
            <a:lvl1pPr algn="r">
              <a:defRPr sz="1200"/>
            </a:lvl1pPr>
          </a:lstStyle>
          <a:p>
            <a:fld id="{3D295B6A-B167-46E7-9EED-59D85550C38C}" type="slidenum">
              <a:rPr lang="en-US" smtClean="0"/>
              <a:t>‹#›</a:t>
            </a:fld>
            <a:endParaRPr lang="en-US" dirty="0"/>
          </a:p>
        </p:txBody>
      </p:sp>
    </p:spTree>
    <p:extLst>
      <p:ext uri="{BB962C8B-B14F-4D97-AF65-F5344CB8AC3E}">
        <p14:creationId xmlns:p14="http://schemas.microsoft.com/office/powerpoint/2010/main" val="321115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02299" cy="342900"/>
          </a:xfrm>
          <a:prstGeom prst="rect">
            <a:avLst/>
          </a:prstGeom>
        </p:spPr>
        <p:txBody>
          <a:bodyPr vert="horz" lIns="90955" tIns="45478" rIns="90955" bIns="45478" rtlCol="0"/>
          <a:lstStyle>
            <a:lvl1pPr algn="l">
              <a:defRPr sz="1200"/>
            </a:lvl1pPr>
          </a:lstStyle>
          <a:p>
            <a:endParaRPr lang="en-US" dirty="0"/>
          </a:p>
        </p:txBody>
      </p:sp>
      <p:sp>
        <p:nvSpPr>
          <p:cNvPr id="3" name="Date Placeholder 2"/>
          <p:cNvSpPr>
            <a:spLocks noGrp="1"/>
          </p:cNvSpPr>
          <p:nvPr>
            <p:ph type="dt" idx="1"/>
          </p:nvPr>
        </p:nvSpPr>
        <p:spPr>
          <a:xfrm>
            <a:off x="5231640" y="1"/>
            <a:ext cx="4002299" cy="342900"/>
          </a:xfrm>
          <a:prstGeom prst="rect">
            <a:avLst/>
          </a:prstGeom>
        </p:spPr>
        <p:txBody>
          <a:bodyPr vert="horz" lIns="90955" tIns="45478" rIns="90955" bIns="45478" rtlCol="0"/>
          <a:lstStyle>
            <a:lvl1pPr algn="r">
              <a:defRPr sz="1200"/>
            </a:lvl1pPr>
          </a:lstStyle>
          <a:p>
            <a:fld id="{77E8733A-0ACC-42FA-802E-58BBCC640180}" type="datetimeFigureOut">
              <a:rPr lang="en-US" smtClean="0"/>
              <a:t>1/24/2014</a:t>
            </a:fld>
            <a:endParaRPr lang="en-US" dirty="0"/>
          </a:p>
        </p:txBody>
      </p:sp>
      <p:sp>
        <p:nvSpPr>
          <p:cNvPr id="4" name="Slide Image Placeholder 3"/>
          <p:cNvSpPr>
            <a:spLocks noGrp="1" noRot="1" noChangeAspect="1"/>
          </p:cNvSpPr>
          <p:nvPr>
            <p:ph type="sldImg" idx="2"/>
          </p:nvPr>
        </p:nvSpPr>
        <p:spPr>
          <a:xfrm>
            <a:off x="2903538" y="514350"/>
            <a:ext cx="3429000" cy="2571750"/>
          </a:xfrm>
          <a:prstGeom prst="rect">
            <a:avLst/>
          </a:prstGeom>
          <a:noFill/>
          <a:ln w="12700">
            <a:solidFill>
              <a:prstClr val="black"/>
            </a:solidFill>
          </a:ln>
        </p:spPr>
        <p:txBody>
          <a:bodyPr vert="horz" lIns="90955" tIns="45478" rIns="90955" bIns="45478" rtlCol="0" anchor="ctr"/>
          <a:lstStyle/>
          <a:p>
            <a:endParaRPr lang="en-US" dirty="0"/>
          </a:p>
        </p:txBody>
      </p:sp>
      <p:sp>
        <p:nvSpPr>
          <p:cNvPr id="5" name="Notes Placeholder 4"/>
          <p:cNvSpPr>
            <a:spLocks noGrp="1"/>
          </p:cNvSpPr>
          <p:nvPr>
            <p:ph type="body" sz="quarter" idx="3"/>
          </p:nvPr>
        </p:nvSpPr>
        <p:spPr>
          <a:xfrm>
            <a:off x="923609" y="3257550"/>
            <a:ext cx="7388859" cy="3086100"/>
          </a:xfrm>
          <a:prstGeom prst="rect">
            <a:avLst/>
          </a:prstGeom>
        </p:spPr>
        <p:txBody>
          <a:bodyPr vert="horz" lIns="90955" tIns="45478" rIns="90955" bIns="454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13910"/>
            <a:ext cx="4002299" cy="342900"/>
          </a:xfrm>
          <a:prstGeom prst="rect">
            <a:avLst/>
          </a:prstGeom>
        </p:spPr>
        <p:txBody>
          <a:bodyPr vert="horz" lIns="90955" tIns="45478" rIns="90955" bIns="454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40" y="6513910"/>
            <a:ext cx="4002299" cy="342900"/>
          </a:xfrm>
          <a:prstGeom prst="rect">
            <a:avLst/>
          </a:prstGeom>
        </p:spPr>
        <p:txBody>
          <a:bodyPr vert="horz" lIns="90955" tIns="45478" rIns="90955" bIns="45478" rtlCol="0" anchor="b"/>
          <a:lstStyle>
            <a:lvl1pPr algn="r">
              <a:defRPr sz="1200"/>
            </a:lvl1pPr>
          </a:lstStyle>
          <a:p>
            <a:fld id="{237AF057-2F3A-40E9-B08D-89C63F0190DA}" type="slidenum">
              <a:rPr lang="en-US" smtClean="0"/>
              <a:t>‹#›</a:t>
            </a:fld>
            <a:endParaRPr lang="en-US" dirty="0"/>
          </a:p>
        </p:txBody>
      </p:sp>
    </p:spTree>
    <p:extLst>
      <p:ext uri="{BB962C8B-B14F-4D97-AF65-F5344CB8AC3E}">
        <p14:creationId xmlns:p14="http://schemas.microsoft.com/office/powerpoint/2010/main" val="227219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day builds on previous training by taking a look at RDA the way most of us will most often: from the perspective of building (or evaluating) a MARC bibliographic record. </a:t>
            </a:r>
          </a:p>
          <a:p>
            <a:endParaRPr lang="en-US" baseline="0" dirty="0" smtClean="0"/>
          </a:p>
          <a:p>
            <a:r>
              <a:rPr lang="en-US" baseline="0" dirty="0" smtClean="0"/>
              <a:t>As the picture indicates: we’ll attempt to move through quickly—at least more quickly than Days 3-5, because…</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1</a:t>
            </a:fld>
            <a:endParaRPr lang="en-US" dirty="0"/>
          </a:p>
        </p:txBody>
      </p:sp>
    </p:spTree>
    <p:extLst>
      <p:ext uri="{BB962C8B-B14F-4D97-AF65-F5344CB8AC3E}">
        <p14:creationId xmlns:p14="http://schemas.microsoft.com/office/powerpoint/2010/main" val="92550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10</a:t>
            </a:fld>
            <a:endParaRPr lang="en-US" dirty="0"/>
          </a:p>
        </p:txBody>
      </p:sp>
    </p:spTree>
    <p:extLst>
      <p:ext uri="{BB962C8B-B14F-4D97-AF65-F5344CB8AC3E}">
        <p14:creationId xmlns:p14="http://schemas.microsoft.com/office/powerpoint/2010/main" val="1272268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BSR MAP indicates to “record if needed to differentiate”, i.e. if resource is in more than one language;</a:t>
            </a:r>
          </a:p>
          <a:p>
            <a:endParaRPr lang="en-US" baseline="0" dirty="0" smtClean="0"/>
          </a:p>
          <a:p>
            <a:r>
              <a:rPr lang="en-US" baseline="0" dirty="0" smtClean="0"/>
              <a:t>In that case use 546 and 041.</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11</a:t>
            </a:fld>
            <a:endParaRPr lang="en-US" dirty="0"/>
          </a:p>
        </p:txBody>
      </p:sp>
    </p:spTree>
    <p:extLst>
      <p:ext uri="{BB962C8B-B14F-4D97-AF65-F5344CB8AC3E}">
        <p14:creationId xmlns:p14="http://schemas.microsoft.com/office/powerpoint/2010/main" val="127226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12</a:t>
            </a:fld>
            <a:endParaRPr lang="en-US" dirty="0"/>
          </a:p>
        </p:txBody>
      </p:sp>
    </p:spTree>
    <p:extLst>
      <p:ext uri="{BB962C8B-B14F-4D97-AF65-F5344CB8AC3E}">
        <p14:creationId xmlns:p14="http://schemas.microsoft.com/office/powerpoint/2010/main" val="1272268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09554">
              <a:defRPr/>
            </a:pPr>
            <a:r>
              <a:rPr lang="en-US" dirty="0" smtClean="0"/>
              <a:t>The 1xx is used to record the “creator” of the work manifested in the resource.</a:t>
            </a:r>
          </a:p>
          <a:p>
            <a:pPr marL="0" lvl="2" defTabSz="909554">
              <a:defRPr/>
            </a:pPr>
            <a:endParaRPr lang="en-US" dirty="0" smtClean="0"/>
          </a:p>
          <a:p>
            <a:pPr marL="0" lvl="2" defTabSz="909554">
              <a:defRPr/>
            </a:pPr>
            <a:r>
              <a:rPr lang="en-US" baseline="0" dirty="0" smtClean="0"/>
              <a:t>RDA. 19.2 defines t</a:t>
            </a:r>
            <a:r>
              <a:rPr lang="en-US" dirty="0" smtClean="0"/>
              <a:t>he </a:t>
            </a:r>
            <a:r>
              <a:rPr lang="en-US" baseline="0" dirty="0" smtClean="0"/>
              <a:t>“creator” of a work as the </a:t>
            </a:r>
            <a:r>
              <a:rPr lang="en-US" dirty="0" smtClean="0"/>
              <a:t>(PFC)</a:t>
            </a:r>
            <a:r>
              <a:rPr lang="en-US" baseline="0" dirty="0" smtClean="0"/>
              <a:t> principally </a:t>
            </a:r>
            <a:r>
              <a:rPr lang="en-US" dirty="0" smtClean="0"/>
              <a:t>responsible for the creation of a work. If there is no principle creator the first-named</a:t>
            </a:r>
            <a:r>
              <a:rPr lang="en-US" baseline="0" dirty="0" smtClean="0"/>
              <a:t> on the manifestation goes in the 1xx. </a:t>
            </a:r>
          </a:p>
          <a:p>
            <a:pPr marL="0" lvl="2" defTabSz="909554">
              <a:defRPr/>
            </a:pPr>
            <a:endParaRPr lang="en-US" baseline="0" dirty="0" smtClean="0"/>
          </a:p>
          <a:p>
            <a:pPr marL="0" lvl="2" defTabSz="909554">
              <a:defRPr/>
            </a:pPr>
            <a:r>
              <a:rPr lang="en-US" baseline="0" dirty="0" smtClean="0"/>
              <a:t>Collaborations will always get a 1xx as it doesn’t matter how many PFCs involved in the collaboration.</a:t>
            </a:r>
          </a:p>
          <a:p>
            <a:pPr marL="0" lvl="2" defTabSz="909554">
              <a:defRPr/>
            </a:pPr>
            <a:endParaRPr lang="en-US" baseline="0" dirty="0" smtClean="0"/>
          </a:p>
          <a:p>
            <a:pPr marL="0" lvl="2" defTabSz="909554">
              <a:defRPr/>
            </a:pPr>
            <a:r>
              <a:rPr lang="en-US" dirty="0" smtClean="0"/>
              <a:t>Note that families</a:t>
            </a:r>
            <a:r>
              <a:rPr lang="en-US" baseline="0" dirty="0" smtClean="0"/>
              <a:t> can now be responsible for the creation of a work. </a:t>
            </a:r>
          </a:p>
          <a:p>
            <a:pPr marL="0" lvl="2" defTabSz="909554">
              <a:defRPr/>
            </a:pPr>
            <a:endParaRPr lang="en-US" baseline="0" dirty="0" smtClean="0"/>
          </a:p>
          <a:p>
            <a:pPr marL="0" lvl="2" defTabSz="909554">
              <a:defRPr/>
            </a:pPr>
            <a:r>
              <a:rPr lang="en-US" baseline="0" dirty="0" smtClean="0"/>
              <a:t>The form of name in the 100 is the AAP for the PFC; note that if this has not been established refer to instructions at 9.19, 10.10 and 11.13 to “float” an AAP.</a:t>
            </a:r>
          </a:p>
        </p:txBody>
      </p:sp>
      <p:sp>
        <p:nvSpPr>
          <p:cNvPr id="4" name="Slide Number Placeholder 3"/>
          <p:cNvSpPr>
            <a:spLocks noGrp="1"/>
          </p:cNvSpPr>
          <p:nvPr>
            <p:ph type="sldNum" sz="quarter" idx="10"/>
          </p:nvPr>
        </p:nvSpPr>
        <p:spPr/>
        <p:txBody>
          <a:bodyPr/>
          <a:lstStyle/>
          <a:p>
            <a:fld id="{237AF057-2F3A-40E9-B08D-89C63F0190DA}" type="slidenum">
              <a:rPr lang="en-US" smtClean="0"/>
              <a:t>13</a:t>
            </a:fld>
            <a:endParaRPr lang="en-US" dirty="0"/>
          </a:p>
        </p:txBody>
      </p:sp>
    </p:spTree>
    <p:extLst>
      <p:ext uri="{BB962C8B-B14F-4D97-AF65-F5344CB8AC3E}">
        <p14:creationId xmlns:p14="http://schemas.microsoft.com/office/powerpoint/2010/main" val="63945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9554">
              <a:defRPr/>
            </a:pPr>
            <a:r>
              <a:rPr lang="en-US" dirty="0" smtClean="0"/>
              <a:t>Relationship designator is not noted as core in</a:t>
            </a:r>
            <a:r>
              <a:rPr lang="en-US" baseline="0" dirty="0" smtClean="0"/>
              <a:t> RDA or LC PCC PS; but a PCC guidelines document states they are core for creators of works; 100 should always have one.</a:t>
            </a:r>
            <a:endParaRPr lang="en-US" dirty="0" smtClean="0"/>
          </a:p>
          <a:p>
            <a:pPr marL="0" lvl="1" defTabSz="909554">
              <a:defRPr/>
            </a:pPr>
            <a:endParaRPr lang="en-US" dirty="0" smtClean="0"/>
          </a:p>
          <a:p>
            <a:pPr marL="0" lvl="1" defTabSz="909554">
              <a:defRPr/>
            </a:pPr>
            <a:r>
              <a:rPr lang="en-US" dirty="0" smtClean="0"/>
              <a:t>it goes in $e preceded by a comma except when following an open date.</a:t>
            </a:r>
          </a:p>
          <a:p>
            <a:pPr marL="0" lvl="1" defTabSz="909554">
              <a:defRPr/>
            </a:pPr>
            <a:endParaRPr lang="en-US" dirty="0" smtClean="0"/>
          </a:p>
          <a:p>
            <a:pPr marL="0" lvl="1" defTabSz="909554">
              <a:defRPr/>
            </a:pPr>
            <a:r>
              <a:rPr lang="en-US" dirty="0" smtClean="0"/>
              <a:t>It</a:t>
            </a:r>
            <a:r>
              <a:rPr lang="en-US" baseline="0" dirty="0" smtClean="0"/>
              <a:t> is UCB policy to use only terms from the list for PFC’s associated at the work level in Appendix I.2 in the 1xx.</a:t>
            </a:r>
            <a:endParaRPr lang="en-US" dirty="0" smtClean="0"/>
          </a:p>
          <a:p>
            <a:pPr marL="0" lvl="1" defTabSz="90955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14</a:t>
            </a:fld>
            <a:endParaRPr lang="en-US" dirty="0"/>
          </a:p>
        </p:txBody>
      </p:sp>
    </p:spTree>
    <p:extLst>
      <p:ext uri="{BB962C8B-B14F-4D97-AF65-F5344CB8AC3E}">
        <p14:creationId xmlns:p14="http://schemas.microsoft.com/office/powerpoint/2010/main" val="412555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comma following the open date	</a:t>
            </a:r>
          </a:p>
          <a:p>
            <a:endParaRPr lang="en-US" dirty="0" smtClean="0"/>
          </a:p>
          <a:p>
            <a:r>
              <a:rPr lang="en-US" dirty="0" smtClean="0"/>
              <a:t>As with AACR2 a compiler</a:t>
            </a:r>
            <a:r>
              <a:rPr lang="en-US" baseline="0" dirty="0" smtClean="0"/>
              <a:t> of data such as statistics or a bibliography is considered a creator of a new work</a:t>
            </a:r>
          </a:p>
          <a:p>
            <a:endParaRPr lang="en-US" baseline="0" dirty="0" smtClean="0"/>
          </a:p>
          <a:p>
            <a:r>
              <a:rPr lang="en-US" baseline="0" dirty="0" smtClean="0"/>
              <a:t>Other persons associated with a work can, under circumstances also appear in a 1xx </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15</a:t>
            </a:fld>
            <a:endParaRPr lang="en-US" dirty="0"/>
          </a:p>
        </p:txBody>
      </p:sp>
    </p:spTree>
    <p:extLst>
      <p:ext uri="{BB962C8B-B14F-4D97-AF65-F5344CB8AC3E}">
        <p14:creationId xmlns:p14="http://schemas.microsoft.com/office/powerpoint/2010/main" val="1027695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using the AAP for the work/expression to identify the work manifested and/or expressed in the manifestation</a:t>
            </a:r>
          </a:p>
          <a:p>
            <a:endParaRPr lang="en-US" baseline="0" dirty="0" smtClean="0"/>
          </a:p>
          <a:p>
            <a:r>
              <a:rPr lang="en-US" baseline="0" dirty="0" smtClean="0"/>
              <a:t>Used when the preferred title for the work or expression varies from the title proper of the manifestation.</a:t>
            </a:r>
          </a:p>
          <a:p>
            <a:endParaRPr lang="en-US" baseline="0" dirty="0" smtClean="0"/>
          </a:p>
          <a:p>
            <a:r>
              <a:rPr lang="en-US" baseline="0" dirty="0" smtClean="0"/>
              <a:t>LC PCC PS 6.27.3 gives LC practice for identifying expressions; PCC practice is awaiting a task group report; for now ?</a:t>
            </a:r>
          </a:p>
          <a:p>
            <a:endParaRPr lang="en-US" baseline="0" dirty="0" smtClean="0"/>
          </a:p>
          <a:p>
            <a:r>
              <a:rPr lang="en-US" baseline="0" dirty="0" smtClean="0"/>
              <a:t>LC PCC PS refers to instructions on identifying works and expressions in Chapter 6; specifically this means instructions 6.27.1-3 on constructing AAP’s for works/expressions</a:t>
            </a:r>
          </a:p>
        </p:txBody>
      </p:sp>
      <p:sp>
        <p:nvSpPr>
          <p:cNvPr id="4" name="Slide Number Placeholder 3"/>
          <p:cNvSpPr>
            <a:spLocks noGrp="1"/>
          </p:cNvSpPr>
          <p:nvPr>
            <p:ph type="sldNum" sz="quarter" idx="10"/>
          </p:nvPr>
        </p:nvSpPr>
        <p:spPr/>
        <p:txBody>
          <a:bodyPr/>
          <a:lstStyle/>
          <a:p>
            <a:fld id="{237AF057-2F3A-40E9-B08D-89C63F0190DA}" type="slidenum">
              <a:rPr lang="en-US" smtClean="0"/>
              <a:t>16</a:t>
            </a:fld>
            <a:endParaRPr lang="en-US" dirty="0"/>
          </a:p>
        </p:txBody>
      </p:sp>
    </p:spTree>
    <p:extLst>
      <p:ext uri="{BB962C8B-B14F-4D97-AF65-F5344CB8AC3E}">
        <p14:creationId xmlns:p14="http://schemas.microsoft.com/office/powerpoint/2010/main" val="2211487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on</a:t>
            </a:r>
            <a:r>
              <a:rPr lang="en-US" baseline="0" dirty="0" smtClean="0"/>
              <a:t> the manifestation is tragedy of hamlet; </a:t>
            </a:r>
          </a:p>
          <a:p>
            <a:r>
              <a:rPr lang="en-US" baseline="0" dirty="0" smtClean="0"/>
              <a:t>This differs from the AAP for the work and (in this case, working backward) the preferred title for the work manifested</a:t>
            </a:r>
          </a:p>
          <a:p>
            <a:r>
              <a:rPr lang="en-US" baseline="0" dirty="0" smtClean="0"/>
              <a:t>Thus we use a 240 to identify the work. </a:t>
            </a:r>
          </a:p>
        </p:txBody>
      </p:sp>
      <p:sp>
        <p:nvSpPr>
          <p:cNvPr id="4" name="Slide Number Placeholder 3"/>
          <p:cNvSpPr>
            <a:spLocks noGrp="1"/>
          </p:cNvSpPr>
          <p:nvPr>
            <p:ph type="sldNum" sz="quarter" idx="10"/>
          </p:nvPr>
        </p:nvSpPr>
        <p:spPr/>
        <p:txBody>
          <a:bodyPr/>
          <a:lstStyle/>
          <a:p>
            <a:fld id="{237AF057-2F3A-40E9-B08D-89C63F0190DA}" type="slidenum">
              <a:rPr lang="en-US" smtClean="0"/>
              <a:t>17</a:t>
            </a:fld>
            <a:endParaRPr lang="en-US" dirty="0"/>
          </a:p>
        </p:txBody>
      </p:sp>
    </p:spTree>
    <p:extLst>
      <p:ext uri="{BB962C8B-B14F-4D97-AF65-F5344CB8AC3E}">
        <p14:creationId xmlns:p14="http://schemas.microsoft.com/office/powerpoint/2010/main" val="221621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using the AAP for the work/expression to identify the work manifested and/or expressed in the manifestation</a:t>
            </a:r>
          </a:p>
          <a:p>
            <a:endParaRPr lang="en-US" baseline="0" dirty="0" smtClean="0"/>
          </a:p>
          <a:p>
            <a:r>
              <a:rPr lang="en-US" baseline="0" dirty="0" smtClean="0"/>
              <a:t>Used when the preferred title for the work or expression varies from the title proper of the manifestation.</a:t>
            </a:r>
          </a:p>
          <a:p>
            <a:endParaRPr lang="en-US" baseline="0" dirty="0" smtClean="0"/>
          </a:p>
          <a:p>
            <a:r>
              <a:rPr lang="en-US" baseline="0" dirty="0" smtClean="0"/>
              <a:t>LC PCC PS 6.27.3 gives LC practice for identifying expressions; PCC practice is awaiting a task group report; for now ?</a:t>
            </a:r>
          </a:p>
          <a:p>
            <a:endParaRPr lang="en-US" baseline="0" dirty="0" smtClean="0"/>
          </a:p>
          <a:p>
            <a:r>
              <a:rPr lang="en-US" baseline="0" dirty="0" smtClean="0"/>
              <a:t>LC PCC PS refers to instructions on identifying works and expressions in Chapter 6; specifically this means instructions 6.27.1-3 on constructing AAP’s for works/expressions</a:t>
            </a:r>
          </a:p>
        </p:txBody>
      </p:sp>
      <p:sp>
        <p:nvSpPr>
          <p:cNvPr id="4" name="Slide Number Placeholder 3"/>
          <p:cNvSpPr>
            <a:spLocks noGrp="1"/>
          </p:cNvSpPr>
          <p:nvPr>
            <p:ph type="sldNum" sz="quarter" idx="10"/>
          </p:nvPr>
        </p:nvSpPr>
        <p:spPr/>
        <p:txBody>
          <a:bodyPr/>
          <a:lstStyle/>
          <a:p>
            <a:fld id="{237AF057-2F3A-40E9-B08D-89C63F0190DA}" type="slidenum">
              <a:rPr lang="en-US" smtClean="0"/>
              <a:t>18</a:t>
            </a:fld>
            <a:endParaRPr lang="en-US" dirty="0"/>
          </a:p>
        </p:txBody>
      </p:sp>
    </p:spTree>
    <p:extLst>
      <p:ext uri="{BB962C8B-B14F-4D97-AF65-F5344CB8AC3E}">
        <p14:creationId xmlns:p14="http://schemas.microsoft.com/office/powerpoint/2010/main" val="2211487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where the</a:t>
            </a:r>
            <a:r>
              <a:rPr lang="en-US" baseline="0" dirty="0" smtClean="0"/>
              <a:t> </a:t>
            </a:r>
            <a:r>
              <a:rPr lang="en-US" dirty="0" smtClean="0"/>
              <a:t>100/240 combination is used to identify a language expression of</a:t>
            </a:r>
            <a:r>
              <a:rPr lang="en-US" baseline="0" dirty="0" smtClean="0"/>
              <a:t> the work.  </a:t>
            </a:r>
          </a:p>
          <a:p>
            <a:endParaRPr lang="en-US" u="sng" baseline="0" dirty="0" smtClean="0"/>
          </a:p>
          <a:p>
            <a:r>
              <a:rPr lang="en-US" u="none" dirty="0" smtClean="0"/>
              <a:t>The title proper on the manifestation</a:t>
            </a:r>
            <a:r>
              <a:rPr lang="en-US" u="none" baseline="0" dirty="0" smtClean="0"/>
              <a:t> is for a Romanian translation of Hemingway’s </a:t>
            </a:r>
            <a:r>
              <a:rPr lang="en-US" u="sng" dirty="0" smtClean="0"/>
              <a:t>For Whom the Bell Tolls</a:t>
            </a:r>
            <a:r>
              <a:rPr lang="en-US" u="none" dirty="0" smtClean="0"/>
              <a:t>; the AAP</a:t>
            </a:r>
            <a:r>
              <a:rPr lang="en-US" u="none" baseline="0" dirty="0" smtClean="0"/>
              <a:t> for the expression is the AAP for Hemingway combined with the preferred title for the work, (which would be the original language title) and the language of the expression.</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19</a:t>
            </a:fld>
            <a:endParaRPr lang="en-US" dirty="0"/>
          </a:p>
        </p:txBody>
      </p:sp>
    </p:spTree>
    <p:extLst>
      <p:ext uri="{BB962C8B-B14F-4D97-AF65-F5344CB8AC3E}">
        <p14:creationId xmlns:p14="http://schemas.microsoft.com/office/powerpoint/2010/main" val="266013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since we have</a:t>
            </a:r>
            <a:r>
              <a:rPr lang="en-US" baseline="0" dirty="0" smtClean="0"/>
              <a:t> all been here before; I’m looking for some audience participation</a:t>
            </a:r>
          </a:p>
          <a:p>
            <a:endParaRPr lang="en-US" dirty="0" smtClean="0"/>
          </a:p>
          <a:p>
            <a:r>
              <a:rPr lang="en-US" dirty="0" smtClean="0"/>
              <a:t>Beginning</a:t>
            </a:r>
            <a:r>
              <a:rPr lang="en-US" baseline="0" dirty="0" smtClean="0"/>
              <a:t> with this: here are some acronyms we will be throwing around a lot today.  Let’s be sure we all know what is being talked about.</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2</a:t>
            </a:fld>
            <a:endParaRPr lang="en-US" dirty="0"/>
          </a:p>
        </p:txBody>
      </p:sp>
    </p:spTree>
    <p:extLst>
      <p:ext uri="{BB962C8B-B14F-4D97-AF65-F5344CB8AC3E}">
        <p14:creationId xmlns:p14="http://schemas.microsoft.com/office/powerpoint/2010/main" val="619869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a:p>
            <a:pPr lvl="0"/>
            <a:r>
              <a:rPr lang="en-US" baseline="0" dirty="0" smtClean="0"/>
              <a:t>For some, but not all works in several or one form add $k Selections to the title.  This is the alternative in RDA 6.2.2.10.3 which the PS instructs to use.</a:t>
            </a:r>
          </a:p>
          <a:p>
            <a:pPr lvl="0"/>
            <a:endParaRPr lang="en-US" baseline="0" dirty="0" smtClean="0"/>
          </a:p>
          <a:p>
            <a:pPr lvl="0"/>
            <a:r>
              <a:rPr lang="en-US" baseline="0" dirty="0" smtClean="0"/>
              <a:t>Note you can no longer use “Selections” on its own in a $t. </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20</a:t>
            </a:fld>
            <a:endParaRPr lang="en-US" dirty="0"/>
          </a:p>
        </p:txBody>
      </p:sp>
    </p:spTree>
    <p:extLst>
      <p:ext uri="{BB962C8B-B14F-4D97-AF65-F5344CB8AC3E}">
        <p14:creationId xmlns:p14="http://schemas.microsoft.com/office/powerpoint/2010/main" val="3175966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Purportedly the complete works of Charles Brockden Brown. Add Conventional</a:t>
            </a:r>
            <a:r>
              <a:rPr lang="en-US" baseline="0" dirty="0" smtClean="0"/>
              <a:t> title works.</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21</a:t>
            </a:fld>
            <a:endParaRPr lang="en-US" dirty="0"/>
          </a:p>
        </p:txBody>
      </p:sp>
    </p:spTree>
    <p:extLst>
      <p:ext uri="{BB962C8B-B14F-4D97-AF65-F5344CB8AC3E}">
        <p14:creationId xmlns:p14="http://schemas.microsoft.com/office/powerpoint/2010/main" val="3442718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For compilations of two</a:t>
            </a:r>
            <a:r>
              <a:rPr lang="en-US" baseline="0" dirty="0" smtClean="0"/>
              <a:t> or more (but not all) the works </a:t>
            </a:r>
            <a:r>
              <a:rPr lang="en-US" dirty="0" smtClean="0"/>
              <a:t>of a single PFC</a:t>
            </a:r>
            <a:r>
              <a:rPr lang="en-US" baseline="0" dirty="0" smtClean="0"/>
              <a:t> add a subfield k with the term “Selections”; </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22</a:t>
            </a:fld>
            <a:endParaRPr lang="en-US" dirty="0"/>
          </a:p>
        </p:txBody>
      </p:sp>
    </p:spTree>
    <p:extLst>
      <p:ext uri="{BB962C8B-B14F-4D97-AF65-F5344CB8AC3E}">
        <p14:creationId xmlns:p14="http://schemas.microsoft.com/office/powerpoint/2010/main" val="3175966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09554">
              <a:defRPr/>
            </a:pPr>
            <a:r>
              <a:rPr lang="en-US" dirty="0" smtClean="0"/>
              <a:t>RDA 1.7/appendix A instructions on transcription; Capitalization-LCPCC PS for appendix A allows "take what you see" or use App. A; UCB will use App. A, but accept copy that uses the “TWYS" approach.</a:t>
            </a:r>
          </a:p>
          <a:p>
            <a:endParaRPr lang="en-US" dirty="0" smtClean="0"/>
          </a:p>
          <a:p>
            <a:r>
              <a:rPr lang="en-US" dirty="0" smtClean="0"/>
              <a:t>UC; the option to abridge</a:t>
            </a:r>
            <a:r>
              <a:rPr lang="en-US" baseline="0" dirty="0" smtClean="0"/>
              <a:t> very long titles is not applied according to LC PCC PS, but Berkeley policy is to allow it</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23</a:t>
            </a:fld>
            <a:endParaRPr lang="en-US" dirty="0"/>
          </a:p>
        </p:txBody>
      </p:sp>
    </p:spTree>
    <p:extLst>
      <p:ext uri="{BB962C8B-B14F-4D97-AF65-F5344CB8AC3E}">
        <p14:creationId xmlns:p14="http://schemas.microsoft.com/office/powerpoint/2010/main" val="866031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Parallel titles may now be taken from anywhere within</a:t>
            </a:r>
            <a:r>
              <a:rPr lang="en-US" baseline="0" dirty="0" smtClean="0"/>
              <a:t> the resource</a:t>
            </a:r>
            <a:r>
              <a:rPr lang="en-US" dirty="0" smtClean="0"/>
              <a:t>.</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24</a:t>
            </a:fld>
            <a:endParaRPr lang="en-US" dirty="0"/>
          </a:p>
        </p:txBody>
      </p:sp>
    </p:spTree>
    <p:extLst>
      <p:ext uri="{BB962C8B-B14F-4D97-AF65-F5344CB8AC3E}">
        <p14:creationId xmlns:p14="http://schemas.microsoft.com/office/powerpoint/2010/main" val="3837233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554">
              <a:defRPr/>
            </a:pPr>
            <a:r>
              <a:rPr lang="en-US" dirty="0" smtClean="0"/>
              <a:t>Only the first s.o.r</a:t>
            </a:r>
            <a:r>
              <a:rPr lang="en-US" baseline="0" dirty="0" smtClean="0"/>
              <a:t> is core but PCC recommends recording all that would “aid in resource discovery, identification and selection</a:t>
            </a:r>
          </a:p>
          <a:p>
            <a:pPr defTabSz="909554">
              <a:defRPr/>
            </a:pPr>
            <a:endParaRPr lang="en-US" baseline="0" dirty="0" smtClean="0"/>
          </a:p>
          <a:p>
            <a:pPr defTabSz="909554">
              <a:defRPr/>
            </a:pPr>
            <a:r>
              <a:rPr lang="en-US" baseline="0" dirty="0" smtClean="0"/>
              <a:t>Abridging means not recording non-essential information (</a:t>
            </a:r>
            <a:r>
              <a:rPr lang="en-US" dirty="0" smtClean="0"/>
              <a:t>e.g. Dr., Mrs., etc.); </a:t>
            </a:r>
            <a:r>
              <a:rPr lang="en-US" baseline="0" dirty="0" smtClean="0"/>
              <a:t>UCB PS allows the option but accept copy that transcribes it</a:t>
            </a:r>
          </a:p>
          <a:p>
            <a:pPr defTabSz="909554">
              <a:defRPr/>
            </a:pPr>
            <a:endParaRPr lang="en-US" baseline="0" dirty="0" smtClean="0"/>
          </a:p>
          <a:p>
            <a:pPr defTabSz="909554">
              <a:defRPr/>
            </a:pPr>
            <a:r>
              <a:rPr lang="en-US" baseline="0" dirty="0" smtClean="0"/>
              <a:t>Truncating means not recording all names in a</a:t>
            </a:r>
            <a:r>
              <a:rPr lang="en-US" dirty="0" smtClean="0"/>
              <a:t> s.o.r naming</a:t>
            </a:r>
            <a:r>
              <a:rPr lang="en-US" baseline="0" dirty="0" smtClean="0"/>
              <a:t> many PFC’s;  </a:t>
            </a:r>
            <a:r>
              <a:rPr lang="en-US" dirty="0" smtClean="0"/>
              <a:t>use [and __ others]</a:t>
            </a:r>
          </a:p>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25</a:t>
            </a:fld>
            <a:endParaRPr lang="en-US" dirty="0"/>
          </a:p>
        </p:txBody>
      </p:sp>
    </p:spTree>
    <p:extLst>
      <p:ext uri="{BB962C8B-B14F-4D97-AF65-F5344CB8AC3E}">
        <p14:creationId xmlns:p14="http://schemas.microsoft.com/office/powerpoint/2010/main" val="1712522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245’s are acceptable; second probably </a:t>
            </a:r>
            <a:r>
              <a:rPr lang="en-US" dirty="0" smtClean="0"/>
              <a:t>preferable</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26</a:t>
            </a:fld>
            <a:endParaRPr lang="en-US" dirty="0"/>
          </a:p>
        </p:txBody>
      </p:sp>
    </p:spTree>
    <p:extLst>
      <p:ext uri="{BB962C8B-B14F-4D97-AF65-F5344CB8AC3E}">
        <p14:creationId xmlns:p14="http://schemas.microsoft.com/office/powerpoint/2010/main" val="37502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variation from the title in 245 found on the resource or in reference sources, such as a cover or spine title; also use for MVM if the title changes between volumes</a:t>
            </a:r>
          </a:p>
          <a:p>
            <a:endParaRPr lang="en-US" baseline="0" dirty="0" smtClean="0"/>
          </a:p>
          <a:p>
            <a:r>
              <a:rPr lang="en-US" baseline="0" dirty="0" smtClean="0"/>
              <a:t>Also for additional titles borne by a manifestation unless they are for independent works (in the case of aggregate works with multiple titles in the 245) in those cases may use 7xx which we will discuss when we come to it.</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27</a:t>
            </a:fld>
            <a:endParaRPr lang="en-US" dirty="0"/>
          </a:p>
        </p:txBody>
      </p:sp>
    </p:spTree>
    <p:extLst>
      <p:ext uri="{BB962C8B-B14F-4D97-AF65-F5344CB8AC3E}">
        <p14:creationId xmlns:p14="http://schemas.microsoft.com/office/powerpoint/2010/main" val="2130362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554">
              <a:defRPr/>
            </a:pPr>
            <a:r>
              <a:rPr lang="en-US" dirty="0" smtClean="0"/>
              <a:t>Designation</a:t>
            </a:r>
            <a:r>
              <a:rPr lang="en-US" baseline="0" dirty="0" smtClean="0"/>
              <a:t> of edition and named revision of an edition is core; other elements optional (statement of responsibility etc.</a:t>
            </a:r>
          </a:p>
          <a:p>
            <a:pPr defTabSz="909554">
              <a:defRPr/>
            </a:pPr>
            <a:endParaRPr lang="en-US" dirty="0" smtClean="0"/>
          </a:p>
          <a:p>
            <a:pPr defTabSz="909554">
              <a:defRPr/>
            </a:pPr>
            <a:r>
              <a:rPr lang="en-US" dirty="0" smtClean="0"/>
              <a:t>TWYS; abbreviate only if abbreviation is found on source; also record numbers as found source, i.e. as numerals or words.</a:t>
            </a:r>
          </a:p>
          <a:p>
            <a:pPr defTabSz="909554">
              <a:defRPr/>
            </a:pPr>
            <a:endParaRPr lang="en-US" dirty="0" smtClean="0"/>
          </a:p>
          <a:p>
            <a:pPr defTabSz="909554">
              <a:defRPr/>
            </a:pPr>
            <a:r>
              <a:rPr lang="en-US" dirty="0" smtClean="0"/>
              <a:t>If it is known that the</a:t>
            </a:r>
            <a:r>
              <a:rPr lang="en-US" baseline="0" dirty="0" smtClean="0"/>
              <a:t> manifestation in hand is different from a previous manifestation an edition statement (in brackets) may be supplied.</a:t>
            </a:r>
            <a:endParaRPr lang="en-US" dirty="0" smtClean="0"/>
          </a:p>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28</a:t>
            </a:fld>
            <a:endParaRPr lang="en-US" dirty="0"/>
          </a:p>
        </p:txBody>
      </p:sp>
    </p:spTree>
    <p:extLst>
      <p:ext uri="{BB962C8B-B14F-4D97-AF65-F5344CB8AC3E}">
        <p14:creationId xmlns:p14="http://schemas.microsoft.com/office/powerpoint/2010/main" val="104987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edition designation found on the source is spelled out so recorded as such in the 250.</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29</a:t>
            </a:fld>
            <a:endParaRPr lang="en-US" dirty="0"/>
          </a:p>
        </p:txBody>
      </p:sp>
    </p:spTree>
    <p:extLst>
      <p:ext uri="{BB962C8B-B14F-4D97-AF65-F5344CB8AC3E}">
        <p14:creationId xmlns:p14="http://schemas.microsoft.com/office/powerpoint/2010/main" val="298567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since we have</a:t>
            </a:r>
            <a:r>
              <a:rPr lang="en-US" baseline="0" dirty="0" smtClean="0"/>
              <a:t> all been here before; I’m looking for some audience participation</a:t>
            </a:r>
          </a:p>
          <a:p>
            <a:endParaRPr lang="en-US" dirty="0" smtClean="0"/>
          </a:p>
          <a:p>
            <a:r>
              <a:rPr lang="en-US" dirty="0" smtClean="0"/>
              <a:t>Beginning</a:t>
            </a:r>
            <a:r>
              <a:rPr lang="en-US" baseline="0" dirty="0" smtClean="0"/>
              <a:t> with this: here are some acronyms we will be throwing around a lot today.  Let’s be sure we all know what is being talked about.</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3</a:t>
            </a:fld>
            <a:endParaRPr lang="en-US" dirty="0"/>
          </a:p>
        </p:txBody>
      </p:sp>
    </p:spTree>
    <p:extLst>
      <p:ext uri="{BB962C8B-B14F-4D97-AF65-F5344CB8AC3E}">
        <p14:creationId xmlns:p14="http://schemas.microsoft.com/office/powerpoint/2010/main" val="619869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record fields through 250 for Cat. Examples B, C and E </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30</a:t>
            </a:fld>
            <a:endParaRPr lang="en-US" dirty="0"/>
          </a:p>
        </p:txBody>
      </p:sp>
    </p:spTree>
    <p:extLst>
      <p:ext uri="{BB962C8B-B14F-4D97-AF65-F5344CB8AC3E}">
        <p14:creationId xmlns:p14="http://schemas.microsoft.com/office/powerpoint/2010/main" val="1330114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much to do because this is a compilation—hence we have no creator to go in the 1xx</a:t>
            </a:r>
            <a:r>
              <a:rPr lang="en-US" baseline="0" dirty="0" smtClean="0"/>
              <a:t>.</a:t>
            </a:r>
          </a:p>
          <a:p>
            <a:endParaRPr lang="en-US" baseline="0" dirty="0" smtClean="0"/>
          </a:p>
          <a:p>
            <a:r>
              <a:rPr lang="en-US" baseline="0" dirty="0" smtClean="0"/>
              <a:t>Housekeeping: Desc is “i” ; remember 040 with $e “rda”</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31</a:t>
            </a:fld>
            <a:endParaRPr lang="en-US" dirty="0"/>
          </a:p>
        </p:txBody>
      </p:sp>
    </p:spTree>
    <p:extLst>
      <p:ext uri="{BB962C8B-B14F-4D97-AF65-F5344CB8AC3E}">
        <p14:creationId xmlns:p14="http://schemas.microsoft.com/office/powerpoint/2010/main" val="3047053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a:t>
            </a:r>
            <a:r>
              <a:rPr lang="en-US" baseline="0" dirty="0" smtClean="0"/>
              <a:t> is a compilation of reproductions of Dan Walsh paintings, the essays written by others. (We know who did what).</a:t>
            </a:r>
          </a:p>
          <a:p>
            <a:endParaRPr lang="en-US" baseline="0" dirty="0" smtClean="0"/>
          </a:p>
          <a:p>
            <a:r>
              <a:rPr lang="en-US" baseline="0" dirty="0" smtClean="0"/>
              <a:t>There are translations into French of the essays and interview, so need 041</a:t>
            </a:r>
          </a:p>
          <a:p>
            <a:endParaRPr lang="en-US" baseline="0" dirty="0" smtClean="0"/>
          </a:p>
        </p:txBody>
      </p:sp>
      <p:sp>
        <p:nvSpPr>
          <p:cNvPr id="4" name="Slide Number Placeholder 3"/>
          <p:cNvSpPr>
            <a:spLocks noGrp="1"/>
          </p:cNvSpPr>
          <p:nvPr>
            <p:ph type="sldNum" sz="quarter" idx="10"/>
          </p:nvPr>
        </p:nvSpPr>
        <p:spPr/>
        <p:txBody>
          <a:bodyPr/>
          <a:lstStyle/>
          <a:p>
            <a:fld id="{237AF057-2F3A-40E9-B08D-89C63F0190DA}" type="slidenum">
              <a:rPr lang="en-US" smtClean="0"/>
              <a:t>32</a:t>
            </a:fld>
            <a:endParaRPr lang="en-US" dirty="0"/>
          </a:p>
        </p:txBody>
      </p:sp>
    </p:spTree>
    <p:extLst>
      <p:ext uri="{BB962C8B-B14F-4D97-AF65-F5344CB8AC3E}">
        <p14:creationId xmlns:p14="http://schemas.microsoft.com/office/powerpoint/2010/main" val="3808741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the creator the British Library Reference Division?</a:t>
            </a:r>
          </a:p>
          <a:p>
            <a:endParaRPr lang="en-US" dirty="0" smtClean="0"/>
          </a:p>
          <a:p>
            <a:r>
              <a:rPr lang="en-US" dirty="0" smtClean="0"/>
              <a:t>(See RDA 19.2.1.1.1;</a:t>
            </a:r>
            <a:r>
              <a:rPr lang="en-US" baseline="0" dirty="0" smtClean="0"/>
              <a:t> corporate bodies as creators)</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33</a:t>
            </a:fld>
            <a:endParaRPr lang="en-US" dirty="0"/>
          </a:p>
        </p:txBody>
      </p:sp>
    </p:spTree>
    <p:extLst>
      <p:ext uri="{BB962C8B-B14F-4D97-AF65-F5344CB8AC3E}">
        <p14:creationId xmlns:p14="http://schemas.microsoft.com/office/powerpoint/2010/main" val="3248185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554">
              <a:defRPr/>
            </a:pPr>
            <a:r>
              <a:rPr lang="en-US" dirty="0" smtClean="0"/>
              <a:t>264 replaces 260</a:t>
            </a:r>
          </a:p>
          <a:p>
            <a:pPr defTabSz="909554">
              <a:defRPr/>
            </a:pPr>
            <a:endParaRPr lang="en-US" dirty="0" smtClean="0"/>
          </a:p>
          <a:p>
            <a:pPr defTabSz="909554">
              <a:defRPr/>
            </a:pPr>
            <a:r>
              <a:rPr lang="en-US" dirty="0" smtClean="0"/>
              <a:t>Date of production is a core element IF something is unpublished;</a:t>
            </a:r>
            <a:r>
              <a:rPr lang="en-US" baseline="0" dirty="0" smtClean="0"/>
              <a:t> other elements are optional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34</a:t>
            </a:fld>
            <a:endParaRPr lang="en-US" dirty="0"/>
          </a:p>
        </p:txBody>
      </p:sp>
    </p:spTree>
    <p:extLst>
      <p:ext uri="{BB962C8B-B14F-4D97-AF65-F5344CB8AC3E}">
        <p14:creationId xmlns:p14="http://schemas.microsoft.com/office/powerpoint/2010/main" val="3559741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one—the first recorded, meaning the first or most prominent place.</a:t>
            </a:r>
          </a:p>
          <a:p>
            <a:endParaRPr lang="en-US" dirty="0" smtClean="0"/>
          </a:p>
          <a:p>
            <a:r>
              <a:rPr lang="en-US" dirty="0" smtClean="0"/>
              <a:t>Avoid using Place of</a:t>
            </a:r>
            <a:r>
              <a:rPr lang="en-US" baseline="0" dirty="0" smtClean="0"/>
              <a:t> publication</a:t>
            </a:r>
            <a:r>
              <a:rPr lang="en-US" dirty="0" smtClean="0"/>
              <a:t> not identified; you</a:t>
            </a:r>
            <a:r>
              <a:rPr lang="en-US" baseline="0" dirty="0" smtClean="0"/>
              <a:t> may make an educated guess at place</a:t>
            </a:r>
          </a:p>
          <a:p>
            <a:endParaRPr lang="en-US" baseline="0" dirty="0" smtClean="0"/>
          </a:p>
          <a:p>
            <a:r>
              <a:rPr lang="en-US" baseline="0" dirty="0" smtClean="0"/>
              <a:t>In that case or if place is taken from outside the resource use brackets and question mark as appropriate.</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35</a:t>
            </a:fld>
            <a:endParaRPr lang="en-US" dirty="0"/>
          </a:p>
        </p:txBody>
      </p:sp>
    </p:spTree>
    <p:extLst>
      <p:ext uri="{BB962C8B-B14F-4D97-AF65-F5344CB8AC3E}">
        <p14:creationId xmlns:p14="http://schemas.microsoft.com/office/powerpoint/2010/main" val="3559741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Transcribe as found; LC/PCC</a:t>
            </a:r>
            <a:r>
              <a:rPr lang="en-US" baseline="0" dirty="0" smtClean="0"/>
              <a:t> instructs not to omit levels in corporate hierarchy, but UC PS allows the option.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36</a:t>
            </a:fld>
            <a:endParaRPr lang="en-US" dirty="0"/>
          </a:p>
        </p:txBody>
      </p:sp>
    </p:spTree>
    <p:extLst>
      <p:ext uri="{BB962C8B-B14F-4D97-AF65-F5344CB8AC3E}">
        <p14:creationId xmlns:p14="http://schemas.microsoft.com/office/powerpoint/2010/main" val="3559741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add Gregorian/Julian equivalents.</a:t>
            </a:r>
          </a:p>
          <a:p>
            <a:endParaRPr lang="en-US" baseline="0" dirty="0" smtClean="0"/>
          </a:p>
          <a:p>
            <a:r>
              <a:rPr lang="en-US" baseline="0" dirty="0" smtClean="0"/>
              <a:t>When inferring date, or date not found on resource enclose in brackets.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37</a:t>
            </a:fld>
            <a:endParaRPr lang="en-US" dirty="0"/>
          </a:p>
        </p:txBody>
      </p:sp>
    </p:spTree>
    <p:extLst>
      <p:ext uri="{BB962C8B-B14F-4D97-AF65-F5344CB8AC3E}">
        <p14:creationId xmlns:p14="http://schemas.microsoft.com/office/powerpoint/2010/main" val="3559741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38</a:t>
            </a:fld>
            <a:endParaRPr lang="en-US" dirty="0"/>
          </a:p>
        </p:txBody>
      </p:sp>
    </p:spTree>
    <p:extLst>
      <p:ext uri="{BB962C8B-B14F-4D97-AF65-F5344CB8AC3E}">
        <p14:creationId xmlns:p14="http://schemas.microsoft.com/office/powerpoint/2010/main" val="2281919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39</a:t>
            </a:fld>
            <a:endParaRPr lang="en-US" dirty="0"/>
          </a:p>
        </p:txBody>
      </p:sp>
    </p:spTree>
    <p:extLst>
      <p:ext uri="{BB962C8B-B14F-4D97-AF65-F5344CB8AC3E}">
        <p14:creationId xmlns:p14="http://schemas.microsoft.com/office/powerpoint/2010/main" val="67599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MARC tags are arranged in the order they might appear on a catalog card, </a:t>
            </a:r>
          </a:p>
          <a:p>
            <a:endParaRPr lang="en-US" baseline="0" dirty="0" smtClean="0"/>
          </a:p>
          <a:p>
            <a:r>
              <a:rPr lang="en-US" baseline="0" dirty="0" smtClean="0"/>
              <a:t>MARC going away but still with us, and will be for some time</a:t>
            </a:r>
          </a:p>
        </p:txBody>
      </p:sp>
      <p:sp>
        <p:nvSpPr>
          <p:cNvPr id="4" name="Slide Number Placeholder 3"/>
          <p:cNvSpPr>
            <a:spLocks noGrp="1"/>
          </p:cNvSpPr>
          <p:nvPr>
            <p:ph type="sldNum" sz="quarter" idx="10"/>
          </p:nvPr>
        </p:nvSpPr>
        <p:spPr/>
        <p:txBody>
          <a:bodyPr/>
          <a:lstStyle/>
          <a:p>
            <a:fld id="{237AF057-2F3A-40E9-B08D-89C63F0190DA}" type="slidenum">
              <a:rPr lang="en-US" smtClean="0"/>
              <a:t>4</a:t>
            </a:fld>
            <a:endParaRPr lang="en-US" dirty="0"/>
          </a:p>
        </p:txBody>
      </p:sp>
    </p:spTree>
    <p:extLst>
      <p:ext uri="{BB962C8B-B14F-4D97-AF65-F5344CB8AC3E}">
        <p14:creationId xmlns:p14="http://schemas.microsoft.com/office/powerpoint/2010/main" val="22530857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on distribution and/or</a:t>
            </a:r>
            <a:r>
              <a:rPr lang="en-US" baseline="0" dirty="0" smtClean="0"/>
              <a:t> manufacture is required only if present on the resource, AND if publication information is lacking.</a:t>
            </a:r>
          </a:p>
          <a:p>
            <a:endParaRPr lang="en-US" baseline="0" dirty="0" smtClean="0"/>
          </a:p>
          <a:p>
            <a:r>
              <a:rPr lang="en-US" baseline="0" dirty="0" smtClean="0"/>
              <a:t>TWYS applies as in statement of publication</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40</a:t>
            </a:fld>
            <a:endParaRPr lang="en-US" dirty="0"/>
          </a:p>
        </p:txBody>
      </p:sp>
    </p:spTree>
    <p:extLst>
      <p:ext uri="{BB962C8B-B14F-4D97-AF65-F5344CB8AC3E}">
        <p14:creationId xmlns:p14="http://schemas.microsoft.com/office/powerpoint/2010/main" val="769665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on distribution and/or</a:t>
            </a:r>
            <a:r>
              <a:rPr lang="en-US" baseline="0" dirty="0" smtClean="0"/>
              <a:t> manufacture is required only if present on the resource, AND if publication/distribution information is lacking.</a:t>
            </a:r>
          </a:p>
          <a:p>
            <a:endParaRPr lang="en-US" baseline="0" dirty="0" smtClean="0"/>
          </a:p>
          <a:p>
            <a:r>
              <a:rPr lang="en-US" baseline="0" dirty="0" smtClean="0"/>
              <a:t>Date of manufacture recorded only if no other date; if there is a copyright date use that.</a:t>
            </a:r>
          </a:p>
          <a:p>
            <a:endParaRPr lang="en-US" baseline="0" dirty="0" smtClean="0"/>
          </a:p>
          <a:p>
            <a:r>
              <a:rPr lang="en-US" baseline="0" dirty="0" smtClean="0"/>
              <a:t>TWYS applies as in statement of publication</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41</a:t>
            </a:fld>
            <a:endParaRPr lang="en-US" dirty="0"/>
          </a:p>
        </p:txBody>
      </p:sp>
    </p:spTree>
    <p:extLst>
      <p:ext uri="{BB962C8B-B14F-4D97-AF65-F5344CB8AC3E}">
        <p14:creationId xmlns:p14="http://schemas.microsoft.com/office/powerpoint/2010/main" val="769665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only if no date of publication or distribution is identified; note: it is acceptable to infer a date of publication from a copyright date if that is all that is found on the resource. Record it in the 264_1 in ǂc in brackets; in this case it is a common practice to omit repeating the date in a 264_4.</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42</a:t>
            </a:fld>
            <a:endParaRPr lang="en-US" dirty="0"/>
          </a:p>
        </p:txBody>
      </p:sp>
    </p:spTree>
    <p:extLst>
      <p:ext uri="{BB962C8B-B14F-4D97-AF65-F5344CB8AC3E}">
        <p14:creationId xmlns:p14="http://schemas.microsoft.com/office/powerpoint/2010/main" val="3529244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43</a:t>
            </a:fld>
            <a:endParaRPr lang="en-US" dirty="0"/>
          </a:p>
        </p:txBody>
      </p:sp>
    </p:spTree>
    <p:extLst>
      <p:ext uri="{BB962C8B-B14F-4D97-AF65-F5344CB8AC3E}">
        <p14:creationId xmlns:p14="http://schemas.microsoft.com/office/powerpoint/2010/main" val="3582247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Preferred source for place is same</a:t>
            </a:r>
            <a:r>
              <a:rPr lang="en-US" baseline="0" dirty="0" smtClean="0"/>
              <a:t> source as publisher; no publisher on t.p. so go with place associated with publisher name in colophon</a:t>
            </a:r>
          </a:p>
          <a:p>
            <a:endParaRPr lang="en-US" baseline="0" dirty="0" smtClean="0"/>
          </a:p>
          <a:p>
            <a:r>
              <a:rPr lang="en-US" baseline="0" dirty="0" smtClean="0"/>
              <a:t>We know from a source outside the resource that this US/Canadian edition was published in 1997; the copyright date differs significantly from the date of publication so include 264_4</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44</a:t>
            </a:fld>
            <a:endParaRPr lang="en-US" dirty="0"/>
          </a:p>
        </p:txBody>
      </p:sp>
    </p:spTree>
    <p:extLst>
      <p:ext uri="{BB962C8B-B14F-4D97-AF65-F5344CB8AC3E}">
        <p14:creationId xmlns:p14="http://schemas.microsoft.com/office/powerpoint/2010/main" val="3582247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300 field brings together RDA elements identifying the carrier of the resource and elements identifying the content of the resource.</a:t>
            </a:r>
          </a:p>
          <a:p>
            <a:endParaRPr lang="en-US" baseline="0" dirty="0" smtClean="0"/>
          </a:p>
          <a:p>
            <a:r>
              <a:rPr lang="en-US" baseline="0" dirty="0" smtClean="0"/>
              <a:t>Extent of text is a characteristic of the carrier, and the carrier is an attribute of the manifestation </a:t>
            </a:r>
          </a:p>
          <a:p>
            <a:endParaRPr lang="en-US" baseline="0" dirty="0" smtClean="0"/>
          </a:p>
          <a:p>
            <a:r>
              <a:rPr lang="en-US" baseline="0" dirty="0" smtClean="0"/>
              <a:t>Content is a broader aspect applying to the work or expression; carrier is the physical form of the manifestation; book vs. microfilm e.g. these are characteristics of the manifestation.</a:t>
            </a:r>
          </a:p>
          <a:p>
            <a:endParaRPr lang="en-US" baseline="0" dirty="0" smtClean="0"/>
          </a:p>
          <a:p>
            <a:r>
              <a:rPr lang="en-US" baseline="0" dirty="0" smtClean="0"/>
              <a:t>300 $a is used to record the extent of the carrier; since we are focusing on print monographs we’ll look at instructions relating to extent in terms of text; there many instructions in RDA  3 for carriers other than printed texts.</a:t>
            </a:r>
          </a:p>
          <a:p>
            <a:endParaRPr lang="en-US" baseline="0" dirty="0" smtClean="0"/>
          </a:p>
          <a:p>
            <a:r>
              <a:rPr lang="en-US" baseline="0" dirty="0" smtClean="0"/>
              <a:t>Extent of text is a core element also if the resource is incomplete but the total extent is known.</a:t>
            </a:r>
          </a:p>
          <a:p>
            <a:endParaRPr lang="en-US" baseline="0" dirty="0" smtClean="0"/>
          </a:p>
          <a:p>
            <a:r>
              <a:rPr lang="en-US" baseline="0" dirty="0" smtClean="0"/>
              <a:t>Not much change here from AACR2; units are spelled out; the UC PS instructs to follow LC practice in cases of unnumbered pages or mix of numbered and unnumbered pages</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45</a:t>
            </a:fld>
            <a:endParaRPr lang="en-US" dirty="0"/>
          </a:p>
        </p:txBody>
      </p:sp>
    </p:spTree>
    <p:extLst>
      <p:ext uri="{BB962C8B-B14F-4D97-AF65-F5344CB8AC3E}">
        <p14:creationId xmlns:p14="http://schemas.microsoft.com/office/powerpoint/2010/main" val="1302019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9554">
              <a:defRPr/>
            </a:pPr>
            <a:r>
              <a:rPr lang="en-US" dirty="0" smtClean="0"/>
              <a:t>Illustrative content is an attribute of the expression</a:t>
            </a:r>
          </a:p>
          <a:p>
            <a:pPr marL="0" lvl="1" defTabSz="909554">
              <a:defRPr/>
            </a:pPr>
            <a:endParaRPr lang="en-US" dirty="0" smtClean="0"/>
          </a:p>
          <a:p>
            <a:pPr marL="0" lvl="1" defTabSz="909554">
              <a:defRPr/>
            </a:pPr>
            <a:r>
              <a:rPr lang="en-US" dirty="0" smtClean="0"/>
              <a:t>Core element only for LC, and then only for resources intended for children; there is a UCB PS that instructs to record only where illustrations are predominate, or form a substantial part of the resource</a:t>
            </a:r>
          </a:p>
          <a:p>
            <a:pPr marL="0" lvl="1" defTabSz="909554">
              <a:defRPr/>
            </a:pPr>
            <a:endParaRPr lang="en-US" baseline="0" dirty="0" smtClean="0"/>
          </a:p>
          <a:p>
            <a:pPr marL="0" lvl="1" defTabSz="909554">
              <a:defRPr/>
            </a:pPr>
            <a:r>
              <a:rPr lang="en-US" baseline="0" dirty="0" smtClean="0"/>
              <a:t>Spell out illustrations</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46</a:t>
            </a:fld>
            <a:endParaRPr lang="en-US" dirty="0"/>
          </a:p>
        </p:txBody>
      </p:sp>
    </p:spTree>
    <p:extLst>
      <p:ext uri="{BB962C8B-B14F-4D97-AF65-F5344CB8AC3E}">
        <p14:creationId xmlns:p14="http://schemas.microsoft.com/office/powerpoint/2010/main" val="3093556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dimensions is a core element for UCB original cat.</a:t>
            </a:r>
          </a:p>
          <a:p>
            <a:endParaRPr lang="en-US" dirty="0" smtClean="0"/>
          </a:p>
          <a:p>
            <a:r>
              <a:rPr lang="en-US" dirty="0" smtClean="0"/>
              <a:t>Also</a:t>
            </a:r>
            <a:r>
              <a:rPr lang="en-US" baseline="0" dirty="0" smtClean="0"/>
              <a:t> core for copy cat. If exceeds 32 cm or is less than 16 cm;</a:t>
            </a:r>
          </a:p>
          <a:p>
            <a:endParaRPr lang="en-US" baseline="0" dirty="0" smtClean="0"/>
          </a:p>
          <a:p>
            <a:r>
              <a:rPr lang="en-US" baseline="0" dirty="0" smtClean="0"/>
              <a:t>300 DOES end with a full stop if there is a series statement (490).</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47</a:t>
            </a:fld>
            <a:endParaRPr lang="en-US" dirty="0"/>
          </a:p>
        </p:txBody>
      </p:sp>
    </p:spTree>
    <p:extLst>
      <p:ext uri="{BB962C8B-B14F-4D97-AF65-F5344CB8AC3E}">
        <p14:creationId xmlns:p14="http://schemas.microsoft.com/office/powerpoint/2010/main" val="18884793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r>
              <a:rPr lang="en-US" baseline="0" dirty="0" smtClean="0"/>
              <a:t> is one option for recording details on the carrier and content of accompanying materials according to LC PCC PS 3.1.4; the other options are to repeat 300 tag giving details on extent and content or, in cases of less significant accompanying materials to give the information in a note.</a:t>
            </a:r>
          </a:p>
          <a:p>
            <a:endParaRPr lang="en-US" baseline="0" dirty="0" smtClean="0"/>
          </a:p>
          <a:p>
            <a:r>
              <a:rPr lang="en-US" baseline="0" dirty="0" smtClean="0"/>
              <a:t>UCB recommendations in development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48</a:t>
            </a:fld>
            <a:endParaRPr lang="en-US" dirty="0"/>
          </a:p>
        </p:txBody>
      </p:sp>
    </p:spTree>
    <p:extLst>
      <p:ext uri="{BB962C8B-B14F-4D97-AF65-F5344CB8AC3E}">
        <p14:creationId xmlns:p14="http://schemas.microsoft.com/office/powerpoint/2010/main" val="18884793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Fields 336, 337 and 338 are the most visible new “RDA field tags”, although they may be used in AACR2 records as well now.</a:t>
            </a:r>
          </a:p>
          <a:p>
            <a:endParaRPr lang="en-US" dirty="0" smtClean="0"/>
          </a:p>
          <a:p>
            <a:r>
              <a:rPr lang="en-US" dirty="0" smtClean="0"/>
              <a:t>Field 336 is for recording the content type of the expression</a:t>
            </a:r>
          </a:p>
          <a:p>
            <a:endParaRPr lang="en-US" baseline="0" dirty="0" smtClean="0"/>
          </a:p>
          <a:p>
            <a:r>
              <a:rPr lang="en-US" baseline="0" dirty="0" smtClean="0"/>
              <a:t>UCB PS instructs to record multiple content types in a resource in separate 336 fields; indicate which part of the resource each 336 applies to in $3</a:t>
            </a:r>
          </a:p>
          <a:p>
            <a:endParaRPr lang="en-US" baseline="0" dirty="0" smtClean="0"/>
          </a:p>
          <a:p>
            <a:r>
              <a:rPr lang="en-US" baseline="0" dirty="0" smtClean="0"/>
              <a:t>Terms in the $3 should be consistent with terms used in 300 or in 300 $e or notes referring to accompanying material.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37AF057-2F3A-40E9-B08D-89C63F0190DA}" type="slidenum">
              <a:rPr lang="en-US" smtClean="0"/>
              <a:t>49</a:t>
            </a:fld>
            <a:endParaRPr lang="en-US" dirty="0"/>
          </a:p>
        </p:txBody>
      </p:sp>
    </p:spTree>
    <p:extLst>
      <p:ext uri="{BB962C8B-B14F-4D97-AF65-F5344CB8AC3E}">
        <p14:creationId xmlns:p14="http://schemas.microsoft.com/office/powerpoint/2010/main" val="393094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 here is on BASIC RDA training.</a:t>
            </a:r>
          </a:p>
          <a:p>
            <a:endParaRPr lang="en-US" dirty="0" smtClean="0"/>
          </a:p>
          <a:p>
            <a:r>
              <a:rPr lang="en-US" baseline="0" dirty="0" smtClean="0"/>
              <a:t>More specialized training in other formats will occur later.</a:t>
            </a:r>
          </a:p>
          <a:p>
            <a:endParaRPr lang="en-US" baseline="0" dirty="0" smtClean="0"/>
          </a:p>
          <a:p>
            <a:r>
              <a:rPr lang="en-US" dirty="0" smtClean="0"/>
              <a:t>Note</a:t>
            </a:r>
            <a:r>
              <a:rPr lang="en-US" baseline="0" dirty="0" smtClean="0"/>
              <a:t> that we will, once again, be focusing on textual monographs. </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5</a:t>
            </a:fld>
            <a:endParaRPr lang="en-US" dirty="0"/>
          </a:p>
        </p:txBody>
      </p:sp>
    </p:spTree>
    <p:extLst>
      <p:ext uri="{BB962C8B-B14F-4D97-AF65-F5344CB8AC3E}">
        <p14:creationId xmlns:p14="http://schemas.microsoft.com/office/powerpoint/2010/main" val="331578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 type is an attribute of the carrier; thus a </a:t>
            </a:r>
            <a:r>
              <a:rPr lang="en-US" baseline="0" dirty="0" smtClean="0"/>
              <a:t>manifestation level attribute; </a:t>
            </a:r>
          </a:p>
          <a:p>
            <a:endParaRPr lang="en-US" baseline="0" dirty="0" smtClean="0"/>
          </a:p>
          <a:p>
            <a:r>
              <a:rPr lang="en-US" baseline="0" dirty="0" smtClean="0"/>
              <a:t>UCB PS instructs to repeat for multiple media types in the same resource as with content type.</a:t>
            </a:r>
          </a:p>
          <a:p>
            <a:endParaRPr lang="en-US" baseline="0" dirty="0" smtClean="0"/>
          </a:p>
          <a:p>
            <a:r>
              <a:rPr lang="en-US" baseline="0" dirty="0" smtClean="0"/>
              <a:t>Again, remember this tag is also valid in AACR2 records now.</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9309485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Carrier type is a </a:t>
            </a:r>
            <a:r>
              <a:rPr lang="en-US" baseline="0" dirty="0" smtClean="0"/>
              <a:t>manifestation level attribute; </a:t>
            </a:r>
          </a:p>
          <a:p>
            <a:endParaRPr lang="en-US" baseline="0" dirty="0" smtClean="0"/>
          </a:p>
          <a:p>
            <a:r>
              <a:rPr lang="en-US" baseline="0" dirty="0" smtClean="0"/>
              <a:t>UCB PS instructs to repeat for multiple carrier types in the same resource as with content and media type.</a:t>
            </a:r>
          </a:p>
          <a:p>
            <a:endParaRPr lang="en-US" baseline="0" dirty="0" smtClean="0"/>
          </a:p>
          <a:p>
            <a:pPr defTabSz="909554">
              <a:defRPr/>
            </a:pPr>
            <a:r>
              <a:rPr lang="en-US" baseline="0" dirty="0" smtClean="0"/>
              <a:t>There is now an OCLC macro available to facilitate adding this and the 337 and 338 fields to records; the macro includes a $b for a code representing the term in $a.  This code is not a core element-we will use the macro to input it, but also accept records with 336-338 fields lacking the codes.</a:t>
            </a:r>
            <a:endParaRPr lang="en-US" dirty="0" smtClean="0"/>
          </a:p>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9309485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tools/macros/manage</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52</a:t>
            </a:fld>
            <a:endParaRPr lang="en-US" dirty="0"/>
          </a:p>
        </p:txBody>
      </p:sp>
    </p:spTree>
    <p:extLst>
      <p:ext uri="{BB962C8B-B14F-4D97-AF65-F5344CB8AC3E}">
        <p14:creationId xmlns:p14="http://schemas.microsoft.com/office/powerpoint/2010/main" val="25032753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Macro should be in the</a:t>
            </a:r>
            <a:r>
              <a:rPr lang="en-US" baseline="0" dirty="0" smtClean="0"/>
              <a:t> OCLC macro book/directory; it’s called “Add33x”</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53</a:t>
            </a:fld>
            <a:endParaRPr lang="en-US" dirty="0"/>
          </a:p>
        </p:txBody>
      </p:sp>
    </p:spTree>
    <p:extLst>
      <p:ext uri="{BB962C8B-B14F-4D97-AF65-F5344CB8AC3E}">
        <p14:creationId xmlns:p14="http://schemas.microsoft.com/office/powerpoint/2010/main" val="35429166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Running</a:t>
            </a:r>
            <a:r>
              <a:rPr lang="en-US" baseline="0" dirty="0" smtClean="0"/>
              <a:t> the macro brings up a dialog box; possible values for each field are available in drop down menus; </a:t>
            </a:r>
          </a:p>
          <a:p>
            <a:endParaRPr lang="en-US" baseline="0" dirty="0" smtClean="0"/>
          </a:p>
          <a:p>
            <a:r>
              <a:rPr lang="en-US" baseline="0" dirty="0" smtClean="0"/>
              <a:t>The default values are for printed text.</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54</a:t>
            </a:fld>
            <a:endParaRPr lang="en-US" dirty="0"/>
          </a:p>
        </p:txBody>
      </p:sp>
    </p:spTree>
    <p:extLst>
      <p:ext uri="{BB962C8B-B14F-4D97-AF65-F5344CB8AC3E}">
        <p14:creationId xmlns:p14="http://schemas.microsoft.com/office/powerpoint/2010/main" val="17002911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Running the macro inserts the fields with the appropriate terms and codes in the record</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55</a:t>
            </a:fld>
            <a:endParaRPr lang="en-US" dirty="0"/>
          </a:p>
        </p:txBody>
      </p:sp>
    </p:spTree>
    <p:extLst>
      <p:ext uri="{BB962C8B-B14F-4D97-AF65-F5344CB8AC3E}">
        <p14:creationId xmlns:p14="http://schemas.microsoft.com/office/powerpoint/2010/main" val="37235147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record the 3xx fields for Cat. Examples </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56</a:t>
            </a:fld>
            <a:endParaRPr lang="en-US" dirty="0"/>
          </a:p>
        </p:txBody>
      </p:sp>
    </p:spTree>
    <p:extLst>
      <p:ext uri="{BB962C8B-B14F-4D97-AF65-F5344CB8AC3E}">
        <p14:creationId xmlns:p14="http://schemas.microsoft.com/office/powerpoint/2010/main" val="13301148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preference</a:t>
            </a:r>
            <a:r>
              <a:rPr lang="en-US" baseline="0" dirty="0" smtClean="0"/>
              <a:t> given by typography to the U.S. place; Oxford is first so ok to just give Oxford (could also choose to give Malden—cataloger’s </a:t>
            </a:r>
            <a:r>
              <a:rPr lang="en-US" baseline="0" dirty="0" smtClean="0"/>
              <a:t>judgment/preference</a:t>
            </a:r>
            <a:endParaRPr lang="en-US" baseline="0" dirty="0" smtClean="0"/>
          </a:p>
          <a:p>
            <a:endParaRPr lang="en-US" baseline="0" dirty="0" smtClean="0"/>
          </a:p>
          <a:p>
            <a:r>
              <a:rPr lang="en-US" baseline="0" dirty="0" smtClean="0"/>
              <a:t>First published 1999 plus copyright date sufficient to take as publication date.</a:t>
            </a:r>
          </a:p>
          <a:p>
            <a:endParaRPr lang="en-US" baseline="0" dirty="0" smtClean="0"/>
          </a:p>
          <a:p>
            <a:r>
              <a:rPr lang="en-US" baseline="0" dirty="0" smtClean="0"/>
              <a:t>Period at end of cm. because there will be a series statement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57</a:t>
            </a:fld>
            <a:endParaRPr lang="en-US" dirty="0"/>
          </a:p>
        </p:txBody>
      </p:sp>
    </p:spTree>
    <p:extLst>
      <p:ext uri="{BB962C8B-B14F-4D97-AF65-F5344CB8AC3E}">
        <p14:creationId xmlns:p14="http://schemas.microsoft.com/office/powerpoint/2010/main" val="30470539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Arguably, illustrations are significant and predominant, but illustrations are not core; neither is color.</a:t>
            </a:r>
          </a:p>
          <a:p>
            <a:endParaRPr lang="en-US" baseline="0" dirty="0" smtClean="0"/>
          </a:p>
          <a:p>
            <a:r>
              <a:rPr lang="en-US" baseline="0" dirty="0" smtClean="0"/>
              <a:t>However; we could also argue adding a 336 for content type still image</a:t>
            </a:r>
          </a:p>
        </p:txBody>
      </p:sp>
      <p:sp>
        <p:nvSpPr>
          <p:cNvPr id="4" name="Slide Number Placeholder 3"/>
          <p:cNvSpPr>
            <a:spLocks noGrp="1"/>
          </p:cNvSpPr>
          <p:nvPr>
            <p:ph type="sldNum" sz="quarter" idx="10"/>
          </p:nvPr>
        </p:nvSpPr>
        <p:spPr/>
        <p:txBody>
          <a:bodyPr/>
          <a:lstStyle/>
          <a:p>
            <a:fld id="{237AF057-2F3A-40E9-B08D-89C63F0190DA}" type="slidenum">
              <a:rPr lang="en-US" smtClean="0"/>
              <a:t>58</a:t>
            </a:fld>
            <a:endParaRPr lang="en-US" dirty="0"/>
          </a:p>
        </p:txBody>
      </p:sp>
    </p:spTree>
    <p:extLst>
      <p:ext uri="{BB962C8B-B14F-4D97-AF65-F5344CB8AC3E}">
        <p14:creationId xmlns:p14="http://schemas.microsoft.com/office/powerpoint/2010/main" val="3808741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Pretty</a:t>
            </a:r>
            <a:r>
              <a:rPr lang="en-US" baseline="0" dirty="0" smtClean="0"/>
              <a:t> standard; all available from the title page; as much of what you do will be.</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59</a:t>
            </a:fld>
            <a:endParaRPr lang="en-US" dirty="0"/>
          </a:p>
        </p:txBody>
      </p:sp>
    </p:spTree>
    <p:extLst>
      <p:ext uri="{BB962C8B-B14F-4D97-AF65-F5344CB8AC3E}">
        <p14:creationId xmlns:p14="http://schemas.microsoft.com/office/powerpoint/2010/main" val="324818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good to keep in mind that when we are cataloging this is essentially what we are doing in FRBR speak. Note that it is all about the Group 1,2, and 3 entities and their relationships.</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6</a:t>
            </a:fld>
            <a:endParaRPr lang="en-US" dirty="0"/>
          </a:p>
        </p:txBody>
      </p:sp>
    </p:spTree>
    <p:extLst>
      <p:ext uri="{BB962C8B-B14F-4D97-AF65-F5344CB8AC3E}">
        <p14:creationId xmlns:p14="http://schemas.microsoft.com/office/powerpoint/2010/main" val="4632299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extensive LC PCC</a:t>
            </a:r>
            <a:r>
              <a:rPr lang="en-US" baseline="0" dirty="0" smtClean="0"/>
              <a:t> PS for 2.12, but it doesn’t present much new with RDA;</a:t>
            </a:r>
          </a:p>
          <a:p>
            <a:endParaRPr lang="en-US" baseline="0" dirty="0" smtClean="0"/>
          </a:p>
          <a:p>
            <a:r>
              <a:rPr lang="en-US" baseline="0" dirty="0" smtClean="0"/>
              <a:t>Note that the series statement is an attribute of a manifestation; instructions on tracing the series are in the RDA chapter on related works, expressions etc.</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60</a:t>
            </a:fld>
            <a:endParaRPr lang="en-US" dirty="0"/>
          </a:p>
        </p:txBody>
      </p:sp>
    </p:spTree>
    <p:extLst>
      <p:ext uri="{BB962C8B-B14F-4D97-AF65-F5344CB8AC3E}">
        <p14:creationId xmlns:p14="http://schemas.microsoft.com/office/powerpoint/2010/main" val="3742999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element for LC/PCC;</a:t>
            </a:r>
            <a:r>
              <a:rPr lang="en-US" baseline="0" dirty="0" smtClean="0"/>
              <a:t> RDA allows the option to record only the issn of a subseries but a PS says not to apply it.  Record both.</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61</a:t>
            </a:fld>
            <a:endParaRPr lang="en-US" dirty="0"/>
          </a:p>
        </p:txBody>
      </p:sp>
    </p:spTree>
    <p:extLst>
      <p:ext uri="{BB962C8B-B14F-4D97-AF65-F5344CB8AC3E}">
        <p14:creationId xmlns:p14="http://schemas.microsoft.com/office/powerpoint/2010/main" val="37429996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in</a:t>
            </a:r>
            <a:r>
              <a:rPr lang="en-US" baseline="0" dirty="0" smtClean="0"/>
              <a:t> the LC/PCC PS present not much changed from AACR2.</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62</a:t>
            </a:fld>
            <a:endParaRPr lang="en-US" dirty="0"/>
          </a:p>
        </p:txBody>
      </p:sp>
    </p:spTree>
    <p:extLst>
      <p:ext uri="{BB962C8B-B14F-4D97-AF65-F5344CB8AC3E}">
        <p14:creationId xmlns:p14="http://schemas.microsoft.com/office/powerpoint/2010/main" val="37429996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Instructions on making notes on manifestation/item ONLY</a:t>
            </a:r>
          </a:p>
          <a:p>
            <a:endParaRPr lang="en-US" baseline="0" dirty="0" smtClean="0"/>
          </a:p>
          <a:p>
            <a:r>
              <a:rPr lang="en-US" baseline="0" dirty="0" smtClean="0"/>
              <a:t>Information relating to elements of WE may also be recorded in note fields (we will go over some later); be aware that RDA 2.20 is not a complete set of instructions on the kind of notes that may appear in RDA records.</a:t>
            </a:r>
          </a:p>
          <a:p>
            <a:endParaRPr lang="en-US" baseline="0" dirty="0" smtClean="0"/>
          </a:p>
          <a:p>
            <a:r>
              <a:rPr lang="en-US" baseline="0" dirty="0" smtClean="0"/>
              <a:t>The only notes on manifestations that are core for regular print monographs in the BSR are those noting source of title proper if other than the prescribed source, and part other than the first of a multipart resource used to identify that resource.</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64</a:t>
            </a:fld>
            <a:endParaRPr lang="en-US" dirty="0"/>
          </a:p>
        </p:txBody>
      </p:sp>
    </p:spTree>
    <p:extLst>
      <p:ext uri="{BB962C8B-B14F-4D97-AF65-F5344CB8AC3E}">
        <p14:creationId xmlns:p14="http://schemas.microsoft.com/office/powerpoint/2010/main" val="39081838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501 is used to record “bound with” relationships between items bound together subsequent to publication</a:t>
            </a:r>
          </a:p>
          <a:p>
            <a:endParaRPr lang="en-US" dirty="0" smtClean="0"/>
          </a:p>
          <a:p>
            <a:r>
              <a:rPr lang="en-US" dirty="0" smtClean="0"/>
              <a:t>Structured</a:t>
            </a:r>
            <a:r>
              <a:rPr lang="en-US" baseline="0" dirty="0" smtClean="0"/>
              <a:t> description approach recreates the elements of a bibliographic description of the related item in the note.</a:t>
            </a:r>
            <a:endParaRPr lang="en-US" dirty="0" smtClean="0"/>
          </a:p>
          <a:p>
            <a:endParaRPr lang="en-US" baseline="0" dirty="0" smtClean="0"/>
          </a:p>
          <a:p>
            <a:r>
              <a:rPr lang="en-US" dirty="0" smtClean="0"/>
              <a:t>Follow AskTico document “Cataloging Bound-With Monographs”</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65</a:t>
            </a:fld>
            <a:endParaRPr lang="en-US" dirty="0"/>
          </a:p>
        </p:txBody>
      </p:sp>
    </p:spTree>
    <p:extLst>
      <p:ext uri="{BB962C8B-B14F-4D97-AF65-F5344CB8AC3E}">
        <p14:creationId xmlns:p14="http://schemas.microsoft.com/office/powerpoint/2010/main" val="39081838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501 for a separately cataloged</a:t>
            </a:r>
            <a:r>
              <a:rPr lang="en-US" baseline="0" dirty="0" smtClean="0"/>
              <a:t>, unpublished resource that was bound with an item</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66</a:t>
            </a:fld>
            <a:endParaRPr lang="en-US" dirty="0"/>
          </a:p>
        </p:txBody>
      </p:sp>
    </p:spTree>
    <p:extLst>
      <p:ext uri="{BB962C8B-B14F-4D97-AF65-F5344CB8AC3E}">
        <p14:creationId xmlns:p14="http://schemas.microsoft.com/office/powerpoint/2010/main" val="3908183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Thesis/Dissertation</a:t>
            </a:r>
            <a:r>
              <a:rPr lang="en-US" baseline="0" dirty="0" smtClean="0"/>
              <a:t> information is part of describing content of the work.</a:t>
            </a:r>
          </a:p>
          <a:p>
            <a:endParaRPr lang="en-US" baseline="0" dirty="0" smtClean="0"/>
          </a:p>
          <a:p>
            <a:r>
              <a:rPr lang="en-US" dirty="0" smtClean="0"/>
              <a:t>The 502 is</a:t>
            </a:r>
            <a:r>
              <a:rPr lang="en-US" baseline="0" dirty="0" smtClean="0"/>
              <a:t> core for LC/PCC if the information is on the resource, regardless of whether the resource represents the actual thesis presented.</a:t>
            </a:r>
          </a:p>
          <a:p>
            <a:endParaRPr lang="en-US" baseline="0" dirty="0" smtClean="0"/>
          </a:p>
          <a:p>
            <a:r>
              <a:rPr lang="en-US" baseline="0" dirty="0" smtClean="0"/>
              <a:t>If the resource is called a thesis but specific information is lacking, use the 500 with wording such as “Presented as the author’s thesis”.</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67</a:t>
            </a:fld>
            <a:endParaRPr lang="en-US" dirty="0"/>
          </a:p>
        </p:txBody>
      </p:sp>
    </p:spTree>
    <p:extLst>
      <p:ext uri="{BB962C8B-B14F-4D97-AF65-F5344CB8AC3E}">
        <p14:creationId xmlns:p14="http://schemas.microsoft.com/office/powerpoint/2010/main" val="40966027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differences from format</a:t>
            </a:r>
            <a:r>
              <a:rPr lang="en-US" baseline="0" dirty="0" smtClean="0"/>
              <a:t> of 502 in AACR2: now use subfields, degree first and no punctuation. </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68</a:t>
            </a:fld>
            <a:endParaRPr lang="en-US" dirty="0"/>
          </a:p>
        </p:txBody>
      </p:sp>
    </p:spTree>
    <p:extLst>
      <p:ext uri="{BB962C8B-B14F-4D97-AF65-F5344CB8AC3E}">
        <p14:creationId xmlns:p14="http://schemas.microsoft.com/office/powerpoint/2010/main" val="41224201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505 contents</a:t>
            </a:r>
            <a:r>
              <a:rPr lang="en-US" baseline="0" dirty="0" smtClean="0"/>
              <a:t> note is always an option, but is an LC/PCC required core element for compilations (unless there is no collective title and the works are identified in the 245 e.g.) unless “burdensome”;</a:t>
            </a:r>
          </a:p>
          <a:p>
            <a:endParaRPr lang="en-US" baseline="0" dirty="0" smtClean="0"/>
          </a:p>
          <a:p>
            <a:r>
              <a:rPr lang="en-US" baseline="0" dirty="0" smtClean="0"/>
              <a:t>Also give 7xx for the first or most predominant work if there is one—this will come up later.</a:t>
            </a:r>
          </a:p>
          <a:p>
            <a:endParaRPr lang="en-US" baseline="0" dirty="0" smtClean="0"/>
          </a:p>
          <a:p>
            <a:r>
              <a:rPr lang="en-US" baseline="0" dirty="0" smtClean="0"/>
              <a:t>505 corresponds to “structured description” method of referencing related works.</a:t>
            </a:r>
          </a:p>
          <a:p>
            <a:endParaRPr lang="en-US" baseline="0" dirty="0" smtClean="0"/>
          </a:p>
          <a:p>
            <a:r>
              <a:rPr lang="en-US" baseline="0" dirty="0" smtClean="0"/>
              <a:t>The LC/PCC PS for 25.1 gives detailed instructions on how to structure the 505 for compilations. Note that LC/PCC both include a “where not burdensome” clause to be exercised at cataloger’s discretion.</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69</a:t>
            </a:fld>
            <a:endParaRPr lang="en-US" dirty="0"/>
          </a:p>
        </p:txBody>
      </p:sp>
    </p:spTree>
    <p:extLst>
      <p:ext uri="{BB962C8B-B14F-4D97-AF65-F5344CB8AC3E}">
        <p14:creationId xmlns:p14="http://schemas.microsoft.com/office/powerpoint/2010/main" val="21208017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Accept</a:t>
            </a:r>
            <a:r>
              <a:rPr lang="en-US" baseline="0" dirty="0" smtClean="0"/>
              <a:t> in copy but it is not necessary to supply.</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70</a:t>
            </a:fld>
            <a:endParaRPr lang="en-US" dirty="0"/>
          </a:p>
        </p:txBody>
      </p:sp>
    </p:spTree>
    <p:extLst>
      <p:ext uri="{BB962C8B-B14F-4D97-AF65-F5344CB8AC3E}">
        <p14:creationId xmlns:p14="http://schemas.microsoft.com/office/powerpoint/2010/main" val="314437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
            </a:r>
            <a:r>
              <a:rPr lang="en-US" baseline="0" dirty="0" smtClean="0"/>
              <a:t> of most of the upcoming slides;</a:t>
            </a:r>
          </a:p>
          <a:p>
            <a:endParaRPr lang="en-US" baseline="0" dirty="0" smtClean="0"/>
          </a:p>
          <a:p>
            <a:r>
              <a:rPr lang="en-US" baseline="0" dirty="0" smtClean="0"/>
              <a:t>Shorthand for sections Attributes of IMWE </a:t>
            </a:r>
          </a:p>
          <a:p>
            <a:endParaRPr lang="en-US" baseline="0" dirty="0" smtClean="0"/>
          </a:p>
          <a:p>
            <a:r>
              <a:rPr lang="en-US" baseline="0" dirty="0" smtClean="0"/>
              <a:t>Also examples</a:t>
            </a:r>
          </a:p>
          <a:p>
            <a:endParaRPr lang="en-US" baseline="0" dirty="0" smtClean="0"/>
          </a:p>
          <a:p>
            <a:r>
              <a:rPr lang="en-US" baseline="0" dirty="0" smtClean="0"/>
              <a:t>And there will be exercises</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7</a:t>
            </a:fld>
            <a:endParaRPr lang="en-US" dirty="0"/>
          </a:p>
        </p:txBody>
      </p:sp>
    </p:spTree>
    <p:extLst>
      <p:ext uri="{BB962C8B-B14F-4D97-AF65-F5344CB8AC3E}">
        <p14:creationId xmlns:p14="http://schemas.microsoft.com/office/powerpoint/2010/main" val="3776126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Subfielding</a:t>
            </a:r>
            <a:r>
              <a:rPr lang="en-US" baseline="0" dirty="0" smtClean="0"/>
              <a:t> is good but not required.</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71</a:t>
            </a:fld>
            <a:endParaRPr lang="en-US" dirty="0"/>
          </a:p>
        </p:txBody>
      </p:sp>
    </p:spTree>
    <p:extLst>
      <p:ext uri="{BB962C8B-B14F-4D97-AF65-F5344CB8AC3E}">
        <p14:creationId xmlns:p14="http://schemas.microsoft.com/office/powerpoint/2010/main" val="34322963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component satisfied by the LANG</a:t>
            </a:r>
            <a:r>
              <a:rPr lang="en-US" baseline="0" dirty="0" smtClean="0"/>
              <a:t> fixed field, however;</a:t>
            </a:r>
          </a:p>
          <a:p>
            <a:endParaRPr lang="en-US" dirty="0" smtClean="0"/>
          </a:p>
          <a:p>
            <a:r>
              <a:rPr lang="en-US" dirty="0" smtClean="0"/>
              <a:t>Field 546 is used to record languages </a:t>
            </a:r>
            <a:r>
              <a:rPr lang="en-US" baseline="0" dirty="0" smtClean="0"/>
              <a:t>other than the primary language of the content(which is recorded in the Lang fixed field and 500 respectively); record here and in 041;</a:t>
            </a:r>
          </a:p>
          <a:p>
            <a:endParaRPr lang="en-US" baseline="0" dirty="0" smtClean="0"/>
          </a:p>
        </p:txBody>
      </p:sp>
      <p:sp>
        <p:nvSpPr>
          <p:cNvPr id="4" name="Slide Number Placeholder 3"/>
          <p:cNvSpPr>
            <a:spLocks noGrp="1"/>
          </p:cNvSpPr>
          <p:nvPr>
            <p:ph type="sldNum" sz="quarter" idx="10"/>
          </p:nvPr>
        </p:nvSpPr>
        <p:spPr/>
        <p:txBody>
          <a:bodyPr/>
          <a:lstStyle/>
          <a:p>
            <a:fld id="{237AF057-2F3A-40E9-B08D-89C63F0190DA}" type="slidenum">
              <a:rPr lang="en-US" smtClean="0"/>
              <a:t>72</a:t>
            </a:fld>
            <a:endParaRPr lang="en-US" dirty="0"/>
          </a:p>
        </p:txBody>
      </p:sp>
    </p:spTree>
    <p:extLst>
      <p:ext uri="{BB962C8B-B14F-4D97-AF65-F5344CB8AC3E}">
        <p14:creationId xmlns:p14="http://schemas.microsoft.com/office/powerpoint/2010/main" val="30196647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script is core if present in the resource and not the script primarily used with the language in question.</a:t>
            </a:r>
          </a:p>
          <a:p>
            <a:endParaRPr lang="en-US" baseline="0" dirty="0" smtClean="0"/>
          </a:p>
          <a:p>
            <a:r>
              <a:rPr lang="en-US" baseline="0" dirty="0" smtClean="0"/>
              <a:t>$3 is used to indicate to what part of the content the note applies. </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73</a:t>
            </a:fld>
            <a:endParaRPr lang="en-US" dirty="0"/>
          </a:p>
        </p:txBody>
      </p:sp>
    </p:spTree>
    <p:extLst>
      <p:ext uri="{BB962C8B-B14F-4D97-AF65-F5344CB8AC3E}">
        <p14:creationId xmlns:p14="http://schemas.microsoft.com/office/powerpoint/2010/main" val="30196647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Instructions on identifying COE are also under development;</a:t>
            </a:r>
          </a:p>
          <a:p>
            <a:endParaRPr lang="en-US" baseline="0" dirty="0" smtClean="0"/>
          </a:p>
          <a:p>
            <a:r>
              <a:rPr lang="en-US" baseline="0" dirty="0" smtClean="0"/>
              <a:t>instructions on identifying places exist (16), but constructing AAPs for places also awaiting development, but there is an LC PCC PS.</a:t>
            </a:r>
          </a:p>
          <a:p>
            <a:endParaRPr lang="en-US" baseline="0" dirty="0" smtClean="0"/>
          </a:p>
          <a:p>
            <a:r>
              <a:rPr lang="en-US" baseline="0" dirty="0" smtClean="0"/>
              <a:t>Go to BSR MAP language</a:t>
            </a:r>
          </a:p>
          <a:p>
            <a:endParaRPr lang="en-US" baseline="0" dirty="0" smtClean="0"/>
          </a:p>
          <a:p>
            <a:r>
              <a:rPr lang="en-US" baseline="0" dirty="0" smtClean="0"/>
              <a:t>Use LCSH to identify concept, object, event and place headings that relate to the work manifested in the resource;</a:t>
            </a:r>
          </a:p>
          <a:p>
            <a:endParaRPr lang="en-US" baseline="0" dirty="0" smtClean="0"/>
          </a:p>
          <a:p>
            <a:r>
              <a:rPr lang="en-US" baseline="0" dirty="0" smtClean="0"/>
              <a:t>AAP’s in 600 and 610 for PFCs that have a subject relationship to the work(s) manifested in the resource.</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74</a:t>
            </a:fld>
            <a:endParaRPr lang="en-US" dirty="0"/>
          </a:p>
        </p:txBody>
      </p:sp>
    </p:spTree>
    <p:extLst>
      <p:ext uri="{BB962C8B-B14F-4D97-AF65-F5344CB8AC3E}">
        <p14:creationId xmlns:p14="http://schemas.microsoft.com/office/powerpoint/2010/main" val="39455834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called added entries in AACR2</a:t>
            </a:r>
          </a:p>
          <a:p>
            <a:endParaRPr lang="en-US" dirty="0" smtClean="0"/>
          </a:p>
          <a:p>
            <a:r>
              <a:rPr lang="en-US" dirty="0" smtClean="0"/>
              <a:t>Not core but PCC recommends according to catalogers judgment</a:t>
            </a:r>
          </a:p>
          <a:p>
            <a:endParaRPr lang="en-US" dirty="0" smtClean="0"/>
          </a:p>
          <a:p>
            <a:r>
              <a:rPr lang="en-US" dirty="0" smtClean="0"/>
              <a:t>Relationship</a:t>
            </a:r>
            <a:r>
              <a:rPr lang="en-US" baseline="0" dirty="0" smtClean="0"/>
              <a:t> designators are also not core, but please provide if possible.</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75</a:t>
            </a:fld>
            <a:endParaRPr lang="en-US" dirty="0"/>
          </a:p>
        </p:txBody>
      </p:sp>
    </p:spTree>
    <p:extLst>
      <p:ext uri="{BB962C8B-B14F-4D97-AF65-F5344CB8AC3E}">
        <p14:creationId xmlns:p14="http://schemas.microsoft.com/office/powerpoint/2010/main" val="22870857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recall this one; </a:t>
            </a:r>
          </a:p>
          <a:p>
            <a:endParaRPr lang="en-US" dirty="0" smtClean="0"/>
          </a:p>
          <a:p>
            <a:r>
              <a:rPr lang="en-US" dirty="0" smtClean="0"/>
              <a:t>Collaboration w/o principal responsibility; 700’s are added according to</a:t>
            </a:r>
            <a:r>
              <a:rPr lang="en-US" baseline="0" dirty="0" smtClean="0"/>
              <a:t> cataloger’s </a:t>
            </a:r>
            <a:r>
              <a:rPr lang="en-US" baseline="0" dirty="0" smtClean="0"/>
              <a:t>judgment</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76</a:t>
            </a:fld>
            <a:endParaRPr lang="en-US" dirty="0"/>
          </a:p>
        </p:txBody>
      </p:sp>
    </p:spTree>
    <p:extLst>
      <p:ext uri="{BB962C8B-B14F-4D97-AF65-F5344CB8AC3E}">
        <p14:creationId xmlns:p14="http://schemas.microsoft.com/office/powerpoint/2010/main" val="2231406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list at </a:t>
            </a:r>
            <a:r>
              <a:rPr lang="en-US" dirty="0" smtClean="0"/>
              <a:t>App. I.2.2</a:t>
            </a:r>
            <a:r>
              <a:rPr lang="en-US" baseline="0" dirty="0" smtClean="0"/>
              <a:t> gives an idea of what kind of other relationships with a work can exist; most only rarely apply to print monographs.</a:t>
            </a:r>
            <a:endParaRPr lang="en-US" dirty="0" smtClean="0"/>
          </a:p>
          <a:p>
            <a:endParaRPr lang="en-US" dirty="0" smtClean="0"/>
          </a:p>
          <a:p>
            <a:r>
              <a:rPr lang="en-US" dirty="0" smtClean="0"/>
              <a:t>Is core</a:t>
            </a:r>
            <a:r>
              <a:rPr lang="en-US" baseline="0" dirty="0" smtClean="0"/>
              <a:t> for </a:t>
            </a:r>
            <a:r>
              <a:rPr lang="en-US" dirty="0" smtClean="0"/>
              <a:t>PCC if the PFC is used to construct the AAP</a:t>
            </a:r>
            <a:r>
              <a:rPr lang="en-US" baseline="0" dirty="0" smtClean="0"/>
              <a:t> for the work (i.e. there is no other creator)</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77</a:t>
            </a:fld>
            <a:endParaRPr lang="en-US" dirty="0"/>
          </a:p>
        </p:txBody>
      </p:sp>
    </p:spTree>
    <p:extLst>
      <p:ext uri="{BB962C8B-B14F-4D97-AF65-F5344CB8AC3E}">
        <p14:creationId xmlns:p14="http://schemas.microsoft.com/office/powerpoint/2010/main" val="22870857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a:t>
            </a:r>
            <a:r>
              <a:rPr lang="en-US" baseline="0" dirty="0" smtClean="0"/>
              <a:t> for LC for illustrators of juvenile materials</a:t>
            </a:r>
          </a:p>
          <a:p>
            <a:endParaRPr lang="en-US" baseline="0" dirty="0" smtClean="0"/>
          </a:p>
          <a:p>
            <a:r>
              <a:rPr lang="en-US" baseline="0" dirty="0" smtClean="0"/>
              <a:t>RDA includes instructions for PFC relationships at the manifestation and item level; but none of these are Core for print monographs, or recommended to include in the BSR so we won’t be covering them today.</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78</a:t>
            </a:fld>
            <a:endParaRPr lang="en-US" dirty="0"/>
          </a:p>
        </p:txBody>
      </p:sp>
    </p:spTree>
    <p:extLst>
      <p:ext uri="{BB962C8B-B14F-4D97-AF65-F5344CB8AC3E}">
        <p14:creationId xmlns:p14="http://schemas.microsoft.com/office/powerpoint/2010/main" val="22870857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not core it is recommended to add AAP’s for Sipiora,</a:t>
            </a:r>
            <a:r>
              <a:rPr lang="en-US" baseline="0" dirty="0" smtClean="0"/>
              <a:t> and Lethem</a:t>
            </a:r>
          </a:p>
          <a:p>
            <a:endParaRPr lang="en-US" baseline="0" dirty="0" smtClean="0"/>
          </a:p>
          <a:p>
            <a:r>
              <a:rPr lang="en-US" baseline="0" dirty="0" smtClean="0"/>
              <a:t>Optionally we could add an additional 700 for Sipiora as the writer of the preface.</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79</a:t>
            </a:fld>
            <a:endParaRPr lang="en-US" dirty="0"/>
          </a:p>
        </p:txBody>
      </p:sp>
    </p:spTree>
    <p:extLst>
      <p:ext uri="{BB962C8B-B14F-4D97-AF65-F5344CB8AC3E}">
        <p14:creationId xmlns:p14="http://schemas.microsoft.com/office/powerpoint/2010/main" val="12993701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AACR2</a:t>
            </a:r>
            <a:r>
              <a:rPr lang="en-US" baseline="0" dirty="0" smtClean="0"/>
              <a:t>  this was the Title added entry and Name-title added entry.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 $j as the subfield for the relationship designator in a 711/$t</a:t>
            </a:r>
          </a:p>
          <a:p>
            <a:endParaRPr lang="en-US" dirty="0" smtClean="0"/>
          </a:p>
          <a:p>
            <a:r>
              <a:rPr lang="en-US" dirty="0" smtClean="0"/>
              <a:t>Appx. J lists designators</a:t>
            </a:r>
            <a:r>
              <a:rPr lang="en-US" baseline="0" dirty="0" smtClean="0"/>
              <a:t> for a range of work-to-work relationships; the only one that is core is the whole-part relationship (J</a:t>
            </a:r>
            <a:r>
              <a:rPr lang="en-US" dirty="0" smtClean="0"/>
              <a:t>.2.4), and the designator is “$i Contains (work):”</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80</a:t>
            </a:fld>
            <a:endParaRPr lang="en-US" dirty="0"/>
          </a:p>
        </p:txBody>
      </p:sp>
    </p:spTree>
    <p:extLst>
      <p:ext uri="{BB962C8B-B14F-4D97-AF65-F5344CB8AC3E}">
        <p14:creationId xmlns:p14="http://schemas.microsoft.com/office/powerpoint/2010/main" val="2287085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RDA Elements accounted for entirely in the 008</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8</a:t>
            </a:fld>
            <a:endParaRPr lang="en-US" dirty="0"/>
          </a:p>
        </p:txBody>
      </p:sp>
    </p:spTree>
    <p:extLst>
      <p:ext uri="{BB962C8B-B14F-4D97-AF65-F5344CB8AC3E}">
        <p14:creationId xmlns:p14="http://schemas.microsoft.com/office/powerpoint/2010/main" val="31388559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f the High Road and Up and down were shorter and lesser known, could also elect to record the AAP for only Best laid plans.</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81</a:t>
            </a:fld>
            <a:endParaRPr lang="en-US" dirty="0"/>
          </a:p>
        </p:txBody>
      </p:sp>
    </p:spTree>
    <p:extLst>
      <p:ext uri="{BB962C8B-B14F-4D97-AF65-F5344CB8AC3E}">
        <p14:creationId xmlns:p14="http://schemas.microsoft.com/office/powerpoint/2010/main" val="35619047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AAP for the original and first translation (which would be related expression) in a resource that contains the original and one or more translations. </a:t>
            </a:r>
          </a:p>
          <a:p>
            <a:endParaRPr lang="en-US" baseline="0" dirty="0" smtClean="0"/>
          </a:p>
          <a:p>
            <a:r>
              <a:rPr lang="en-US" baseline="0" dirty="0" smtClean="0"/>
              <a:t>App. J.3.4 is for the whole-part expression relationship; $i Contains (expression):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37AF057-2F3A-40E9-B08D-89C63F0190DA}" type="slidenum">
              <a:rPr lang="en-US" smtClean="0"/>
              <a:t>82</a:t>
            </a:fld>
            <a:endParaRPr lang="en-US" dirty="0"/>
          </a:p>
        </p:txBody>
      </p:sp>
    </p:spTree>
    <p:extLst>
      <p:ext uri="{BB962C8B-B14F-4D97-AF65-F5344CB8AC3E}">
        <p14:creationId xmlns:p14="http://schemas.microsoft.com/office/powerpoint/2010/main" val="29067798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compilation of the original English</a:t>
            </a:r>
            <a:r>
              <a:rPr lang="en-US" baseline="0" dirty="0" smtClean="0"/>
              <a:t> work and a parallel expression in French;</a:t>
            </a:r>
          </a:p>
          <a:p>
            <a:endParaRPr lang="en-US" baseline="0" dirty="0" smtClean="0"/>
          </a:p>
          <a:p>
            <a:r>
              <a:rPr lang="en-US" baseline="0" dirty="0" smtClean="0"/>
              <a:t>Record the AAP for the original work in English and AAP for the expression in French</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83</a:t>
            </a:fld>
            <a:endParaRPr lang="en-US" dirty="0"/>
          </a:p>
        </p:txBody>
      </p:sp>
    </p:spTree>
    <p:extLst>
      <p:ext uri="{BB962C8B-B14F-4D97-AF65-F5344CB8AC3E}">
        <p14:creationId xmlns:p14="http://schemas.microsoft.com/office/powerpoint/2010/main" val="19234334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Reproductions</a:t>
            </a:r>
            <a:r>
              <a:rPr lang="en-US" baseline="0" dirty="0" smtClean="0"/>
              <a:t> include photocopies, reprints, microform reproductions, facsimiles etc.;</a:t>
            </a:r>
          </a:p>
          <a:p>
            <a:endParaRPr lang="en-US" baseline="0" dirty="0" smtClean="0"/>
          </a:p>
          <a:p>
            <a:r>
              <a:rPr lang="en-US" baseline="0" dirty="0" smtClean="0"/>
              <a:t>The 775/776 gives a “structured description” (elements of the bibliographic record) of the original manifestation.</a:t>
            </a:r>
          </a:p>
          <a:p>
            <a:endParaRPr lang="en-US" baseline="0" dirty="0" smtClean="0"/>
          </a:p>
          <a:p>
            <a:r>
              <a:rPr lang="en-US" baseline="0" dirty="0" smtClean="0"/>
              <a:t>Use the term “Reproduction of (manifestation) from app. J4 in the $i</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84</a:t>
            </a:fld>
            <a:endParaRPr lang="en-US" dirty="0"/>
          </a:p>
        </p:txBody>
      </p:sp>
    </p:spTree>
    <p:extLst>
      <p:ext uri="{BB962C8B-B14F-4D97-AF65-F5344CB8AC3E}">
        <p14:creationId xmlns:p14="http://schemas.microsoft.com/office/powerpoint/2010/main" val="26986380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85</a:t>
            </a:fld>
            <a:endParaRPr lang="en-US" dirty="0"/>
          </a:p>
        </p:txBody>
      </p:sp>
    </p:spTree>
    <p:extLst>
      <p:ext uri="{BB962C8B-B14F-4D97-AF65-F5344CB8AC3E}">
        <p14:creationId xmlns:p14="http://schemas.microsoft.com/office/powerpoint/2010/main" val="25759784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8xx tag continues to be used to trace series</a:t>
            </a:r>
            <a:r>
              <a:rPr lang="en-US" baseline="0" dirty="0" smtClean="0"/>
              <a:t> if resource indicates it is part of an established series that is traced</a:t>
            </a:r>
            <a:r>
              <a:rPr lang="en-US" dirty="0" smtClean="0"/>
              <a:t>.</a:t>
            </a:r>
          </a:p>
          <a:p>
            <a:endParaRPr lang="en-US" dirty="0" smtClean="0"/>
          </a:p>
          <a:p>
            <a:r>
              <a:rPr lang="en-US" baseline="0" dirty="0" smtClean="0"/>
              <a:t>If there is more than one expression of the series, e.g. a translation or spoken word recordings of the same series of works there could also be a related AAP for an expression</a:t>
            </a:r>
          </a:p>
          <a:p>
            <a:endParaRPr lang="en-US" baseline="0" dirty="0" smtClean="0"/>
          </a:p>
          <a:p>
            <a:r>
              <a:rPr lang="en-US" baseline="0" dirty="0" smtClean="0"/>
              <a:t>LC PCC PS for 6.27 gives LC and PCC policy regarding tracing series, which essentially has not changed: LC no longer traces series, established or not, and PCC says doing so is optional. </a:t>
            </a:r>
          </a:p>
          <a:p>
            <a:endParaRPr lang="en-US" baseline="0" dirty="0" smtClean="0"/>
          </a:p>
          <a:p>
            <a:r>
              <a:rPr lang="en-US" baseline="0" dirty="0" smtClean="0"/>
              <a:t>Technically the 8xx should include a relationship designator for a whole/part </a:t>
            </a:r>
          </a:p>
          <a:p>
            <a:endParaRPr lang="en-US" baseline="0" dirty="0" smtClean="0"/>
          </a:p>
          <a:p>
            <a:r>
              <a:rPr lang="en-US" baseline="0" dirty="0" smtClean="0"/>
              <a:t>RDA 24.6 instructs numbering in subfield v of the 8xx should follow conventions for recording numerals and using abbreviations as spelled out in RDA 1.8, and appendix B respectively.  Of course the form of numbering should be recorded in the AAP record for the series, so follow that. There is a moderately extensive section on recording numbering for series at LC PCC PS 24.6, but it does not specify anything new.</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86</a:t>
            </a:fld>
            <a:endParaRPr lang="en-US" dirty="0"/>
          </a:p>
        </p:txBody>
      </p:sp>
    </p:spTree>
    <p:extLst>
      <p:ext uri="{BB962C8B-B14F-4D97-AF65-F5344CB8AC3E}">
        <p14:creationId xmlns:p14="http://schemas.microsoft.com/office/powerpoint/2010/main" val="26986380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record the 3xx fields for Cat. Examples </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87</a:t>
            </a:fld>
            <a:endParaRPr lang="en-US" dirty="0"/>
          </a:p>
        </p:txBody>
      </p:sp>
    </p:spTree>
    <p:extLst>
      <p:ext uri="{BB962C8B-B14F-4D97-AF65-F5344CB8AC3E}">
        <p14:creationId xmlns:p14="http://schemas.microsoft.com/office/powerpoint/2010/main" val="13301148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Series is a bit of a</a:t>
            </a:r>
            <a:r>
              <a:rPr lang="en-US" baseline="0" dirty="0" smtClean="0"/>
              <a:t> trick question since not found on the example (except in CIP, which doesn’t count)</a:t>
            </a:r>
          </a:p>
          <a:p>
            <a:endParaRPr lang="en-US" baseline="0" dirty="0" smtClean="0"/>
          </a:p>
          <a:p>
            <a:r>
              <a:rPr lang="en-US" baseline="0" dirty="0" smtClean="0"/>
              <a:t>505 is similar, but likely you might have one since this is a compilation.</a:t>
            </a:r>
          </a:p>
          <a:p>
            <a:endParaRPr lang="en-US" baseline="0" dirty="0" smtClean="0"/>
          </a:p>
          <a:p>
            <a:r>
              <a:rPr lang="en-US" baseline="0" dirty="0" smtClean="0"/>
              <a:t>Also since it is a compilation of selected readings I would use editor of compilation for Leitz</a:t>
            </a:r>
          </a:p>
          <a:p>
            <a:endParaRPr lang="en-US" baseline="0" dirty="0" smtClean="0"/>
          </a:p>
          <a:p>
            <a:r>
              <a:rPr lang="en-US" baseline="0" dirty="0" smtClean="0"/>
              <a:t>No predominating related work contained in this, so no 700$t entry for related work.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88</a:t>
            </a:fld>
            <a:endParaRPr lang="en-US" dirty="0"/>
          </a:p>
        </p:txBody>
      </p:sp>
    </p:spTree>
    <p:extLst>
      <p:ext uri="{BB962C8B-B14F-4D97-AF65-F5344CB8AC3E}">
        <p14:creationId xmlns:p14="http://schemas.microsoft.com/office/powerpoint/2010/main" val="30470539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treated as a compilation.</a:t>
            </a:r>
          </a:p>
          <a:p>
            <a:endParaRPr lang="en-US" baseline="0" dirty="0" smtClean="0"/>
          </a:p>
          <a:p>
            <a:r>
              <a:rPr lang="en-US" baseline="0" dirty="0" smtClean="0"/>
              <a:t>7xx are AAP’s for the French language expressions of those works.</a:t>
            </a:r>
          </a:p>
        </p:txBody>
      </p:sp>
      <p:sp>
        <p:nvSpPr>
          <p:cNvPr id="4" name="Slide Number Placeholder 3"/>
          <p:cNvSpPr>
            <a:spLocks noGrp="1"/>
          </p:cNvSpPr>
          <p:nvPr>
            <p:ph type="sldNum" sz="quarter" idx="10"/>
          </p:nvPr>
        </p:nvSpPr>
        <p:spPr/>
        <p:txBody>
          <a:bodyPr/>
          <a:lstStyle/>
          <a:p>
            <a:fld id="{237AF057-2F3A-40E9-B08D-89C63F0190DA}" type="slidenum">
              <a:rPr lang="en-US" smtClean="0"/>
              <a:t>89</a:t>
            </a:fld>
            <a:endParaRPr lang="en-US" dirty="0"/>
          </a:p>
        </p:txBody>
      </p:sp>
    </p:spTree>
    <p:extLst>
      <p:ext uri="{BB962C8B-B14F-4D97-AF65-F5344CB8AC3E}">
        <p14:creationId xmlns:p14="http://schemas.microsoft.com/office/powerpoint/2010/main" val="38087418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Series info</a:t>
            </a:r>
            <a:r>
              <a:rPr lang="en-US" baseline="0" dirty="0" smtClean="0"/>
              <a:t> only available on actual book.</a:t>
            </a:r>
          </a:p>
          <a:p>
            <a:endParaRPr lang="en-US" baseline="0" dirty="0" smtClean="0"/>
          </a:p>
          <a:p>
            <a:r>
              <a:rPr lang="en-US" dirty="0" smtClean="0"/>
              <a:t>Pruuden is a work level creator</a:t>
            </a:r>
          </a:p>
          <a:p>
            <a:endParaRPr lang="en-US" dirty="0" smtClean="0"/>
          </a:p>
          <a:p>
            <a:r>
              <a:rPr lang="en-US" dirty="0" smtClean="0"/>
              <a:t>Expression level relationships for Chrastek and Thomas</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90</a:t>
            </a:fld>
            <a:endParaRPr lang="en-US" dirty="0"/>
          </a:p>
        </p:txBody>
      </p:sp>
    </p:spTree>
    <p:extLst>
      <p:ext uri="{BB962C8B-B14F-4D97-AF65-F5344CB8AC3E}">
        <p14:creationId xmlns:p14="http://schemas.microsoft.com/office/powerpoint/2010/main" val="324818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Fixed</a:t>
            </a:r>
            <a:r>
              <a:rPr lang="en-US" baseline="0" dirty="0" smtClean="0"/>
              <a:t> fields largely alternate coding for elements in the rest of the MARC record</a:t>
            </a:r>
          </a:p>
          <a:p>
            <a:endParaRPr lang="en-US" baseline="0" dirty="0" smtClean="0"/>
          </a:p>
          <a:p>
            <a:r>
              <a:rPr lang="en-US" baseline="0" dirty="0" smtClean="0"/>
              <a:t>Blue fields represent PCC BSR Core fixed fields</a:t>
            </a:r>
          </a:p>
          <a:p>
            <a:endParaRPr lang="en-US" baseline="0" dirty="0" smtClean="0"/>
          </a:p>
          <a:p>
            <a:r>
              <a:rPr lang="en-US" baseline="0" dirty="0" smtClean="0"/>
              <a:t>Values shown are for textual monographs</a:t>
            </a:r>
          </a:p>
          <a:p>
            <a:endParaRPr lang="en-US" baseline="0" dirty="0" smtClean="0"/>
          </a:p>
          <a:p>
            <a:r>
              <a:rPr lang="en-US" baseline="0" dirty="0" smtClean="0"/>
              <a:t>Desc is i or c; no longer a</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9</a:t>
            </a:fld>
            <a:endParaRPr lang="en-US" dirty="0"/>
          </a:p>
        </p:txBody>
      </p:sp>
    </p:spTree>
    <p:extLst>
      <p:ext uri="{BB962C8B-B14F-4D97-AF65-F5344CB8AC3E}">
        <p14:creationId xmlns:p14="http://schemas.microsoft.com/office/powerpoint/2010/main" val="38918801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91</a:t>
            </a:fld>
            <a:endParaRPr lang="en-US" dirty="0"/>
          </a:p>
        </p:txBody>
      </p:sp>
    </p:spTree>
    <p:extLst>
      <p:ext uri="{BB962C8B-B14F-4D97-AF65-F5344CB8AC3E}">
        <p14:creationId xmlns:p14="http://schemas.microsoft.com/office/powerpoint/2010/main" val="21728562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en-US" dirty="0" smtClean="0"/>
              <a:t>Rule of three in AACR2</a:t>
            </a:r>
          </a:p>
          <a:p>
            <a:pPr marL="228600" indent="-228600">
              <a:buAutoNum type="alphaLcPeriod"/>
            </a:pPr>
            <a:r>
              <a:rPr lang="en-US" baseline="0" dirty="0" smtClean="0"/>
              <a:t>Title ME in AACR2</a:t>
            </a:r>
          </a:p>
          <a:p>
            <a:pPr marL="228600" indent="-228600">
              <a:buAutoNum type="alphaLcPeriod"/>
            </a:pPr>
            <a:r>
              <a:rPr lang="en-US" baseline="0" dirty="0" smtClean="0"/>
              <a:t>Expression level relationship designator for creator</a:t>
            </a:r>
          </a:p>
          <a:p>
            <a:pPr marL="228600" indent="-228600">
              <a:buAutoNum type="alphaLcPeriod"/>
            </a:pPr>
            <a:r>
              <a:rPr lang="en-US" baseline="0" dirty="0" smtClean="0"/>
              <a:t>Rule of three in AACR2 and not principal or first named for RDA</a:t>
            </a:r>
          </a:p>
          <a:p>
            <a:pPr marL="228600" indent="-228600">
              <a:buAutoNum type="alphaLcPeriod"/>
            </a:pPr>
            <a:r>
              <a:rPr lang="en-US" baseline="0" dirty="0" smtClean="0"/>
              <a:t>Rule of three in AACR2; title main entry</a:t>
            </a:r>
            <a:endParaRPr lang="en-US" dirty="0"/>
          </a:p>
        </p:txBody>
      </p:sp>
      <p:sp>
        <p:nvSpPr>
          <p:cNvPr id="4" name="Slide Number Placeholder 3"/>
          <p:cNvSpPr>
            <a:spLocks noGrp="1"/>
          </p:cNvSpPr>
          <p:nvPr>
            <p:ph type="sldNum" sz="quarter" idx="10"/>
          </p:nvPr>
        </p:nvSpPr>
        <p:spPr/>
        <p:txBody>
          <a:bodyPr/>
          <a:lstStyle/>
          <a:p>
            <a:fld id="{237AF057-2F3A-40E9-B08D-89C63F0190DA}" type="slidenum">
              <a:rPr lang="en-US" smtClean="0"/>
              <a:t>92</a:t>
            </a:fld>
            <a:endParaRPr lang="en-US" dirty="0"/>
          </a:p>
        </p:txBody>
      </p:sp>
    </p:spTree>
    <p:extLst>
      <p:ext uri="{BB962C8B-B14F-4D97-AF65-F5344CB8AC3E}">
        <p14:creationId xmlns:p14="http://schemas.microsoft.com/office/powerpoint/2010/main" val="31066263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en-US" dirty="0" smtClean="0"/>
              <a:t>Rule of three in AACR2</a:t>
            </a:r>
          </a:p>
          <a:p>
            <a:pPr marL="228600" indent="-228600">
              <a:buAutoNum type="alphaLcPeriod"/>
            </a:pPr>
            <a:r>
              <a:rPr lang="en-US" baseline="0" dirty="0" smtClean="0"/>
              <a:t>Other title core for PCC/BSR</a:t>
            </a:r>
          </a:p>
          <a:p>
            <a:pPr marL="228600" indent="-228600">
              <a:buAutoNum type="alphaLcPeriod"/>
            </a:pPr>
            <a:r>
              <a:rPr lang="en-US" baseline="0" dirty="0" smtClean="0"/>
              <a:t>Truncate with description in brackets</a:t>
            </a:r>
          </a:p>
          <a:p>
            <a:pPr marL="228600" indent="-228600">
              <a:buAutoNum type="alphaLcPeriod"/>
            </a:pPr>
            <a:r>
              <a:rPr lang="en-US" baseline="0" dirty="0" smtClean="0"/>
              <a:t>Also ok for RDA</a:t>
            </a:r>
          </a:p>
        </p:txBody>
      </p:sp>
      <p:sp>
        <p:nvSpPr>
          <p:cNvPr id="4" name="Slide Number Placeholder 3"/>
          <p:cNvSpPr>
            <a:spLocks noGrp="1"/>
          </p:cNvSpPr>
          <p:nvPr>
            <p:ph type="sldNum" sz="quarter" idx="10"/>
          </p:nvPr>
        </p:nvSpPr>
        <p:spPr/>
        <p:txBody>
          <a:bodyPr/>
          <a:lstStyle/>
          <a:p>
            <a:fld id="{237AF057-2F3A-40E9-B08D-89C63F0190DA}" type="slidenum">
              <a:rPr lang="en-US" smtClean="0"/>
              <a:t>93</a:t>
            </a:fld>
            <a:endParaRPr lang="en-US" dirty="0"/>
          </a:p>
        </p:txBody>
      </p:sp>
    </p:spTree>
    <p:extLst>
      <p:ext uri="{BB962C8B-B14F-4D97-AF65-F5344CB8AC3E}">
        <p14:creationId xmlns:p14="http://schemas.microsoft.com/office/powerpoint/2010/main" val="31066263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All acceptable for RDA copy, but not preferred for original; </a:t>
            </a:r>
          </a:p>
          <a:p>
            <a:pPr marL="0" indent="0">
              <a:buNone/>
            </a:pPr>
            <a:endParaRPr lang="en-US" baseline="0" dirty="0" smtClean="0"/>
          </a:p>
          <a:p>
            <a:pPr marL="0" indent="0">
              <a:buNone/>
            </a:pPr>
            <a:r>
              <a:rPr lang="en-US" baseline="0" dirty="0" smtClean="0"/>
              <a:t>none acceptable for AACR2; </a:t>
            </a:r>
          </a:p>
          <a:p>
            <a:pPr marL="0" indent="0">
              <a:buNone/>
            </a:pPr>
            <a:endParaRPr lang="en-US" baseline="0" dirty="0" smtClean="0"/>
          </a:p>
          <a:p>
            <a:pPr marL="0" indent="0">
              <a:buNone/>
            </a:pPr>
            <a:r>
              <a:rPr lang="en-US" baseline="0" dirty="0" smtClean="0"/>
              <a:t>RDA preferred would include second statement of responsibility.</a:t>
            </a:r>
          </a:p>
        </p:txBody>
      </p:sp>
      <p:sp>
        <p:nvSpPr>
          <p:cNvPr id="4" name="Slide Number Placeholder 3"/>
          <p:cNvSpPr>
            <a:spLocks noGrp="1"/>
          </p:cNvSpPr>
          <p:nvPr>
            <p:ph type="sldNum" sz="quarter" idx="10"/>
          </p:nvPr>
        </p:nvSpPr>
        <p:spPr/>
        <p:txBody>
          <a:bodyPr/>
          <a:lstStyle/>
          <a:p>
            <a:fld id="{237AF057-2F3A-40E9-B08D-89C63F0190DA}" type="slidenum">
              <a:rPr lang="en-US" smtClean="0"/>
              <a:t>94</a:t>
            </a:fld>
            <a:endParaRPr lang="en-US" dirty="0"/>
          </a:p>
        </p:txBody>
      </p:sp>
    </p:spTree>
    <p:extLst>
      <p:ext uri="{BB962C8B-B14F-4D97-AF65-F5344CB8AC3E}">
        <p14:creationId xmlns:p14="http://schemas.microsoft.com/office/powerpoint/2010/main" val="31066263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RDA transcribed element--TWYS</a:t>
            </a:r>
          </a:p>
        </p:txBody>
      </p:sp>
      <p:sp>
        <p:nvSpPr>
          <p:cNvPr id="4" name="Slide Number Placeholder 3"/>
          <p:cNvSpPr>
            <a:spLocks noGrp="1"/>
          </p:cNvSpPr>
          <p:nvPr>
            <p:ph type="sldNum" sz="quarter" idx="10"/>
          </p:nvPr>
        </p:nvSpPr>
        <p:spPr/>
        <p:txBody>
          <a:bodyPr/>
          <a:lstStyle/>
          <a:p>
            <a:fld id="{237AF057-2F3A-40E9-B08D-89C63F0190DA}" type="slidenum">
              <a:rPr lang="en-US" smtClean="0"/>
              <a:t>95</a:t>
            </a:fld>
            <a:endParaRPr lang="en-US" dirty="0"/>
          </a:p>
        </p:txBody>
      </p:sp>
    </p:spTree>
    <p:extLst>
      <p:ext uri="{BB962C8B-B14F-4D97-AF65-F5344CB8AC3E}">
        <p14:creationId xmlns:p14="http://schemas.microsoft.com/office/powerpoint/2010/main" val="31066263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d. Not preferred because naming distributor goes beyond core if publisher name is present.</a:t>
            </a:r>
          </a:p>
        </p:txBody>
      </p:sp>
      <p:sp>
        <p:nvSpPr>
          <p:cNvPr id="4" name="Slide Number Placeholder 3"/>
          <p:cNvSpPr>
            <a:spLocks noGrp="1"/>
          </p:cNvSpPr>
          <p:nvPr>
            <p:ph type="sldNum" sz="quarter" idx="10"/>
          </p:nvPr>
        </p:nvSpPr>
        <p:spPr/>
        <p:txBody>
          <a:bodyPr/>
          <a:lstStyle/>
          <a:p>
            <a:fld id="{237AF057-2F3A-40E9-B08D-89C63F0190DA}" type="slidenum">
              <a:rPr lang="en-US" smtClean="0"/>
              <a:t>96</a:t>
            </a:fld>
            <a:endParaRPr lang="en-US" dirty="0"/>
          </a:p>
        </p:txBody>
      </p:sp>
    </p:spTree>
    <p:extLst>
      <p:ext uri="{BB962C8B-B14F-4D97-AF65-F5344CB8AC3E}">
        <p14:creationId xmlns:p14="http://schemas.microsoft.com/office/powerpoint/2010/main" val="31066263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237AF057-2F3A-40E9-B08D-89C63F0190DA}" type="slidenum">
              <a:rPr lang="en-US" smtClean="0"/>
              <a:t>97</a:t>
            </a:fld>
            <a:endParaRPr lang="en-US" dirty="0"/>
          </a:p>
        </p:txBody>
      </p:sp>
    </p:spTree>
    <p:extLst>
      <p:ext uri="{BB962C8B-B14F-4D97-AF65-F5344CB8AC3E}">
        <p14:creationId xmlns:p14="http://schemas.microsoft.com/office/powerpoint/2010/main" val="310662638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b. Identifies the work (original language)-acceptable RDA (still need 240 to identify expression, however)</a:t>
            </a:r>
          </a:p>
          <a:p>
            <a:pPr marL="0" indent="0">
              <a:buNone/>
            </a:pPr>
            <a:r>
              <a:rPr lang="en-US" baseline="0" dirty="0" smtClean="0"/>
              <a:t>d. Translation is an expression-level relationship only</a:t>
            </a:r>
          </a:p>
        </p:txBody>
      </p:sp>
      <p:sp>
        <p:nvSpPr>
          <p:cNvPr id="4" name="Slide Number Placeholder 3"/>
          <p:cNvSpPr>
            <a:spLocks noGrp="1"/>
          </p:cNvSpPr>
          <p:nvPr>
            <p:ph type="sldNum" sz="quarter" idx="10"/>
          </p:nvPr>
        </p:nvSpPr>
        <p:spPr/>
        <p:txBody>
          <a:bodyPr/>
          <a:lstStyle/>
          <a:p>
            <a:fld id="{237AF057-2F3A-40E9-B08D-89C63F0190DA}" type="slidenum">
              <a:rPr lang="en-US" smtClean="0"/>
              <a:t>98</a:t>
            </a:fld>
            <a:endParaRPr lang="en-US" dirty="0"/>
          </a:p>
        </p:txBody>
      </p:sp>
    </p:spTree>
    <p:extLst>
      <p:ext uri="{BB962C8B-B14F-4D97-AF65-F5344CB8AC3E}">
        <p14:creationId xmlns:p14="http://schemas.microsoft.com/office/powerpoint/2010/main" val="31066263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a. 2011 is date of manufacture, not publication date</a:t>
            </a:r>
          </a:p>
          <a:p>
            <a:pPr marL="0" indent="0">
              <a:buNone/>
            </a:pPr>
            <a:r>
              <a:rPr lang="en-US" baseline="0" dirty="0" smtClean="0"/>
              <a:t>c. Ok for RDA, but the 264_3 is not core</a:t>
            </a:r>
          </a:p>
          <a:p>
            <a:pPr marL="0" indent="0">
              <a:buNone/>
            </a:pPr>
            <a:r>
              <a:rPr lang="en-US" baseline="0" dirty="0" smtClean="0"/>
              <a:t>d. Preferred, but 588 is optional.</a:t>
            </a:r>
          </a:p>
        </p:txBody>
      </p:sp>
      <p:sp>
        <p:nvSpPr>
          <p:cNvPr id="4" name="Slide Number Placeholder 3"/>
          <p:cNvSpPr>
            <a:spLocks noGrp="1"/>
          </p:cNvSpPr>
          <p:nvPr>
            <p:ph type="sldNum" sz="quarter" idx="10"/>
          </p:nvPr>
        </p:nvSpPr>
        <p:spPr/>
        <p:txBody>
          <a:bodyPr/>
          <a:lstStyle/>
          <a:p>
            <a:fld id="{237AF057-2F3A-40E9-B08D-89C63F0190DA}" type="slidenum">
              <a:rPr lang="en-US" smtClean="0"/>
              <a:t>99</a:t>
            </a:fld>
            <a:endParaRPr lang="en-US" dirty="0"/>
          </a:p>
        </p:txBody>
      </p:sp>
    </p:spTree>
    <p:extLst>
      <p:ext uri="{BB962C8B-B14F-4D97-AF65-F5344CB8AC3E}">
        <p14:creationId xmlns:p14="http://schemas.microsoft.com/office/powerpoint/2010/main" val="310662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DCB117-7174-4CB2-BFDD-F4FB9F736025}" type="datetimeFigureOut">
              <a:rPr lang="en-US" smtClean="0"/>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2F1943-7979-4DE9-80BE-F04D9D6477CE}" type="slidenum">
              <a:rPr lang="en-US" smtClean="0"/>
              <a:t>‹#›</a:t>
            </a:fld>
            <a:endParaRPr lang="en-US" dirty="0"/>
          </a:p>
        </p:txBody>
      </p:sp>
    </p:spTree>
    <p:extLst>
      <p:ext uri="{BB962C8B-B14F-4D97-AF65-F5344CB8AC3E}">
        <p14:creationId xmlns:p14="http://schemas.microsoft.com/office/powerpoint/2010/main" val="406802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CB117-7174-4CB2-BFDD-F4FB9F736025}" type="datetimeFigureOut">
              <a:rPr lang="en-US" smtClean="0"/>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2F1943-7979-4DE9-80BE-F04D9D6477CE}" type="slidenum">
              <a:rPr lang="en-US" smtClean="0"/>
              <a:t>‹#›</a:t>
            </a:fld>
            <a:endParaRPr lang="en-US" dirty="0"/>
          </a:p>
        </p:txBody>
      </p:sp>
    </p:spTree>
    <p:extLst>
      <p:ext uri="{BB962C8B-B14F-4D97-AF65-F5344CB8AC3E}">
        <p14:creationId xmlns:p14="http://schemas.microsoft.com/office/powerpoint/2010/main" val="526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CB117-7174-4CB2-BFDD-F4FB9F736025}" type="datetimeFigureOut">
              <a:rPr lang="en-US" smtClean="0"/>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2F1943-7979-4DE9-80BE-F04D9D6477CE}" type="slidenum">
              <a:rPr lang="en-US" smtClean="0"/>
              <a:t>‹#›</a:t>
            </a:fld>
            <a:endParaRPr lang="en-US" dirty="0"/>
          </a:p>
        </p:txBody>
      </p:sp>
    </p:spTree>
    <p:extLst>
      <p:ext uri="{BB962C8B-B14F-4D97-AF65-F5344CB8AC3E}">
        <p14:creationId xmlns:p14="http://schemas.microsoft.com/office/powerpoint/2010/main" val="314953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76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CB117-7174-4CB2-BFDD-F4FB9F736025}" type="datetimeFigureOut">
              <a:rPr lang="en-US" smtClean="0"/>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2F1943-7979-4DE9-80BE-F04D9D6477CE}" type="slidenum">
              <a:rPr lang="en-US" smtClean="0"/>
              <a:t>‹#›</a:t>
            </a:fld>
            <a:endParaRPr lang="en-US" dirty="0"/>
          </a:p>
        </p:txBody>
      </p:sp>
    </p:spTree>
    <p:extLst>
      <p:ext uri="{BB962C8B-B14F-4D97-AF65-F5344CB8AC3E}">
        <p14:creationId xmlns:p14="http://schemas.microsoft.com/office/powerpoint/2010/main" val="42495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DCB117-7174-4CB2-BFDD-F4FB9F736025}" type="datetimeFigureOut">
              <a:rPr lang="en-US" smtClean="0"/>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2F1943-7979-4DE9-80BE-F04D9D6477CE}" type="slidenum">
              <a:rPr lang="en-US" smtClean="0"/>
              <a:t>‹#›</a:t>
            </a:fld>
            <a:endParaRPr lang="en-US" dirty="0"/>
          </a:p>
        </p:txBody>
      </p:sp>
    </p:spTree>
    <p:extLst>
      <p:ext uri="{BB962C8B-B14F-4D97-AF65-F5344CB8AC3E}">
        <p14:creationId xmlns:p14="http://schemas.microsoft.com/office/powerpoint/2010/main" val="92929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CB117-7174-4CB2-BFDD-F4FB9F736025}" type="datetimeFigureOut">
              <a:rPr lang="en-US" smtClean="0"/>
              <a:t>1/24/2014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2F1943-7979-4DE9-80BE-F04D9D6477CE}" type="slidenum">
              <a:rPr lang="en-US" smtClean="0"/>
              <a:t>‹#›</a:t>
            </a:fld>
            <a:endParaRPr lang="en-US" dirty="0"/>
          </a:p>
        </p:txBody>
      </p:sp>
    </p:spTree>
    <p:extLst>
      <p:ext uri="{BB962C8B-B14F-4D97-AF65-F5344CB8AC3E}">
        <p14:creationId xmlns:p14="http://schemas.microsoft.com/office/powerpoint/2010/main" val="418831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CB117-7174-4CB2-BFDD-F4FB9F736025}" type="datetimeFigureOut">
              <a:rPr lang="en-US" smtClean="0"/>
              <a:t>1/24/2014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2F1943-7979-4DE9-80BE-F04D9D6477CE}" type="slidenum">
              <a:rPr lang="en-US" smtClean="0"/>
              <a:t>‹#›</a:t>
            </a:fld>
            <a:endParaRPr lang="en-US" dirty="0"/>
          </a:p>
        </p:txBody>
      </p:sp>
    </p:spTree>
    <p:extLst>
      <p:ext uri="{BB962C8B-B14F-4D97-AF65-F5344CB8AC3E}">
        <p14:creationId xmlns:p14="http://schemas.microsoft.com/office/powerpoint/2010/main" val="199793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CB117-7174-4CB2-BFDD-F4FB9F736025}" type="datetimeFigureOut">
              <a:rPr lang="en-US" smtClean="0"/>
              <a:t>1/24/2014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2F1943-7979-4DE9-80BE-F04D9D6477CE}" type="slidenum">
              <a:rPr lang="en-US" smtClean="0"/>
              <a:t>‹#›</a:t>
            </a:fld>
            <a:endParaRPr lang="en-US" dirty="0"/>
          </a:p>
        </p:txBody>
      </p:sp>
    </p:spTree>
    <p:extLst>
      <p:ext uri="{BB962C8B-B14F-4D97-AF65-F5344CB8AC3E}">
        <p14:creationId xmlns:p14="http://schemas.microsoft.com/office/powerpoint/2010/main" val="20362012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CB117-7174-4CB2-BFDD-F4FB9F736025}" type="datetimeFigureOut">
              <a:rPr lang="en-US" smtClean="0"/>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2F1943-7979-4DE9-80BE-F04D9D6477CE}" type="slidenum">
              <a:rPr lang="en-US" smtClean="0"/>
              <a:t>‹#›</a:t>
            </a:fld>
            <a:endParaRPr lang="en-US" dirty="0"/>
          </a:p>
        </p:txBody>
      </p:sp>
    </p:spTree>
    <p:extLst>
      <p:ext uri="{BB962C8B-B14F-4D97-AF65-F5344CB8AC3E}">
        <p14:creationId xmlns:p14="http://schemas.microsoft.com/office/powerpoint/2010/main" val="329261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CB117-7174-4CB2-BFDD-F4FB9F736025}" type="datetimeFigureOut">
              <a:rPr lang="en-US" smtClean="0"/>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2F1943-7979-4DE9-80BE-F04D9D6477CE}" type="slidenum">
              <a:rPr lang="en-US" smtClean="0"/>
              <a:t>‹#›</a:t>
            </a:fld>
            <a:endParaRPr lang="en-US" dirty="0"/>
          </a:p>
        </p:txBody>
      </p:sp>
    </p:spTree>
    <p:extLst>
      <p:ext uri="{BB962C8B-B14F-4D97-AF65-F5344CB8AC3E}">
        <p14:creationId xmlns:p14="http://schemas.microsoft.com/office/powerpoint/2010/main" val="255689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CB117-7174-4CB2-BFDD-F4FB9F736025}" type="datetimeFigureOut">
              <a:rPr lang="en-US" smtClean="0"/>
              <a:t>1/24/2014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F1943-7979-4DE9-80BE-F04D9D6477CE}" type="slidenum">
              <a:rPr lang="en-US" smtClean="0"/>
              <a:t>‹#›</a:t>
            </a:fld>
            <a:endParaRPr lang="en-US" dirty="0"/>
          </a:p>
        </p:txBody>
      </p:sp>
    </p:spTree>
    <p:extLst>
      <p:ext uri="{BB962C8B-B14F-4D97-AF65-F5344CB8AC3E}">
        <p14:creationId xmlns:p14="http://schemas.microsoft.com/office/powerpoint/2010/main" val="602061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DAY 6</a:t>
            </a:r>
            <a:endParaRPr lang="en-US" dirty="0"/>
          </a:p>
        </p:txBody>
      </p:sp>
      <p:sp>
        <p:nvSpPr>
          <p:cNvPr id="5" name="Content Placeholder 4"/>
          <p:cNvSpPr>
            <a:spLocks noGrp="1"/>
          </p:cNvSpPr>
          <p:nvPr>
            <p:ph idx="1"/>
          </p:nvPr>
        </p:nvSpPr>
        <p:spPr/>
        <p:txBody>
          <a:bodyPr>
            <a:normAutofit/>
          </a:bodyPr>
          <a:lstStyle/>
          <a:p>
            <a:pPr marL="0" indent="0" algn="ctr">
              <a:buNone/>
            </a:pPr>
            <a:r>
              <a:rPr lang="en-US" sz="4000" b="1" dirty="0"/>
              <a:t>A Tour of </a:t>
            </a:r>
            <a:r>
              <a:rPr lang="en-US" sz="4000" b="1" dirty="0" smtClean="0"/>
              <a:t>RDA and the (</a:t>
            </a:r>
            <a:r>
              <a:rPr lang="en-US" sz="4000" b="1" dirty="0"/>
              <a:t>BSR) for Textual Monographs in MARC tag </a:t>
            </a:r>
            <a:r>
              <a:rPr lang="en-US" sz="4000" b="1" dirty="0" smtClean="0"/>
              <a:t>order</a:t>
            </a:r>
          </a:p>
          <a:p>
            <a:pPr marL="0" indent="0" algn="ctr">
              <a:buNone/>
            </a:pPr>
            <a:endParaRPr lang="en-US"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79429"/>
            <a:ext cx="7162800" cy="327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737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020</a:t>
            </a:r>
            <a:endParaRPr lang="en-US" dirty="0"/>
          </a:p>
        </p:txBody>
      </p:sp>
      <p:sp>
        <p:nvSpPr>
          <p:cNvPr id="3" name="Content Placeholder 2"/>
          <p:cNvSpPr>
            <a:spLocks noGrp="1"/>
          </p:cNvSpPr>
          <p:nvPr>
            <p:ph idx="1"/>
          </p:nvPr>
        </p:nvSpPr>
        <p:spPr/>
        <p:txBody>
          <a:bodyPr anchor="ctr" anchorCtr="0">
            <a:normAutofit/>
          </a:bodyPr>
          <a:lstStyle/>
          <a:p>
            <a:r>
              <a:rPr lang="en-US" dirty="0" smtClean="0"/>
              <a:t>Identifier for manifestation</a:t>
            </a:r>
          </a:p>
          <a:p>
            <a:pPr lvl="2"/>
            <a:r>
              <a:rPr lang="en-US" dirty="0" smtClean="0"/>
              <a:t>Manifestation</a:t>
            </a:r>
          </a:p>
          <a:p>
            <a:pPr lvl="2"/>
            <a:r>
              <a:rPr lang="en-US" dirty="0" smtClean="0"/>
              <a:t>RDA 2.15</a:t>
            </a:r>
          </a:p>
          <a:p>
            <a:pPr lvl="2"/>
            <a:r>
              <a:rPr lang="en-US" dirty="0" smtClean="0"/>
              <a:t>Core</a:t>
            </a:r>
          </a:p>
          <a:p>
            <a:r>
              <a:rPr lang="en-US" dirty="0" smtClean="0"/>
              <a:t>ISBN; instruction pertains also to other identifiers, e.g. ISSN, SUDOC, URN (which have other 0XX tags)</a:t>
            </a:r>
          </a:p>
        </p:txBody>
      </p:sp>
    </p:spTree>
    <p:extLst>
      <p:ext uri="{BB962C8B-B14F-4D97-AF65-F5344CB8AC3E}">
        <p14:creationId xmlns:p14="http://schemas.microsoft.com/office/powerpoint/2010/main" val="121496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041</a:t>
            </a:r>
            <a:endParaRPr lang="en-US" dirty="0"/>
          </a:p>
        </p:txBody>
      </p:sp>
      <p:sp>
        <p:nvSpPr>
          <p:cNvPr id="3" name="Content Placeholder 2"/>
          <p:cNvSpPr>
            <a:spLocks noGrp="1"/>
          </p:cNvSpPr>
          <p:nvPr>
            <p:ph idx="1"/>
          </p:nvPr>
        </p:nvSpPr>
        <p:spPr/>
        <p:txBody>
          <a:bodyPr anchor="ctr" anchorCtr="0">
            <a:normAutofit fontScale="92500"/>
          </a:bodyPr>
          <a:lstStyle/>
          <a:p>
            <a:pPr marL="514350" indent="-457200"/>
            <a:r>
              <a:rPr lang="en-US" sz="4000" dirty="0" smtClean="0"/>
              <a:t>Language of expression</a:t>
            </a:r>
          </a:p>
          <a:p>
            <a:pPr marL="1314450" lvl="2" indent="-457200"/>
            <a:r>
              <a:rPr lang="en-US" sz="4000" dirty="0" smtClean="0"/>
              <a:t>Expression attribute</a:t>
            </a:r>
          </a:p>
          <a:p>
            <a:pPr marL="1314450" lvl="2" indent="-457200"/>
            <a:r>
              <a:rPr lang="en-US" sz="4000" dirty="0"/>
              <a:t>RDA 6.11</a:t>
            </a:r>
          </a:p>
          <a:p>
            <a:pPr marL="1314450" lvl="2" indent="-457200"/>
            <a:r>
              <a:rPr lang="en-US" sz="4000" dirty="0" smtClean="0"/>
              <a:t>Core</a:t>
            </a:r>
          </a:p>
          <a:p>
            <a:pPr marL="514350" indent="-457200"/>
            <a:r>
              <a:rPr lang="en-US" sz="3600" dirty="0" smtClean="0"/>
              <a:t>For resources that are translations and/or contain more than the primary language of the work. BSR: </a:t>
            </a:r>
            <a:r>
              <a:rPr lang="en-US" sz="3600" dirty="0"/>
              <a:t>record here and </a:t>
            </a:r>
            <a:r>
              <a:rPr lang="en-US" sz="3600" dirty="0" smtClean="0"/>
              <a:t>in 546</a:t>
            </a:r>
          </a:p>
        </p:txBody>
      </p:sp>
    </p:spTree>
    <p:extLst>
      <p:ext uri="{BB962C8B-B14F-4D97-AF65-F5344CB8AC3E}">
        <p14:creationId xmlns:p14="http://schemas.microsoft.com/office/powerpoint/2010/main" val="184763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[040]</a:t>
            </a:r>
            <a:endParaRPr lang="en-US" dirty="0"/>
          </a:p>
        </p:txBody>
      </p:sp>
      <p:sp>
        <p:nvSpPr>
          <p:cNvPr id="3" name="Content Placeholder 2"/>
          <p:cNvSpPr>
            <a:spLocks noGrp="1"/>
          </p:cNvSpPr>
          <p:nvPr>
            <p:ph idx="1"/>
          </p:nvPr>
        </p:nvSpPr>
        <p:spPr/>
        <p:txBody>
          <a:bodyPr anchor="ctr" anchorCtr="0">
            <a:normAutofit/>
          </a:bodyPr>
          <a:lstStyle/>
          <a:p>
            <a:r>
              <a:rPr lang="en-US" dirty="0" smtClean="0"/>
              <a:t>Cataloging </a:t>
            </a:r>
            <a:r>
              <a:rPr lang="en-US" dirty="0"/>
              <a:t>source</a:t>
            </a:r>
          </a:p>
          <a:p>
            <a:pPr lvl="2"/>
            <a:r>
              <a:rPr lang="en-US" dirty="0"/>
              <a:t>No RDA instruction</a:t>
            </a:r>
          </a:p>
          <a:p>
            <a:pPr lvl="2"/>
            <a:r>
              <a:rPr lang="en-US" dirty="0"/>
              <a:t>Core</a:t>
            </a:r>
          </a:p>
          <a:p>
            <a:r>
              <a:rPr lang="en-US" dirty="0" smtClean="0"/>
              <a:t>Always </a:t>
            </a:r>
            <a:r>
              <a:rPr lang="en-US" dirty="0"/>
              <a:t>add $b “eng” and $e “rda” </a:t>
            </a:r>
          </a:p>
          <a:p>
            <a:pPr lvl="2"/>
            <a:r>
              <a:rPr lang="en-US" dirty="0"/>
              <a:t>e.g.: </a:t>
            </a:r>
            <a:r>
              <a:rPr lang="en-US" b="1" dirty="0"/>
              <a:t>040__ CUY $b eng $e rda $c </a:t>
            </a:r>
            <a:r>
              <a:rPr lang="en-US" b="1" dirty="0" smtClean="0"/>
              <a:t>CUY</a:t>
            </a:r>
            <a:endParaRPr lang="en-US" b="1" dirty="0"/>
          </a:p>
        </p:txBody>
      </p:sp>
    </p:spTree>
    <p:extLst>
      <p:ext uri="{BB962C8B-B14F-4D97-AF65-F5344CB8AC3E}">
        <p14:creationId xmlns:p14="http://schemas.microsoft.com/office/powerpoint/2010/main" val="246120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100, 110, 111</a:t>
            </a:r>
            <a:endParaRPr lang="en-US" dirty="0"/>
          </a:p>
        </p:txBody>
      </p:sp>
      <p:sp>
        <p:nvSpPr>
          <p:cNvPr id="3" name="Content Placeholder 2"/>
          <p:cNvSpPr>
            <a:spLocks noGrp="1"/>
          </p:cNvSpPr>
          <p:nvPr>
            <p:ph idx="1"/>
          </p:nvPr>
        </p:nvSpPr>
        <p:spPr/>
        <p:txBody>
          <a:bodyPr>
            <a:normAutofit/>
          </a:bodyPr>
          <a:lstStyle/>
          <a:p>
            <a:pPr marL="342900" lvl="2" indent="-342900"/>
            <a:r>
              <a:rPr lang="en-US" dirty="0" smtClean="0"/>
              <a:t>Creator of work</a:t>
            </a:r>
            <a:endParaRPr lang="en-US" dirty="0"/>
          </a:p>
          <a:p>
            <a:pPr lvl="2"/>
            <a:r>
              <a:rPr lang="en-US" dirty="0" smtClean="0"/>
              <a:t>PFC/Work relation</a:t>
            </a:r>
          </a:p>
          <a:p>
            <a:pPr lvl="2"/>
            <a:r>
              <a:rPr lang="en-US" dirty="0"/>
              <a:t>RDA 19.2</a:t>
            </a:r>
          </a:p>
          <a:p>
            <a:pPr lvl="2"/>
            <a:r>
              <a:rPr lang="en-US" dirty="0" smtClean="0"/>
              <a:t>Core</a:t>
            </a:r>
          </a:p>
          <a:p>
            <a:r>
              <a:rPr lang="en-US" dirty="0" smtClean="0"/>
              <a:t>For principal or first-named creator</a:t>
            </a:r>
          </a:p>
          <a:p>
            <a:r>
              <a:rPr lang="en-US" dirty="0"/>
              <a:t>Families can be creators</a:t>
            </a:r>
          </a:p>
          <a:p>
            <a:r>
              <a:rPr lang="en-US" dirty="0" smtClean="0"/>
              <a:t>Use AAP for PFC</a:t>
            </a:r>
          </a:p>
          <a:p>
            <a:endParaRPr lang="en-US" dirty="0" smtClean="0"/>
          </a:p>
          <a:p>
            <a:pPr marL="0" indent="0">
              <a:buNone/>
            </a:pPr>
            <a:endParaRPr lang="en-US" dirty="0" smtClean="0"/>
          </a:p>
          <a:p>
            <a:pPr lvl="1"/>
            <a:endParaRPr lang="en-US" dirty="0" smtClean="0"/>
          </a:p>
        </p:txBody>
      </p:sp>
    </p:spTree>
    <p:extLst>
      <p:ext uri="{BB962C8B-B14F-4D97-AF65-F5344CB8AC3E}">
        <p14:creationId xmlns:p14="http://schemas.microsoft.com/office/powerpoint/2010/main" val="220553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100, 110, </a:t>
            </a:r>
            <a:r>
              <a:rPr lang="en-US" b="1" dirty="0" smtClean="0"/>
              <a:t>111/$e and $j</a:t>
            </a:r>
            <a:endParaRPr lang="en-US" dirty="0"/>
          </a:p>
        </p:txBody>
      </p:sp>
      <p:sp>
        <p:nvSpPr>
          <p:cNvPr id="3" name="Content Placeholder 2"/>
          <p:cNvSpPr>
            <a:spLocks noGrp="1"/>
          </p:cNvSpPr>
          <p:nvPr>
            <p:ph idx="1"/>
          </p:nvPr>
        </p:nvSpPr>
        <p:spPr/>
        <p:txBody>
          <a:bodyPr>
            <a:normAutofit fontScale="92500"/>
          </a:bodyPr>
          <a:lstStyle/>
          <a:p>
            <a:r>
              <a:rPr lang="en-US" dirty="0" smtClean="0"/>
              <a:t>Relationship designator</a:t>
            </a:r>
          </a:p>
          <a:p>
            <a:pPr lvl="2"/>
            <a:r>
              <a:rPr lang="en-US" dirty="0" smtClean="0"/>
              <a:t>PFC/Work relation</a:t>
            </a:r>
          </a:p>
          <a:p>
            <a:pPr lvl="2"/>
            <a:r>
              <a:rPr lang="en-US" dirty="0"/>
              <a:t>RDA 18.5</a:t>
            </a:r>
          </a:p>
          <a:p>
            <a:pPr lvl="2"/>
            <a:r>
              <a:rPr lang="en-US" dirty="0" smtClean="0"/>
              <a:t>Core for creators</a:t>
            </a:r>
          </a:p>
          <a:p>
            <a:r>
              <a:rPr lang="en-US" dirty="0" smtClean="0"/>
              <a:t>A 1xx should always have a relationship designator</a:t>
            </a:r>
          </a:p>
          <a:p>
            <a:r>
              <a:rPr lang="en-US" dirty="0" smtClean="0"/>
              <a:t>Use $j with 111</a:t>
            </a:r>
          </a:p>
          <a:p>
            <a:r>
              <a:rPr lang="en-US" dirty="0" smtClean="0"/>
              <a:t>For 100, 110, 111 use only terms found in app. I.2</a:t>
            </a:r>
          </a:p>
          <a:p>
            <a:r>
              <a:rPr lang="en-US" dirty="0"/>
              <a:t>Omit preceding comma after an open date</a:t>
            </a:r>
          </a:p>
          <a:p>
            <a:endParaRPr lang="en-US" dirty="0"/>
          </a:p>
        </p:txBody>
      </p:sp>
    </p:spTree>
    <p:extLst>
      <p:ext uri="{BB962C8B-B14F-4D97-AF65-F5344CB8AC3E}">
        <p14:creationId xmlns:p14="http://schemas.microsoft.com/office/powerpoint/2010/main" val="415099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100, 110, 111</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pPr marL="0" indent="0">
              <a:buNone/>
            </a:pPr>
            <a:r>
              <a:rPr lang="en-US" sz="1800" b="1" dirty="0" smtClean="0"/>
              <a:t>100 </a:t>
            </a:r>
            <a:r>
              <a:rPr lang="en-US" sz="1800" b="1" dirty="0"/>
              <a:t>1  Dutton, Mary Ann, ǂd  1949-  </a:t>
            </a:r>
            <a:r>
              <a:rPr lang="en-US" sz="1800" b="1" dirty="0" smtClean="0"/>
              <a:t>ǂe author.</a:t>
            </a:r>
            <a:endParaRPr lang="en-US" sz="1800" b="1" dirty="0"/>
          </a:p>
          <a:p>
            <a:pPr marL="0" indent="0">
              <a:buNone/>
            </a:pPr>
            <a:r>
              <a:rPr lang="en-US" sz="1800" dirty="0" smtClean="0">
                <a:latin typeface="+mj-lt"/>
              </a:rPr>
              <a:t>245 </a:t>
            </a:r>
            <a:r>
              <a:rPr lang="en-US" sz="1800" dirty="0">
                <a:latin typeface="+mj-lt"/>
              </a:rPr>
              <a:t>10 </a:t>
            </a:r>
            <a:r>
              <a:rPr lang="en-US" sz="1800" dirty="0">
                <a:latin typeface="+mj-lt"/>
                <a:cs typeface="Arial" panose="020B0604020202020204" pitchFamily="34" charset="0"/>
              </a:rPr>
              <a:t>Use</a:t>
            </a:r>
            <a:r>
              <a:rPr lang="en-US" sz="1800" dirty="0">
                <a:latin typeface="+mj-lt"/>
              </a:rPr>
              <a:t> and outcomes of protection orders by battered immigrant women : ǂb  revised final technical report / </a:t>
            </a:r>
            <a:r>
              <a:rPr lang="en-US" sz="1800" dirty="0" smtClean="0">
                <a:latin typeface="+mj-lt"/>
              </a:rPr>
              <a:t>ǂc  </a:t>
            </a:r>
            <a:r>
              <a:rPr lang="en-US" sz="1800" dirty="0">
                <a:latin typeface="+mj-lt"/>
              </a:rPr>
              <a:t>Mary Ann Dutton, Nawal Ammar, Leslye Orloff, Darci Terrell ; prepared for National Institute of Justice, </a:t>
            </a:r>
            <a:r>
              <a:rPr lang="en-US" sz="1800" dirty="0" smtClean="0">
                <a:latin typeface="+mj-lt"/>
              </a:rPr>
              <a:t>Office </a:t>
            </a:r>
            <a:r>
              <a:rPr lang="en-US" sz="1800" dirty="0">
                <a:latin typeface="+mj-lt"/>
              </a:rPr>
              <a:t>of Justice, Programs.</a:t>
            </a:r>
            <a:endParaRPr lang="en-US" sz="1800" b="1" dirty="0" smtClean="0">
              <a:latin typeface="+mj-lt"/>
            </a:endParaRPr>
          </a:p>
          <a:p>
            <a:pPr marL="0" indent="0">
              <a:buNone/>
            </a:pPr>
            <a:endParaRPr lang="en-US" sz="1800" b="1" dirty="0" smtClean="0"/>
          </a:p>
          <a:p>
            <a:pPr marL="0" indent="0">
              <a:buNone/>
            </a:pPr>
            <a:r>
              <a:rPr lang="en-US" sz="1800" b="1" dirty="0"/>
              <a:t>100 1   Blandford, Audrey A., </a:t>
            </a:r>
            <a:r>
              <a:rPr lang="en-US" sz="1800" b="1" dirty="0" smtClean="0"/>
              <a:t>ǂe </a:t>
            </a:r>
            <a:r>
              <a:rPr lang="en-US" sz="1800" b="1" dirty="0"/>
              <a:t>compiler</a:t>
            </a:r>
            <a:r>
              <a:rPr lang="en-US" sz="1800" b="1" dirty="0" smtClean="0"/>
              <a:t>.</a:t>
            </a:r>
            <a:endParaRPr lang="en-US" sz="1800" b="1" dirty="0"/>
          </a:p>
          <a:p>
            <a:pPr marL="0" indent="0">
              <a:buNone/>
            </a:pPr>
            <a:r>
              <a:rPr lang="en-US" sz="1800" dirty="0"/>
              <a:t>245 1 0 Profile of Manitoba's seniors 2010 / ǂc compiled by Audrey Blandford</a:t>
            </a:r>
            <a:r>
              <a:rPr lang="en-US" sz="1800" dirty="0" smtClean="0"/>
              <a:t>.</a:t>
            </a:r>
          </a:p>
          <a:p>
            <a:pPr marL="0" indent="0">
              <a:buNone/>
            </a:pPr>
            <a:r>
              <a:rPr lang="en-US" sz="1800" dirty="0" smtClean="0"/>
              <a:t>…</a:t>
            </a:r>
            <a:endParaRPr lang="en-US" sz="1800" dirty="0"/>
          </a:p>
          <a:p>
            <a:pPr marL="0" indent="0">
              <a:buNone/>
            </a:pPr>
            <a:r>
              <a:rPr lang="en-US" sz="1600" dirty="0"/>
              <a:t>520 8   "The Profile of Manitoba's Seniors is intended to be a reference book highlighting a wide variety of statistical information about Manitoba's older population</a:t>
            </a:r>
            <a:r>
              <a:rPr lang="en-US" sz="1600" dirty="0" smtClean="0"/>
              <a:t>.</a:t>
            </a:r>
          </a:p>
          <a:p>
            <a:pPr marL="0" indent="0">
              <a:buNone/>
            </a:pPr>
            <a:r>
              <a:rPr lang="en-US" sz="1600" dirty="0" smtClean="0"/>
              <a:t> </a:t>
            </a:r>
            <a:endParaRPr lang="en-US" sz="1600" dirty="0"/>
          </a:p>
          <a:p>
            <a:pPr marL="0" indent="0">
              <a:buNone/>
            </a:pPr>
            <a:r>
              <a:rPr lang="en-US" sz="1800" b="1" dirty="0"/>
              <a:t>100 1   Beard, T. K., ǂe defendant, ǂe appellant.</a:t>
            </a:r>
          </a:p>
          <a:p>
            <a:pPr marL="0" indent="0">
              <a:buNone/>
            </a:pPr>
            <a:r>
              <a:rPr lang="en-US" sz="1800" dirty="0"/>
              <a:t>245 1 0 Oakdale Irrigation District, a corporation, plaintiff and respondent, vs. T.K. Beard and the Aetna Accident &amp; Liability Company, a corporation, defendants and appellants : ǂb appellants' points and authorities / ǂc for the defendants and appellants, Messrs. L.L. Dennett and Dennett &amp; Zion, Modesto, and Redman &amp; Alexander, San Francisco ; for plaintiff and respondent, P.H. Griffin, Modesto, Cal.</a:t>
            </a:r>
            <a:endParaRPr lang="en-US" sz="1800" dirty="0" smtClean="0"/>
          </a:p>
          <a:p>
            <a:pPr marL="0" indent="0">
              <a:buNone/>
            </a:pPr>
            <a:endParaRPr lang="en-US" sz="2800" dirty="0"/>
          </a:p>
        </p:txBody>
      </p:sp>
      <p:cxnSp>
        <p:nvCxnSpPr>
          <p:cNvPr id="11" name="Straight Connector 10"/>
          <p:cNvCxnSpPr/>
          <p:nvPr/>
        </p:nvCxnSpPr>
        <p:spPr>
          <a:xfrm>
            <a:off x="2276475" y="3048000"/>
            <a:ext cx="335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00275" y="4495800"/>
            <a:ext cx="3429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94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75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130; 240</a:t>
            </a:r>
            <a:r>
              <a:rPr lang="en-US" b="1" dirty="0"/>
              <a:t/>
            </a:r>
            <a:br>
              <a:rPr lang="en-US" b="1" dirty="0"/>
            </a:br>
            <a:endParaRPr lang="en-US" b="1" dirty="0"/>
          </a:p>
        </p:txBody>
      </p:sp>
      <p:sp>
        <p:nvSpPr>
          <p:cNvPr id="3" name="Content Placeholder 2"/>
          <p:cNvSpPr>
            <a:spLocks noGrp="1"/>
          </p:cNvSpPr>
          <p:nvPr>
            <p:ph idx="1"/>
          </p:nvPr>
        </p:nvSpPr>
        <p:spPr/>
        <p:txBody>
          <a:bodyPr>
            <a:normAutofit lnSpcReduction="10000"/>
          </a:bodyPr>
          <a:lstStyle/>
          <a:p>
            <a:r>
              <a:rPr lang="en-US" dirty="0" smtClean="0"/>
              <a:t>Preferred title of the work </a:t>
            </a:r>
            <a:r>
              <a:rPr lang="en-US" dirty="0"/>
              <a:t>manifested</a:t>
            </a:r>
          </a:p>
          <a:p>
            <a:pPr lvl="2"/>
            <a:r>
              <a:rPr lang="en-US" dirty="0"/>
              <a:t>Primary </a:t>
            </a:r>
            <a:r>
              <a:rPr lang="en-US" dirty="0" smtClean="0"/>
              <a:t>Work relation; </a:t>
            </a:r>
          </a:p>
          <a:p>
            <a:pPr lvl="2"/>
            <a:r>
              <a:rPr lang="en-US" dirty="0" smtClean="0"/>
              <a:t>RDA 17; 6.2; 6.27</a:t>
            </a:r>
          </a:p>
          <a:p>
            <a:pPr lvl="2"/>
            <a:r>
              <a:rPr lang="en-US" dirty="0" smtClean="0"/>
              <a:t>Core</a:t>
            </a:r>
          </a:p>
          <a:p>
            <a:r>
              <a:rPr lang="en-US" dirty="0" smtClean="0"/>
              <a:t>Title of the work represented in the resource being cataloged.</a:t>
            </a:r>
          </a:p>
          <a:p>
            <a:r>
              <a:rPr lang="en-US" dirty="0" smtClean="0"/>
              <a:t>Use 240/130 if </a:t>
            </a:r>
            <a:r>
              <a:rPr lang="en-US" dirty="0"/>
              <a:t>preferred title for </a:t>
            </a:r>
            <a:r>
              <a:rPr lang="en-US" dirty="0" smtClean="0"/>
              <a:t>a work is different from the title proper of the manifestation being cataloged.</a:t>
            </a:r>
          </a:p>
        </p:txBody>
      </p:sp>
    </p:spTree>
    <p:extLst>
      <p:ext uri="{BB962C8B-B14F-4D97-AF65-F5344CB8AC3E}">
        <p14:creationId xmlns:p14="http://schemas.microsoft.com/office/powerpoint/2010/main" val="253969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130; 240</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endParaRPr lang="en-US" dirty="0"/>
          </a:p>
          <a:p>
            <a:pPr marL="0" indent="0">
              <a:buNone/>
            </a:pPr>
            <a:r>
              <a:rPr lang="en-US" dirty="0"/>
              <a:t>100 1   Shakespeare, William, ǂd 1564-1616, ǂe author.</a:t>
            </a:r>
          </a:p>
          <a:p>
            <a:pPr marL="0" indent="0">
              <a:buNone/>
            </a:pPr>
            <a:r>
              <a:rPr lang="en-US" b="1" dirty="0"/>
              <a:t>240 1 0 Hamlet</a:t>
            </a:r>
          </a:p>
          <a:p>
            <a:pPr marL="0" indent="0">
              <a:buNone/>
            </a:pPr>
            <a:r>
              <a:rPr lang="en-US" dirty="0"/>
              <a:t>245 1 4 The tragedy of Hamlet / ǂc edited by Edward Dowden</a:t>
            </a:r>
            <a:r>
              <a:rPr lang="en-US" dirty="0" smtClean="0"/>
              <a:t>.</a:t>
            </a:r>
          </a:p>
          <a:p>
            <a:pPr marL="0" indent="0">
              <a:buNone/>
            </a:pPr>
            <a:r>
              <a:rPr lang="en-US" dirty="0" smtClean="0"/>
              <a:t>…</a:t>
            </a:r>
            <a:endParaRPr lang="en-US" dirty="0"/>
          </a:p>
        </p:txBody>
      </p:sp>
    </p:spTree>
    <p:extLst>
      <p:ext uri="{BB962C8B-B14F-4D97-AF65-F5344CB8AC3E}">
        <p14:creationId xmlns:p14="http://schemas.microsoft.com/office/powerpoint/2010/main" val="871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130; 240</a:t>
            </a:r>
            <a:r>
              <a:rPr lang="en-US" b="1" dirty="0"/>
              <a:t/>
            </a:r>
            <a:br>
              <a:rPr lang="en-US" b="1" dirty="0"/>
            </a:br>
            <a:endParaRPr lang="en-US" b="1" dirty="0"/>
          </a:p>
        </p:txBody>
      </p:sp>
      <p:sp>
        <p:nvSpPr>
          <p:cNvPr id="3" name="Content Placeholder 2"/>
          <p:cNvSpPr>
            <a:spLocks noGrp="1"/>
          </p:cNvSpPr>
          <p:nvPr>
            <p:ph idx="1"/>
          </p:nvPr>
        </p:nvSpPr>
        <p:spPr/>
        <p:txBody>
          <a:bodyPr>
            <a:normAutofit/>
          </a:bodyPr>
          <a:lstStyle/>
          <a:p>
            <a:r>
              <a:rPr lang="en-US" dirty="0" smtClean="0"/>
              <a:t>Preferred title of the expression </a:t>
            </a:r>
          </a:p>
          <a:p>
            <a:pPr lvl="2"/>
            <a:r>
              <a:rPr lang="en-US" dirty="0" smtClean="0"/>
              <a:t>Primary expression relationship </a:t>
            </a:r>
          </a:p>
          <a:p>
            <a:pPr lvl="2"/>
            <a:r>
              <a:rPr lang="en-US" dirty="0" smtClean="0"/>
              <a:t>RDA 17; 6.27.3</a:t>
            </a:r>
          </a:p>
          <a:p>
            <a:pPr lvl="2"/>
            <a:r>
              <a:rPr lang="en-US" dirty="0" smtClean="0"/>
              <a:t>Core</a:t>
            </a:r>
          </a:p>
          <a:p>
            <a:r>
              <a:rPr lang="en-US" dirty="0" smtClean="0"/>
              <a:t>Use 130; 240 to identify the expression </a:t>
            </a:r>
            <a:r>
              <a:rPr lang="en-US" dirty="0"/>
              <a:t>manifested </a:t>
            </a:r>
            <a:r>
              <a:rPr lang="en-US" dirty="0" smtClean="0"/>
              <a:t>for translations from the original language of the work by </a:t>
            </a:r>
            <a:r>
              <a:rPr lang="en-US" dirty="0"/>
              <a:t>adding the language of the </a:t>
            </a:r>
            <a:r>
              <a:rPr lang="en-US" dirty="0" smtClean="0"/>
              <a:t>translation to </a:t>
            </a:r>
            <a:r>
              <a:rPr lang="en-US" dirty="0"/>
              <a:t>the </a:t>
            </a:r>
            <a:r>
              <a:rPr lang="en-US" dirty="0" smtClean="0"/>
              <a:t>preferred title </a:t>
            </a:r>
            <a:r>
              <a:rPr lang="en-US" dirty="0"/>
              <a:t>for the work.</a:t>
            </a:r>
          </a:p>
          <a:p>
            <a:endParaRPr lang="en-US" dirty="0" smtClean="0"/>
          </a:p>
        </p:txBody>
      </p:sp>
    </p:spTree>
    <p:extLst>
      <p:ext uri="{BB962C8B-B14F-4D97-AF65-F5344CB8AC3E}">
        <p14:creationId xmlns:p14="http://schemas.microsoft.com/office/powerpoint/2010/main" val="63486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prstClr val="black"/>
                </a:solidFill>
              </a:rPr>
              <a:t>130</a:t>
            </a:r>
            <a:r>
              <a:rPr lang="en-US" sz="4000" b="1" dirty="0" smtClean="0">
                <a:solidFill>
                  <a:prstClr val="black"/>
                </a:solidFill>
              </a:rPr>
              <a:t>; 240</a:t>
            </a:r>
            <a:endParaRPr lang="en-US" dirty="0"/>
          </a:p>
        </p:txBody>
      </p:sp>
      <p:sp>
        <p:nvSpPr>
          <p:cNvPr id="3" name="Content Placeholder 2"/>
          <p:cNvSpPr>
            <a:spLocks noGrp="1"/>
          </p:cNvSpPr>
          <p:nvPr>
            <p:ph idx="1"/>
          </p:nvPr>
        </p:nvSpPr>
        <p:spPr/>
        <p:txBody>
          <a:bodyPr>
            <a:normAutofit/>
          </a:bodyPr>
          <a:lstStyle/>
          <a:p>
            <a:pPr marL="400050" lvl="1" indent="0">
              <a:buNone/>
            </a:pPr>
            <a:r>
              <a:rPr lang="en-US" sz="2400" dirty="0" smtClean="0">
                <a:solidFill>
                  <a:prstClr val="black"/>
                </a:solidFill>
              </a:rPr>
              <a:t>100 </a:t>
            </a:r>
            <a:r>
              <a:rPr lang="en-US" sz="2400" dirty="0">
                <a:solidFill>
                  <a:prstClr val="black"/>
                </a:solidFill>
              </a:rPr>
              <a:t>1   </a:t>
            </a:r>
            <a:r>
              <a:rPr lang="en-US" sz="2400" dirty="0" smtClean="0">
                <a:solidFill>
                  <a:prstClr val="black"/>
                </a:solidFill>
              </a:rPr>
              <a:t> Hemingway</a:t>
            </a:r>
            <a:r>
              <a:rPr lang="en-US" sz="2400" dirty="0">
                <a:solidFill>
                  <a:prstClr val="black"/>
                </a:solidFill>
              </a:rPr>
              <a:t>, Ernest, ǂd 1899-1961, ǂe author.</a:t>
            </a:r>
          </a:p>
          <a:p>
            <a:pPr marL="400050" lvl="1" indent="0">
              <a:buNone/>
            </a:pPr>
            <a:r>
              <a:rPr lang="en-US" sz="2400" b="1" dirty="0">
                <a:solidFill>
                  <a:prstClr val="black"/>
                </a:solidFill>
              </a:rPr>
              <a:t>240 1 0 For whom the bell tolls. ǂl Romanian</a:t>
            </a:r>
          </a:p>
          <a:p>
            <a:pPr marL="400050" lvl="1" indent="0">
              <a:buNone/>
            </a:pPr>
            <a:r>
              <a:rPr lang="en-US" sz="2400" dirty="0">
                <a:solidFill>
                  <a:prstClr val="black"/>
                </a:solidFill>
              </a:rPr>
              <a:t>245 1 0 </a:t>
            </a:r>
            <a:r>
              <a:rPr lang="en-US" sz="2400" dirty="0">
                <a:solidFill>
                  <a:prstClr val="black"/>
                </a:solidFill>
              </a:rPr>
              <a:t>Pentru</a:t>
            </a:r>
            <a:r>
              <a:rPr lang="en-US" sz="2400" dirty="0">
                <a:solidFill>
                  <a:prstClr val="black"/>
                </a:solidFill>
              </a:rPr>
              <a:t> cine bat </a:t>
            </a:r>
            <a:r>
              <a:rPr lang="en-US" sz="2400" dirty="0">
                <a:solidFill>
                  <a:prstClr val="black"/>
                </a:solidFill>
              </a:rPr>
              <a:t>clopotele</a:t>
            </a:r>
            <a:r>
              <a:rPr lang="en-US" sz="2400" dirty="0">
                <a:solidFill>
                  <a:prstClr val="black"/>
                </a:solidFill>
              </a:rPr>
              <a:t> : ǂb roman / ǂc Ernest Hemingway ; </a:t>
            </a:r>
            <a:r>
              <a:rPr lang="en-US" sz="2400" dirty="0">
                <a:solidFill>
                  <a:prstClr val="black"/>
                </a:solidFill>
              </a:rPr>
              <a:t>prefața</a:t>
            </a:r>
            <a:r>
              <a:rPr lang="en-US" sz="2400" dirty="0">
                <a:solidFill>
                  <a:prstClr val="black"/>
                </a:solidFill>
              </a:rPr>
              <a:t>̆ de Dan </a:t>
            </a:r>
            <a:r>
              <a:rPr lang="en-US" sz="2400" dirty="0">
                <a:solidFill>
                  <a:prstClr val="black"/>
                </a:solidFill>
              </a:rPr>
              <a:t>Grigorescu</a:t>
            </a:r>
            <a:r>
              <a:rPr lang="en-US" sz="2400" dirty="0">
                <a:solidFill>
                  <a:prstClr val="black"/>
                </a:solidFill>
              </a:rPr>
              <a:t> ; </a:t>
            </a:r>
            <a:r>
              <a:rPr lang="en-US" sz="2400" dirty="0">
                <a:solidFill>
                  <a:prstClr val="black"/>
                </a:solidFill>
              </a:rPr>
              <a:t>traducere</a:t>
            </a:r>
            <a:r>
              <a:rPr lang="en-US" sz="2400" dirty="0">
                <a:solidFill>
                  <a:prstClr val="black"/>
                </a:solidFill>
              </a:rPr>
              <a:t> și </a:t>
            </a:r>
            <a:r>
              <a:rPr lang="en-US" sz="2400" dirty="0">
                <a:solidFill>
                  <a:prstClr val="black"/>
                </a:solidFill>
              </a:rPr>
              <a:t>tabel</a:t>
            </a:r>
            <a:r>
              <a:rPr lang="en-US" sz="2400" dirty="0">
                <a:solidFill>
                  <a:prstClr val="black"/>
                </a:solidFill>
              </a:rPr>
              <a:t> </a:t>
            </a:r>
            <a:r>
              <a:rPr lang="en-US" sz="2400" dirty="0">
                <a:solidFill>
                  <a:prstClr val="black"/>
                </a:solidFill>
              </a:rPr>
              <a:t>cronologic</a:t>
            </a:r>
            <a:r>
              <a:rPr lang="en-US" sz="2400" dirty="0">
                <a:solidFill>
                  <a:prstClr val="black"/>
                </a:solidFill>
              </a:rPr>
              <a:t> de </a:t>
            </a:r>
            <a:r>
              <a:rPr lang="en-US" sz="2400" dirty="0">
                <a:solidFill>
                  <a:prstClr val="black"/>
                </a:solidFill>
              </a:rPr>
              <a:t>Dumitru</a:t>
            </a:r>
            <a:r>
              <a:rPr lang="en-US" sz="2400" dirty="0">
                <a:solidFill>
                  <a:prstClr val="black"/>
                </a:solidFill>
              </a:rPr>
              <a:t> </a:t>
            </a:r>
            <a:r>
              <a:rPr lang="en-US" sz="2400" dirty="0">
                <a:solidFill>
                  <a:prstClr val="black"/>
                </a:solidFill>
              </a:rPr>
              <a:t>Mazilu</a:t>
            </a:r>
            <a:r>
              <a:rPr lang="en-US" sz="2400" dirty="0">
                <a:solidFill>
                  <a:prstClr val="black"/>
                </a:solidFill>
              </a:rPr>
              <a:t>.</a:t>
            </a:r>
          </a:p>
          <a:p>
            <a:pPr marL="400050" lvl="1" indent="0">
              <a:buNone/>
            </a:pPr>
            <a:r>
              <a:rPr lang="en-US" sz="2400" dirty="0" smtClean="0">
                <a:solidFill>
                  <a:prstClr val="black"/>
                </a:solidFill>
              </a:rPr>
              <a:t>264    1 </a:t>
            </a:r>
            <a:r>
              <a:rPr lang="en-US" sz="2400" dirty="0" smtClean="0">
                <a:solidFill>
                  <a:prstClr val="black"/>
                </a:solidFill>
              </a:rPr>
              <a:t>Bucures</a:t>
            </a:r>
            <a:r>
              <a:rPr lang="en-US" sz="2400" dirty="0">
                <a:solidFill>
                  <a:prstClr val="black"/>
                </a:solidFill>
              </a:rPr>
              <a:t>̦ti</a:t>
            </a:r>
            <a:r>
              <a:rPr lang="en-US" sz="2400" dirty="0">
                <a:solidFill>
                  <a:prstClr val="black"/>
                </a:solidFill>
              </a:rPr>
              <a:t> : ǂb </a:t>
            </a:r>
            <a:r>
              <a:rPr lang="en-US" sz="2400" dirty="0">
                <a:solidFill>
                  <a:prstClr val="black"/>
                </a:solidFill>
              </a:rPr>
              <a:t>Editura</a:t>
            </a:r>
            <a:r>
              <a:rPr lang="en-US" sz="2400" dirty="0">
                <a:solidFill>
                  <a:prstClr val="black"/>
                </a:solidFill>
              </a:rPr>
              <a:t> Minerva, ǂc 1971.</a:t>
            </a:r>
          </a:p>
          <a:p>
            <a:pPr marL="400050" lvl="1" indent="0">
              <a:buNone/>
            </a:pPr>
            <a:r>
              <a:rPr lang="en-US" sz="2400" dirty="0">
                <a:solidFill>
                  <a:prstClr val="black"/>
                </a:solidFill>
              </a:rPr>
              <a:t>300     </a:t>
            </a:r>
            <a:r>
              <a:rPr lang="en-US" sz="2400" dirty="0" smtClean="0">
                <a:solidFill>
                  <a:prstClr val="black"/>
                </a:solidFill>
              </a:rPr>
              <a:t>   340 </a:t>
            </a:r>
            <a:r>
              <a:rPr lang="en-US" sz="2400" dirty="0">
                <a:solidFill>
                  <a:prstClr val="black"/>
                </a:solidFill>
              </a:rPr>
              <a:t>pages ; ǂc 17 </a:t>
            </a:r>
            <a:r>
              <a:rPr lang="en-US" sz="2400" dirty="0" smtClean="0">
                <a:solidFill>
                  <a:prstClr val="black"/>
                </a:solidFill>
              </a:rPr>
              <a:t>cm</a:t>
            </a:r>
            <a:endParaRPr lang="en-US" sz="2400" dirty="0">
              <a:solidFill>
                <a:prstClr val="black"/>
              </a:solidFill>
            </a:endParaRPr>
          </a:p>
          <a:p>
            <a:pPr marL="400050" lvl="1" indent="0">
              <a:buNone/>
            </a:pPr>
            <a:r>
              <a:rPr lang="en-US" sz="2400" dirty="0" smtClean="0">
                <a:solidFill>
                  <a:prstClr val="black"/>
                </a:solidFill>
              </a:rPr>
              <a:t>…</a:t>
            </a:r>
            <a:endParaRPr lang="en-US" dirty="0"/>
          </a:p>
        </p:txBody>
      </p:sp>
    </p:spTree>
    <p:extLst>
      <p:ext uri="{BB962C8B-B14F-4D97-AF65-F5344CB8AC3E}">
        <p14:creationId xmlns:p14="http://schemas.microsoft.com/office/powerpoint/2010/main" val="148899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 (We all should know)</a:t>
            </a:r>
            <a:endParaRPr lang="en-US" dirty="0"/>
          </a:p>
        </p:txBody>
      </p:sp>
      <p:sp>
        <p:nvSpPr>
          <p:cNvPr id="3" name="Content Placeholder 2"/>
          <p:cNvSpPr>
            <a:spLocks noGrp="1"/>
          </p:cNvSpPr>
          <p:nvPr>
            <p:ph sz="half" idx="1"/>
          </p:nvPr>
        </p:nvSpPr>
        <p:spPr>
          <a:xfrm>
            <a:off x="228600" y="1600200"/>
            <a:ext cx="1905000" cy="4525963"/>
          </a:xfrm>
        </p:spPr>
        <p:txBody>
          <a:bodyPr>
            <a:normAutofit fontScale="92500" lnSpcReduction="10000"/>
          </a:bodyPr>
          <a:lstStyle/>
          <a:p>
            <a:pPr marL="0" indent="0" algn="r">
              <a:buNone/>
            </a:pPr>
            <a:r>
              <a:rPr lang="en-US" dirty="0" smtClean="0"/>
              <a:t>BSR=</a:t>
            </a:r>
          </a:p>
          <a:p>
            <a:pPr marL="0" indent="0" algn="r">
              <a:buNone/>
            </a:pPr>
            <a:r>
              <a:rPr lang="en-US" dirty="0" smtClean="0"/>
              <a:t>LC/PCC PS=</a:t>
            </a:r>
          </a:p>
          <a:p>
            <a:pPr marL="0" indent="0" algn="r">
              <a:buNone/>
            </a:pPr>
            <a:endParaRPr lang="en-US" sz="2400" dirty="0"/>
          </a:p>
          <a:p>
            <a:pPr marL="0" indent="0" algn="r">
              <a:buNone/>
            </a:pPr>
            <a:r>
              <a:rPr lang="en-US" dirty="0" smtClean="0"/>
              <a:t>WEMI=</a:t>
            </a:r>
          </a:p>
          <a:p>
            <a:pPr marL="0" indent="0" algn="r">
              <a:buNone/>
            </a:pPr>
            <a:endParaRPr lang="en-US" sz="2400" dirty="0"/>
          </a:p>
          <a:p>
            <a:pPr marL="0" indent="0" algn="r">
              <a:buNone/>
            </a:pPr>
            <a:r>
              <a:rPr lang="en-US" dirty="0" smtClean="0"/>
              <a:t>PFC=</a:t>
            </a:r>
          </a:p>
          <a:p>
            <a:pPr marL="0" indent="0" algn="r">
              <a:buNone/>
            </a:pPr>
            <a:endParaRPr lang="en-US" sz="2400" dirty="0"/>
          </a:p>
          <a:p>
            <a:pPr marL="0" indent="0" algn="r">
              <a:buNone/>
            </a:pPr>
            <a:r>
              <a:rPr lang="en-US" dirty="0" smtClean="0"/>
              <a:t>AAP=</a:t>
            </a:r>
          </a:p>
          <a:p>
            <a:pPr marL="0" indent="0" algn="r">
              <a:buNone/>
            </a:pPr>
            <a:endParaRPr lang="en-US" dirty="0"/>
          </a:p>
          <a:p>
            <a:pPr marL="0" indent="0" algn="r">
              <a:buNone/>
            </a:pPr>
            <a:r>
              <a:rPr lang="en-US" dirty="0" smtClean="0"/>
              <a:t>UCB PS=</a:t>
            </a:r>
          </a:p>
          <a:p>
            <a:pPr marL="0" indent="0" algn="r">
              <a:buNone/>
            </a:pPr>
            <a:endParaRPr lang="en-US" dirty="0" smtClean="0"/>
          </a:p>
        </p:txBody>
      </p:sp>
      <p:sp>
        <p:nvSpPr>
          <p:cNvPr id="4" name="Content Placeholder 3"/>
          <p:cNvSpPr>
            <a:spLocks noGrp="1"/>
          </p:cNvSpPr>
          <p:nvPr>
            <p:ph sz="half" idx="2"/>
          </p:nvPr>
        </p:nvSpPr>
        <p:spPr>
          <a:xfrm>
            <a:off x="2133600" y="1600200"/>
            <a:ext cx="6553200" cy="4525963"/>
          </a:xfrm>
        </p:spPr>
        <p:txBody>
          <a:bodyPr>
            <a:normAutofit fontScale="92500" lnSpcReduction="10000"/>
          </a:bodyPr>
          <a:lstStyle/>
          <a:p>
            <a:pPr marL="0" indent="0">
              <a:buNone/>
            </a:pPr>
            <a:r>
              <a:rPr lang="en-US" dirty="0" smtClean="0"/>
              <a:t>BIBCO Standard Record</a:t>
            </a:r>
          </a:p>
          <a:p>
            <a:pPr marL="0" indent="0">
              <a:buNone/>
            </a:pPr>
            <a:r>
              <a:rPr lang="en-US" dirty="0" smtClean="0"/>
              <a:t>Library of Congress/Program for Coop Cat. Policy Statements (RDA equiv. of LCRI)</a:t>
            </a:r>
          </a:p>
          <a:p>
            <a:pPr marL="0" indent="0">
              <a:buNone/>
            </a:pPr>
            <a:r>
              <a:rPr lang="en-US" dirty="0" smtClean="0"/>
              <a:t>Work, Expression, Manifestation, Item (FRBR </a:t>
            </a:r>
            <a:r>
              <a:rPr lang="en-US" dirty="0" smtClean="0"/>
              <a:t>Grp</a:t>
            </a:r>
            <a:r>
              <a:rPr lang="en-US" dirty="0" smtClean="0"/>
              <a:t>. 1)</a:t>
            </a:r>
          </a:p>
          <a:p>
            <a:pPr marL="0" indent="0">
              <a:buNone/>
            </a:pPr>
            <a:r>
              <a:rPr lang="en-US" dirty="0" smtClean="0"/>
              <a:t>Person, Family, Corporate body (FRBR Grp.2)</a:t>
            </a:r>
          </a:p>
          <a:p>
            <a:pPr marL="0" indent="0">
              <a:buNone/>
            </a:pPr>
            <a:endParaRPr lang="en-US" dirty="0" smtClean="0"/>
          </a:p>
          <a:p>
            <a:pPr marL="0" indent="0">
              <a:buNone/>
            </a:pPr>
            <a:r>
              <a:rPr lang="en-US" dirty="0" smtClean="0"/>
              <a:t>Authorized Access Point for any of the above two (formerly “heading”)</a:t>
            </a:r>
          </a:p>
          <a:p>
            <a:pPr marL="0" indent="0">
              <a:buNone/>
            </a:pPr>
            <a:r>
              <a:rPr lang="en-US" dirty="0" smtClean="0"/>
              <a:t>UC Berkeley Policy Statements</a:t>
            </a:r>
            <a:endParaRPr lang="en-US" dirty="0"/>
          </a:p>
        </p:txBody>
      </p:sp>
    </p:spTree>
    <p:extLst>
      <p:ext uri="{BB962C8B-B14F-4D97-AF65-F5344CB8AC3E}">
        <p14:creationId xmlns:p14="http://schemas.microsoft.com/office/powerpoint/2010/main" val="20352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240; </a:t>
            </a:r>
            <a:r>
              <a:rPr lang="en-US" sz="3200" b="1" dirty="0"/>
              <a:t>130</a:t>
            </a:r>
            <a:r>
              <a:rPr lang="en-US" sz="3600" b="1" dirty="0"/>
              <a:t/>
            </a:r>
            <a:br>
              <a:rPr lang="en-US" sz="3600" b="1" dirty="0"/>
            </a:br>
            <a:endParaRPr lang="en-US" sz="3600" b="1" dirty="0"/>
          </a:p>
        </p:txBody>
      </p:sp>
      <p:sp>
        <p:nvSpPr>
          <p:cNvPr id="3" name="Content Placeholder 2"/>
          <p:cNvSpPr>
            <a:spLocks noGrp="1"/>
          </p:cNvSpPr>
          <p:nvPr>
            <p:ph idx="1"/>
          </p:nvPr>
        </p:nvSpPr>
        <p:spPr/>
        <p:txBody>
          <a:bodyPr>
            <a:normAutofit fontScale="92500" lnSpcReduction="20000"/>
          </a:bodyPr>
          <a:lstStyle/>
          <a:p>
            <a:r>
              <a:rPr lang="en-US" dirty="0" smtClean="0"/>
              <a:t>Conventional collective </a:t>
            </a:r>
            <a:r>
              <a:rPr lang="en-US" dirty="0"/>
              <a:t>title for compilations of works by a single </a:t>
            </a:r>
            <a:r>
              <a:rPr lang="en-US" dirty="0" smtClean="0"/>
              <a:t>PFC</a:t>
            </a:r>
          </a:p>
          <a:p>
            <a:pPr lvl="2"/>
            <a:r>
              <a:rPr lang="en-US" dirty="0"/>
              <a:t>Work attribute</a:t>
            </a:r>
          </a:p>
          <a:p>
            <a:pPr lvl="2"/>
            <a:r>
              <a:rPr lang="en-US" dirty="0" smtClean="0">
                <a:hlinkClick r:id="rId3"/>
              </a:rPr>
              <a:t>RDA</a:t>
            </a:r>
            <a:r>
              <a:rPr lang="en-US" dirty="0" smtClean="0"/>
              <a:t> 6.2.2.10</a:t>
            </a:r>
          </a:p>
          <a:p>
            <a:pPr lvl="2"/>
            <a:r>
              <a:rPr lang="en-US" dirty="0" smtClean="0"/>
              <a:t>Core if applicable</a:t>
            </a:r>
          </a:p>
          <a:p>
            <a:r>
              <a:rPr lang="en-US" dirty="0" smtClean="0"/>
              <a:t>Use a conventional collective title</a:t>
            </a:r>
          </a:p>
          <a:p>
            <a:pPr lvl="2"/>
            <a:r>
              <a:rPr lang="en-US" dirty="0" smtClean="0"/>
              <a:t>Complete works in more than one form: Works</a:t>
            </a:r>
          </a:p>
          <a:p>
            <a:pPr lvl="2"/>
            <a:r>
              <a:rPr lang="en-US" dirty="0" smtClean="0"/>
              <a:t>Complete works in a single form: Essays, Novels, Correspondence… (complete list at RDA 6.2.2.10.2)</a:t>
            </a:r>
          </a:p>
          <a:p>
            <a:pPr lvl="2"/>
            <a:r>
              <a:rPr lang="en-US" sz="2600" dirty="0" smtClean="0"/>
              <a:t>Some but not all works:</a:t>
            </a:r>
          </a:p>
          <a:p>
            <a:pPr marL="800100" lvl="2" indent="0">
              <a:buNone/>
            </a:pPr>
            <a:r>
              <a:rPr lang="en-US" dirty="0" smtClean="0"/>
              <a:t>		Works. $k Selections</a:t>
            </a:r>
          </a:p>
          <a:p>
            <a:pPr marL="800100" lvl="2" indent="0">
              <a:buNone/>
            </a:pPr>
            <a:r>
              <a:rPr lang="en-US" dirty="0" smtClean="0"/>
              <a:t>		[Essays…etc.]. $k Selections</a:t>
            </a:r>
          </a:p>
          <a:p>
            <a:pPr marL="457200" lvl="1" indent="0">
              <a:buNone/>
            </a:pPr>
            <a:endParaRPr lang="en-US" dirty="0" smtClean="0"/>
          </a:p>
        </p:txBody>
      </p:sp>
    </p:spTree>
    <p:extLst>
      <p:ext uri="{BB962C8B-B14F-4D97-AF65-F5344CB8AC3E}">
        <p14:creationId xmlns:p14="http://schemas.microsoft.com/office/powerpoint/2010/main" val="367811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130; 240</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endParaRPr lang="en-US" dirty="0"/>
          </a:p>
          <a:p>
            <a:pPr marL="0" indent="0">
              <a:buNone/>
            </a:pPr>
            <a:r>
              <a:rPr lang="en-US" dirty="0"/>
              <a:t>100 1   Brown, Charles Brockden, ǂd </a:t>
            </a:r>
            <a:r>
              <a:rPr lang="en-US" dirty="0" smtClean="0"/>
              <a:t>1771-1810</a:t>
            </a:r>
            <a:r>
              <a:rPr lang="en-US" dirty="0"/>
              <a:t>, </a:t>
            </a:r>
            <a:r>
              <a:rPr lang="en-US" dirty="0" smtClean="0"/>
              <a:t>ǂ e author.</a:t>
            </a:r>
            <a:endParaRPr lang="en-US" dirty="0"/>
          </a:p>
          <a:p>
            <a:pPr marL="0" indent="0">
              <a:buNone/>
            </a:pPr>
            <a:r>
              <a:rPr lang="en-US" b="1" dirty="0"/>
              <a:t>240 1 0 </a:t>
            </a:r>
            <a:r>
              <a:rPr lang="en-US" b="1" dirty="0" smtClean="0"/>
              <a:t>Works </a:t>
            </a:r>
          </a:p>
          <a:p>
            <a:pPr marL="0" indent="0">
              <a:buNone/>
            </a:pPr>
            <a:r>
              <a:rPr lang="en-US" dirty="0" smtClean="0"/>
              <a:t>245 </a:t>
            </a:r>
            <a:r>
              <a:rPr lang="en-US" dirty="0"/>
              <a:t>1 0 Collected writings of Charles Brockden Brown / ǂc general editor, Mark L. Kamrath ; textual editor, Philip Barnard.</a:t>
            </a:r>
          </a:p>
          <a:p>
            <a:pPr marL="0" indent="0">
              <a:buNone/>
            </a:pPr>
            <a:r>
              <a:rPr lang="en-US" dirty="0" smtClean="0"/>
              <a:t>…</a:t>
            </a:r>
            <a:endParaRPr lang="en-US" dirty="0"/>
          </a:p>
        </p:txBody>
      </p:sp>
    </p:spTree>
    <p:extLst>
      <p:ext uri="{BB962C8B-B14F-4D97-AF65-F5344CB8AC3E}">
        <p14:creationId xmlns:p14="http://schemas.microsoft.com/office/powerpoint/2010/main" val="203291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240, </a:t>
            </a:r>
            <a:r>
              <a:rPr lang="en-US" sz="3600" b="1" dirty="0"/>
              <a:t>130</a:t>
            </a:r>
            <a:br>
              <a:rPr lang="en-US" sz="3600" b="1" dirty="0"/>
            </a:br>
            <a:endParaRPr lang="en-US" sz="3600" b="1" dirty="0"/>
          </a:p>
        </p:txBody>
      </p:sp>
      <p:sp>
        <p:nvSpPr>
          <p:cNvPr id="3" name="Content Placeholder 2"/>
          <p:cNvSpPr>
            <a:spLocks noGrp="1"/>
          </p:cNvSpPr>
          <p:nvPr>
            <p:ph idx="1"/>
          </p:nvPr>
        </p:nvSpPr>
        <p:spPr/>
        <p:txBody>
          <a:bodyPr>
            <a:normAutofit/>
          </a:bodyPr>
          <a:lstStyle/>
          <a:p>
            <a:pPr marL="857250" lvl="2" indent="0">
              <a:buNone/>
            </a:pPr>
            <a:r>
              <a:rPr lang="en-US" dirty="0" smtClean="0"/>
              <a:t>…</a:t>
            </a:r>
            <a:endParaRPr lang="en-US" dirty="0"/>
          </a:p>
          <a:p>
            <a:pPr marL="857250" lvl="2" indent="0">
              <a:buNone/>
            </a:pPr>
            <a:r>
              <a:rPr lang="en-US" sz="2800" dirty="0" smtClean="0"/>
              <a:t>100 </a:t>
            </a:r>
            <a:r>
              <a:rPr lang="en-US" sz="2800" dirty="0"/>
              <a:t>1   Mailer, Norman, ǂe author.</a:t>
            </a:r>
          </a:p>
          <a:p>
            <a:pPr marL="857250" lvl="2" indent="0">
              <a:buNone/>
            </a:pPr>
            <a:r>
              <a:rPr lang="en-US" sz="2800" b="1" dirty="0"/>
              <a:t>240 1 0 Essays. ǂk Selections</a:t>
            </a:r>
          </a:p>
          <a:p>
            <a:pPr marL="857250" lvl="2" indent="0">
              <a:buNone/>
            </a:pPr>
            <a:r>
              <a:rPr lang="en-US" sz="2800" dirty="0"/>
              <a:t>245 1 0 Mind of an outlaw : ǂb selected essays / ǂc Norman Mailer ; edited and with a preface by Phillip Sipiora ; introduction by Jonathan Lethem</a:t>
            </a:r>
            <a:r>
              <a:rPr lang="en-US" sz="2800" dirty="0" smtClean="0"/>
              <a:t>.</a:t>
            </a:r>
          </a:p>
          <a:p>
            <a:pPr marL="857250" lvl="2" indent="0">
              <a:buNone/>
            </a:pPr>
            <a:r>
              <a:rPr lang="en-US" dirty="0" smtClean="0"/>
              <a:t>…</a:t>
            </a:r>
            <a:endParaRPr lang="en-US" dirty="0"/>
          </a:p>
        </p:txBody>
      </p:sp>
    </p:spTree>
    <p:extLst>
      <p:ext uri="{BB962C8B-B14F-4D97-AF65-F5344CB8AC3E}">
        <p14:creationId xmlns:p14="http://schemas.microsoft.com/office/powerpoint/2010/main" val="94266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245, ǂa</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Title proper of </a:t>
            </a:r>
            <a:r>
              <a:rPr lang="en-US" dirty="0" smtClean="0"/>
              <a:t>manifestation</a:t>
            </a:r>
          </a:p>
          <a:p>
            <a:pPr lvl="2"/>
            <a:r>
              <a:rPr lang="en-US" dirty="0"/>
              <a:t>Manifestation attribute</a:t>
            </a:r>
          </a:p>
          <a:p>
            <a:pPr lvl="2"/>
            <a:r>
              <a:rPr lang="en-US" dirty="0" smtClean="0"/>
              <a:t>RDA 2.3.2</a:t>
            </a:r>
          </a:p>
          <a:p>
            <a:pPr lvl="2"/>
            <a:r>
              <a:rPr lang="en-US" dirty="0" smtClean="0"/>
              <a:t>Core</a:t>
            </a:r>
          </a:p>
          <a:p>
            <a:r>
              <a:rPr lang="en-US" dirty="0"/>
              <a:t>Bracket title proper information only if taken from outside the </a:t>
            </a:r>
            <a:r>
              <a:rPr lang="en-US" dirty="0" smtClean="0"/>
              <a:t>resource</a:t>
            </a:r>
          </a:p>
          <a:p>
            <a:r>
              <a:rPr lang="en-US" dirty="0" smtClean="0"/>
              <a:t>Transcribed element (see RDA </a:t>
            </a:r>
            <a:r>
              <a:rPr lang="en-US" dirty="0"/>
              <a:t>1.7): </a:t>
            </a:r>
            <a:endParaRPr lang="en-US" dirty="0" smtClean="0"/>
          </a:p>
          <a:p>
            <a:pPr lvl="2"/>
            <a:r>
              <a:rPr lang="en-US" dirty="0" smtClean="0"/>
              <a:t>TWYS transcription ok for copy </a:t>
            </a:r>
            <a:endParaRPr lang="en-US" dirty="0"/>
          </a:p>
          <a:p>
            <a:pPr lvl="2"/>
            <a:r>
              <a:rPr lang="en-US" dirty="0" smtClean="0"/>
              <a:t>App</a:t>
            </a:r>
            <a:r>
              <a:rPr lang="en-US" dirty="0"/>
              <a:t>. A </a:t>
            </a:r>
            <a:r>
              <a:rPr lang="en-US" dirty="0" smtClean="0"/>
              <a:t>capitalization for original (UCB </a:t>
            </a:r>
            <a:r>
              <a:rPr lang="en-US" dirty="0"/>
              <a:t>policy)</a:t>
            </a:r>
          </a:p>
          <a:p>
            <a:pPr lvl="2"/>
            <a:r>
              <a:rPr lang="en-US" dirty="0" smtClean="0"/>
              <a:t>separate </a:t>
            </a:r>
            <a:r>
              <a:rPr lang="en-US" dirty="0"/>
              <a:t>elements with ISBD punctuation as </a:t>
            </a:r>
            <a:r>
              <a:rPr lang="en-US" dirty="0" smtClean="0"/>
              <a:t>with AACR2.</a:t>
            </a:r>
            <a:endParaRPr lang="en-US" dirty="0"/>
          </a:p>
          <a:p>
            <a:pPr lvl="2"/>
            <a:r>
              <a:rPr lang="en-US" dirty="0"/>
              <a:t>Other punctuation </a:t>
            </a:r>
            <a:r>
              <a:rPr lang="en-US" dirty="0" smtClean="0"/>
              <a:t>TWYS</a:t>
            </a:r>
          </a:p>
          <a:p>
            <a:r>
              <a:rPr lang="en-US" dirty="0" smtClean="0"/>
              <a:t>UC PS allows using cataloger judgment to apply option to abridge an </a:t>
            </a:r>
            <a:r>
              <a:rPr lang="en-US" b="1" i="1" dirty="0" smtClean="0"/>
              <a:t>excessively </a:t>
            </a:r>
            <a:r>
              <a:rPr lang="en-US" dirty="0" smtClean="0"/>
              <a:t>long title; use ellipses (…)</a:t>
            </a:r>
          </a:p>
          <a:p>
            <a:endParaRPr lang="en-US" dirty="0" smtClean="0"/>
          </a:p>
          <a:p>
            <a:endParaRPr lang="en-US" dirty="0"/>
          </a:p>
        </p:txBody>
      </p:sp>
    </p:spTree>
    <p:extLst>
      <p:ext uri="{BB962C8B-B14F-4D97-AF65-F5344CB8AC3E}">
        <p14:creationId xmlns:p14="http://schemas.microsoft.com/office/powerpoint/2010/main" val="50828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245 ǂb</a:t>
            </a:r>
            <a:endParaRPr lang="en-US" b="1" dirty="0"/>
          </a:p>
        </p:txBody>
      </p:sp>
      <p:sp>
        <p:nvSpPr>
          <p:cNvPr id="3" name="Content Placeholder 2"/>
          <p:cNvSpPr>
            <a:spLocks noGrp="1"/>
          </p:cNvSpPr>
          <p:nvPr>
            <p:ph idx="1"/>
          </p:nvPr>
        </p:nvSpPr>
        <p:spPr/>
        <p:txBody>
          <a:bodyPr>
            <a:normAutofit/>
          </a:bodyPr>
          <a:lstStyle/>
          <a:p>
            <a:r>
              <a:rPr lang="en-US" dirty="0"/>
              <a:t>Parallel titles/other title </a:t>
            </a:r>
            <a:r>
              <a:rPr lang="en-US" dirty="0" smtClean="0"/>
              <a:t>information</a:t>
            </a:r>
          </a:p>
          <a:p>
            <a:pPr lvl="2"/>
            <a:r>
              <a:rPr lang="en-US" dirty="0"/>
              <a:t>Manifestation attribute</a:t>
            </a:r>
          </a:p>
          <a:p>
            <a:pPr lvl="2"/>
            <a:r>
              <a:rPr lang="en-US" dirty="0" smtClean="0"/>
              <a:t>RDA 2.3.3 &amp; .4</a:t>
            </a:r>
          </a:p>
          <a:p>
            <a:pPr lvl="2"/>
            <a:r>
              <a:rPr lang="en-US" dirty="0" smtClean="0"/>
              <a:t>Core (PCC)</a:t>
            </a:r>
          </a:p>
          <a:p>
            <a:r>
              <a:rPr lang="en-US" dirty="0" smtClean="0"/>
              <a:t>Record </a:t>
            </a:r>
            <a:r>
              <a:rPr lang="en-US" dirty="0"/>
              <a:t>all parallel </a:t>
            </a:r>
            <a:r>
              <a:rPr lang="en-US" dirty="0" smtClean="0"/>
              <a:t>titles proper found in any source on the resource</a:t>
            </a:r>
          </a:p>
          <a:p>
            <a:r>
              <a:rPr lang="en-US" dirty="0" smtClean="0"/>
              <a:t>Take other title information from the same source as the title proper</a:t>
            </a:r>
            <a:endParaRPr lang="en-US" dirty="0"/>
          </a:p>
          <a:p>
            <a:endParaRPr lang="en-US" dirty="0"/>
          </a:p>
        </p:txBody>
      </p:sp>
    </p:spTree>
    <p:extLst>
      <p:ext uri="{BB962C8B-B14F-4D97-AF65-F5344CB8AC3E}">
        <p14:creationId xmlns:p14="http://schemas.microsoft.com/office/powerpoint/2010/main" val="196629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245, ǂc</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Statement of responsibility on </a:t>
            </a:r>
            <a:r>
              <a:rPr lang="en-US" dirty="0" smtClean="0"/>
              <a:t>manifestation</a:t>
            </a:r>
          </a:p>
          <a:p>
            <a:pPr lvl="2"/>
            <a:r>
              <a:rPr lang="en-US" dirty="0" smtClean="0"/>
              <a:t>Manifestation attribute</a:t>
            </a:r>
            <a:endParaRPr lang="en-US" dirty="0"/>
          </a:p>
          <a:p>
            <a:pPr lvl="2"/>
            <a:r>
              <a:rPr lang="en-US" dirty="0" smtClean="0"/>
              <a:t>RDA 2.4</a:t>
            </a:r>
          </a:p>
          <a:p>
            <a:pPr lvl="2"/>
            <a:r>
              <a:rPr lang="en-US" dirty="0" smtClean="0"/>
              <a:t>Core (first or primary statement only)</a:t>
            </a:r>
          </a:p>
          <a:p>
            <a:r>
              <a:rPr lang="en-US" dirty="0" smtClean="0"/>
              <a:t>PCC recommends recording most or all</a:t>
            </a:r>
          </a:p>
          <a:p>
            <a:r>
              <a:rPr lang="en-US" dirty="0" smtClean="0"/>
              <a:t>Apply the option to abridge (2.4.1.4) for original cataloging</a:t>
            </a:r>
          </a:p>
          <a:p>
            <a:r>
              <a:rPr lang="en-US" dirty="0" smtClean="0"/>
              <a:t>No ‘rule of three’; record all names in a statement, </a:t>
            </a:r>
            <a:r>
              <a:rPr lang="en-US" b="1" dirty="0" smtClean="0"/>
              <a:t>or</a:t>
            </a:r>
            <a:r>
              <a:rPr lang="en-US" dirty="0" smtClean="0"/>
              <a:t> …</a:t>
            </a:r>
          </a:p>
          <a:p>
            <a:r>
              <a:rPr lang="en-US" dirty="0" smtClean="0"/>
              <a:t>Apply the option to truncate statements (2.4.1.5) using cataloger judgment</a:t>
            </a:r>
            <a:endParaRPr lang="en-US" dirty="0"/>
          </a:p>
        </p:txBody>
      </p:sp>
    </p:spTree>
    <p:extLst>
      <p:ext uri="{BB962C8B-B14F-4D97-AF65-F5344CB8AC3E}">
        <p14:creationId xmlns:p14="http://schemas.microsoft.com/office/powerpoint/2010/main" val="252667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457200"/>
            <a:ext cx="3810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48200" y="1219200"/>
            <a:ext cx="4419600" cy="3139321"/>
          </a:xfrm>
          <a:prstGeom prst="rect">
            <a:avLst/>
          </a:prstGeom>
          <a:noFill/>
        </p:spPr>
        <p:txBody>
          <a:bodyPr wrap="square" rtlCol="0">
            <a:spAutoFit/>
          </a:bodyPr>
          <a:lstStyle/>
          <a:p>
            <a:r>
              <a:rPr lang="en-US" dirty="0" smtClean="0"/>
              <a:t>245 </a:t>
            </a:r>
            <a:r>
              <a:rPr lang="en-US" dirty="0"/>
              <a:t>1 0 Field monitoring protocol : ǂb heat pump water heaters / ǂc B. </a:t>
            </a:r>
            <a:r>
              <a:rPr lang="en-US" dirty="0" smtClean="0"/>
              <a:t>Sparn, L. Earle, D. Christensen, J. Maguire, and E. Wilson, National Renewable Energy Laboratory, C.E. Hancock, Mountain Energy Partnership.</a:t>
            </a:r>
          </a:p>
          <a:p>
            <a:endParaRPr lang="en-US" dirty="0"/>
          </a:p>
          <a:p>
            <a:r>
              <a:rPr lang="en-US" dirty="0"/>
              <a:t>245 1 0 Field monitoring protocol : ǂb heat pump water heaters / ǂc B. Sparn [and five others].</a:t>
            </a:r>
          </a:p>
          <a:p>
            <a:endParaRPr lang="en-US" dirty="0"/>
          </a:p>
          <a:p>
            <a:endParaRPr lang="en-US" dirty="0"/>
          </a:p>
        </p:txBody>
      </p:sp>
    </p:spTree>
    <p:extLst>
      <p:ext uri="{BB962C8B-B14F-4D97-AF65-F5344CB8AC3E}">
        <p14:creationId xmlns:p14="http://schemas.microsoft.com/office/powerpoint/2010/main" val="191036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750"/>
                                  </p:stCondLst>
                                  <p:childTnLst>
                                    <p:set>
                                      <p:cBhvr>
                                        <p:cTn id="6" dur="1" fill="hold">
                                          <p:stCondLst>
                                            <p:cond delay="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246</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Variant title (on </a:t>
            </a:r>
            <a:r>
              <a:rPr lang="en-US" dirty="0"/>
              <a:t>manifestation</a:t>
            </a:r>
            <a:r>
              <a:rPr lang="en-US" dirty="0" smtClean="0"/>
              <a:t>)</a:t>
            </a:r>
          </a:p>
          <a:p>
            <a:pPr lvl="2"/>
            <a:r>
              <a:rPr lang="en-US" dirty="0"/>
              <a:t>Manifestation attribute</a:t>
            </a:r>
          </a:p>
          <a:p>
            <a:pPr lvl="2"/>
            <a:r>
              <a:rPr lang="en-US" dirty="0" smtClean="0"/>
              <a:t>RDA </a:t>
            </a:r>
            <a:r>
              <a:rPr lang="en-US" dirty="0"/>
              <a:t>2.3.6</a:t>
            </a:r>
          </a:p>
          <a:p>
            <a:pPr lvl="2"/>
            <a:r>
              <a:rPr lang="en-US" dirty="0" smtClean="0"/>
              <a:t>PCC core only for rare (but PCC recommended)</a:t>
            </a:r>
          </a:p>
          <a:p>
            <a:r>
              <a:rPr lang="en-US" dirty="0" smtClean="0"/>
              <a:t>Titles appearing on but not chosen as the title proper for the manifestation.</a:t>
            </a:r>
          </a:p>
          <a:p>
            <a:r>
              <a:rPr lang="en-US" dirty="0" smtClean="0"/>
              <a:t>Lengthy </a:t>
            </a:r>
            <a:r>
              <a:rPr lang="en-US" dirty="0" smtClean="0">
                <a:hlinkClick r:id="rId3"/>
              </a:rPr>
              <a:t>LC PCC PS </a:t>
            </a:r>
            <a:r>
              <a:rPr lang="en-US" dirty="0" smtClean="0"/>
              <a:t>on best practices.</a:t>
            </a:r>
          </a:p>
        </p:txBody>
      </p:sp>
    </p:spTree>
    <p:extLst>
      <p:ext uri="{BB962C8B-B14F-4D97-AF65-F5344CB8AC3E}">
        <p14:creationId xmlns:p14="http://schemas.microsoft.com/office/powerpoint/2010/main" val="194765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250</a:t>
            </a:r>
            <a:endParaRPr lang="en-US" b="1" dirty="0"/>
          </a:p>
        </p:txBody>
      </p:sp>
      <p:sp>
        <p:nvSpPr>
          <p:cNvPr id="3" name="Content Placeholder 2"/>
          <p:cNvSpPr>
            <a:spLocks noGrp="1"/>
          </p:cNvSpPr>
          <p:nvPr>
            <p:ph idx="1"/>
          </p:nvPr>
        </p:nvSpPr>
        <p:spPr/>
        <p:txBody>
          <a:bodyPr/>
          <a:lstStyle/>
          <a:p>
            <a:r>
              <a:rPr lang="en-US" dirty="0"/>
              <a:t>Edition statement</a:t>
            </a:r>
          </a:p>
          <a:p>
            <a:pPr lvl="2"/>
            <a:r>
              <a:rPr lang="en-US" dirty="0"/>
              <a:t>Manifestation attribute</a:t>
            </a:r>
          </a:p>
          <a:p>
            <a:pPr lvl="2"/>
            <a:r>
              <a:rPr lang="en-US" dirty="0" smtClean="0"/>
              <a:t>RDA 2.5</a:t>
            </a:r>
          </a:p>
          <a:p>
            <a:pPr lvl="2"/>
            <a:r>
              <a:rPr lang="en-US" dirty="0" smtClean="0"/>
              <a:t>Core; designation of edition or named revision</a:t>
            </a:r>
          </a:p>
          <a:p>
            <a:r>
              <a:rPr lang="en-US" dirty="0" smtClean="0"/>
              <a:t>Transcribed element so record as found</a:t>
            </a:r>
          </a:p>
          <a:p>
            <a:r>
              <a:rPr lang="en-US" dirty="0" smtClean="0"/>
              <a:t>Can supply if known to have changes (e.g. [New draft] or [Revised draft].</a:t>
            </a:r>
            <a:endParaRPr lang="en-US" dirty="0"/>
          </a:p>
        </p:txBody>
      </p:sp>
    </p:spTree>
    <p:extLst>
      <p:ext uri="{BB962C8B-B14F-4D97-AF65-F5344CB8AC3E}">
        <p14:creationId xmlns:p14="http://schemas.microsoft.com/office/powerpoint/2010/main" val="410302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250</a:t>
            </a:r>
            <a:endParaRPr lang="en-US" dirty="0"/>
          </a:p>
        </p:txBody>
      </p:sp>
      <p:sp>
        <p:nvSpPr>
          <p:cNvPr id="3" name="Content Placeholder 2"/>
          <p:cNvSpPr>
            <a:spLocks noGrp="1"/>
          </p:cNvSpPr>
          <p:nvPr>
            <p:ph sz="half" idx="1"/>
          </p:nvPr>
        </p:nvSpPr>
        <p:spPr>
          <a:xfrm>
            <a:off x="533400" y="1676400"/>
            <a:ext cx="3714750" cy="4762500"/>
          </a:xfrm>
          <a:blipFill>
            <a:blip r:embed="rId3"/>
            <a:tile tx="0" ty="0" sx="100000" sy="100000" flip="none" algn="tl"/>
          </a:blipFill>
        </p:spPr>
        <p:txBody>
          <a:bodyPr>
            <a:normAutofit/>
          </a:bodyPr>
          <a:lstStyle/>
          <a:p>
            <a:endParaRPr lang="en-US" dirty="0"/>
          </a:p>
        </p:txBody>
      </p:sp>
      <p:sp>
        <p:nvSpPr>
          <p:cNvPr id="4" name="Content Placeholder 3"/>
          <p:cNvSpPr>
            <a:spLocks noGrp="1"/>
          </p:cNvSpPr>
          <p:nvPr>
            <p:ph sz="half" idx="2"/>
          </p:nvPr>
        </p:nvSpPr>
        <p:spPr/>
        <p:txBody>
          <a:bodyPr>
            <a:normAutofit/>
          </a:bodyPr>
          <a:lstStyle/>
          <a:p>
            <a:pPr marL="0" indent="0">
              <a:buNone/>
            </a:pPr>
            <a:r>
              <a:rPr lang="en-US" sz="1800" dirty="0" smtClean="0"/>
              <a:t>…</a:t>
            </a:r>
            <a:endParaRPr lang="en-US" sz="1800" dirty="0"/>
          </a:p>
          <a:p>
            <a:pPr marL="0" indent="0">
              <a:buNone/>
            </a:pPr>
            <a:r>
              <a:rPr lang="en-US" sz="1800" dirty="0"/>
              <a:t>100 1   </a:t>
            </a:r>
            <a:r>
              <a:rPr lang="en-US" sz="1800" dirty="0" smtClean="0"/>
              <a:t> Hambley</a:t>
            </a:r>
            <a:r>
              <a:rPr lang="en-US" sz="1800" dirty="0"/>
              <a:t>, Allan R., </a:t>
            </a:r>
            <a:r>
              <a:rPr lang="en-US" sz="1800" dirty="0" smtClean="0"/>
              <a:t>ǂe author.</a:t>
            </a:r>
            <a:endParaRPr lang="en-US" sz="1800" dirty="0"/>
          </a:p>
          <a:p>
            <a:pPr marL="0" indent="0">
              <a:buNone/>
            </a:pPr>
            <a:r>
              <a:rPr lang="en-US" sz="1800" dirty="0"/>
              <a:t>245 1 0 Electrical engineering : ǂb principles and applications / ǂc Allan R. Hambley.</a:t>
            </a:r>
          </a:p>
          <a:p>
            <a:pPr marL="0" indent="0">
              <a:buNone/>
            </a:pPr>
            <a:r>
              <a:rPr lang="en-US" sz="1800" b="1" dirty="0"/>
              <a:t>250     Sixth edition.</a:t>
            </a:r>
          </a:p>
          <a:p>
            <a:pPr marL="0" indent="0">
              <a:buNone/>
            </a:pPr>
            <a:r>
              <a:rPr lang="en-US" sz="1800" dirty="0" smtClean="0"/>
              <a:t>…</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37147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25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 (</a:t>
            </a:r>
            <a:r>
              <a:rPr lang="en-US" dirty="0" smtClean="0"/>
              <a:t>Extra Credit)</a:t>
            </a:r>
            <a:endParaRPr lang="en-US" dirty="0"/>
          </a:p>
        </p:txBody>
      </p:sp>
      <p:sp>
        <p:nvSpPr>
          <p:cNvPr id="3" name="Content Placeholder 2"/>
          <p:cNvSpPr>
            <a:spLocks noGrp="1"/>
          </p:cNvSpPr>
          <p:nvPr>
            <p:ph sz="half" idx="1"/>
          </p:nvPr>
        </p:nvSpPr>
        <p:spPr>
          <a:xfrm>
            <a:off x="228600" y="1600200"/>
            <a:ext cx="1905000" cy="4525963"/>
          </a:xfrm>
        </p:spPr>
        <p:txBody>
          <a:bodyPr>
            <a:normAutofit/>
          </a:bodyPr>
          <a:lstStyle/>
          <a:p>
            <a:pPr marL="0" indent="0" algn="r">
              <a:buNone/>
            </a:pPr>
            <a:r>
              <a:rPr lang="en-US" dirty="0" smtClean="0"/>
              <a:t>COEP=</a:t>
            </a:r>
          </a:p>
          <a:p>
            <a:pPr marL="0" indent="0" algn="r">
              <a:buNone/>
            </a:pPr>
            <a:endParaRPr lang="en-US" sz="2400" dirty="0"/>
          </a:p>
          <a:p>
            <a:pPr marL="0" indent="0" algn="r">
              <a:buNone/>
            </a:pPr>
            <a:r>
              <a:rPr lang="en-US" dirty="0" smtClean="0"/>
              <a:t>TWYS=</a:t>
            </a:r>
          </a:p>
          <a:p>
            <a:pPr marL="0" indent="0" algn="r">
              <a:buNone/>
            </a:pPr>
            <a:r>
              <a:rPr lang="en-US" dirty="0" smtClean="0"/>
              <a:t>FISO=</a:t>
            </a:r>
            <a:endParaRPr lang="en-US" dirty="0"/>
          </a:p>
        </p:txBody>
      </p:sp>
      <p:sp>
        <p:nvSpPr>
          <p:cNvPr id="4" name="Content Placeholder 3"/>
          <p:cNvSpPr>
            <a:spLocks noGrp="1"/>
          </p:cNvSpPr>
          <p:nvPr>
            <p:ph sz="half" idx="2"/>
          </p:nvPr>
        </p:nvSpPr>
        <p:spPr>
          <a:xfrm>
            <a:off x="2133600" y="1600200"/>
            <a:ext cx="6553200" cy="4525963"/>
          </a:xfrm>
        </p:spPr>
        <p:txBody>
          <a:bodyPr>
            <a:normAutofit/>
          </a:bodyPr>
          <a:lstStyle/>
          <a:p>
            <a:pPr marL="0" indent="0">
              <a:buNone/>
            </a:pPr>
            <a:r>
              <a:rPr lang="en-US" dirty="0" smtClean="0"/>
              <a:t>Concept, Object, Event, Place (FRBR </a:t>
            </a:r>
            <a:r>
              <a:rPr lang="en-US" dirty="0" smtClean="0"/>
              <a:t>Grp</a:t>
            </a:r>
            <a:r>
              <a:rPr lang="en-US" dirty="0" smtClean="0"/>
              <a:t>. 3 entities)</a:t>
            </a:r>
          </a:p>
          <a:p>
            <a:pPr marL="0" indent="0">
              <a:buNone/>
            </a:pPr>
            <a:r>
              <a:rPr lang="en-US" dirty="0" smtClean="0"/>
              <a:t>Take What You See</a:t>
            </a:r>
          </a:p>
          <a:p>
            <a:pPr marL="0" indent="0">
              <a:buNone/>
            </a:pPr>
            <a:r>
              <a:rPr lang="en-US" dirty="0" smtClean="0"/>
              <a:t>Find, Identify, Select, Obtain (FRBR user tasks)</a:t>
            </a:r>
          </a:p>
        </p:txBody>
      </p:sp>
    </p:spTree>
    <p:extLst>
      <p:ext uri="{BB962C8B-B14F-4D97-AF65-F5344CB8AC3E}">
        <p14:creationId xmlns:p14="http://schemas.microsoft.com/office/powerpoint/2010/main" val="301455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Cataloging Examples</a:t>
            </a:r>
            <a:endParaRPr lang="en-US" dirty="0"/>
          </a:p>
        </p:txBody>
      </p:sp>
      <p:sp>
        <p:nvSpPr>
          <p:cNvPr id="3" name="Content Placeholder 2"/>
          <p:cNvSpPr>
            <a:spLocks noGrp="1"/>
          </p:cNvSpPr>
          <p:nvPr>
            <p:ph idx="1"/>
          </p:nvPr>
        </p:nvSpPr>
        <p:spPr/>
        <p:txBody>
          <a:bodyPr/>
          <a:lstStyle/>
          <a:p>
            <a:r>
              <a:rPr lang="en-US" dirty="0" smtClean="0"/>
              <a:t>Please fill in applicable MARC tags on workforms for Examples B, C and E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557463"/>
            <a:ext cx="5262796" cy="350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674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a:t>
            </a:r>
            <a:endParaRPr lang="en-US" dirty="0"/>
          </a:p>
        </p:txBody>
      </p:sp>
      <p:sp>
        <p:nvSpPr>
          <p:cNvPr id="3" name="Content Placeholder 2"/>
          <p:cNvSpPr>
            <a:spLocks noGrp="1"/>
          </p:cNvSpPr>
          <p:nvPr>
            <p:ph idx="1"/>
          </p:nvPr>
        </p:nvSpPr>
        <p:spPr>
          <a:xfrm>
            <a:off x="152400" y="1524000"/>
            <a:ext cx="8839200" cy="5029200"/>
          </a:xfrm>
        </p:spPr>
        <p:txBody>
          <a:bodyPr>
            <a:normAutofit/>
          </a:bodyPr>
          <a:lstStyle/>
          <a:p>
            <a:pPr marL="0" indent="0">
              <a:buNone/>
            </a:pPr>
            <a:r>
              <a:rPr lang="en-US" sz="2400" dirty="0"/>
              <a:t>Type a         ELvl </a:t>
            </a:r>
            <a:r>
              <a:rPr lang="en-US" sz="2400" dirty="0" smtClean="0"/>
              <a:t>I         </a:t>
            </a:r>
            <a:r>
              <a:rPr lang="en-US" sz="2400" dirty="0"/>
              <a:t>Srce           Audn           Ctrl           Lang eng</a:t>
            </a:r>
          </a:p>
          <a:p>
            <a:pPr marL="0" indent="0">
              <a:buNone/>
            </a:pPr>
            <a:r>
              <a:rPr lang="en-US" sz="2400" dirty="0"/>
              <a:t>BLvl m         Form           Conf 0         Biog           MRec           Ctry enk</a:t>
            </a:r>
          </a:p>
          <a:p>
            <a:pPr marL="0" indent="0">
              <a:buNone/>
            </a:pPr>
            <a:r>
              <a:rPr lang="en-US" sz="2400" dirty="0"/>
              <a:t>               Cont b         GPub           LitF 0         Indx 1</a:t>
            </a:r>
          </a:p>
          <a:p>
            <a:pPr marL="0" indent="0">
              <a:buNone/>
            </a:pPr>
            <a:r>
              <a:rPr lang="en-US" sz="2400" dirty="0"/>
              <a:t>Desc </a:t>
            </a:r>
            <a:r>
              <a:rPr lang="en-US" sz="2400" dirty="0" smtClean="0"/>
              <a:t>i         </a:t>
            </a:r>
            <a:r>
              <a:rPr lang="en-US" sz="2400" dirty="0"/>
              <a:t>Ills           Fest 0         DtSt s         Dates 1999     ,     </a:t>
            </a:r>
          </a:p>
          <a:p>
            <a:pPr marL="0" indent="0">
              <a:buNone/>
            </a:pPr>
            <a:endParaRPr lang="en-US" sz="2400" dirty="0"/>
          </a:p>
          <a:p>
            <a:pPr marL="0" indent="0">
              <a:buNone/>
            </a:pPr>
            <a:r>
              <a:rPr lang="en-US" sz="2400" dirty="0" smtClean="0"/>
              <a:t>040     CUY </a:t>
            </a:r>
            <a:r>
              <a:rPr lang="en-US" sz="2400" dirty="0"/>
              <a:t>ǂb eng </a:t>
            </a:r>
            <a:r>
              <a:rPr lang="en-US" sz="2400" dirty="0" smtClean="0"/>
              <a:t>ǂe rda ǂc CUY </a:t>
            </a:r>
            <a:endParaRPr lang="en-US" sz="2400" dirty="0"/>
          </a:p>
          <a:p>
            <a:pPr marL="0" indent="0">
              <a:buNone/>
            </a:pPr>
            <a:r>
              <a:rPr lang="en-US" sz="2400" dirty="0" smtClean="0"/>
              <a:t>020     </a:t>
            </a:r>
            <a:r>
              <a:rPr lang="en-US" sz="2400" dirty="0"/>
              <a:t>9780631206996 (alk. paper)</a:t>
            </a:r>
          </a:p>
          <a:p>
            <a:pPr marL="0" indent="0">
              <a:buNone/>
            </a:pPr>
            <a:r>
              <a:rPr lang="en-US" sz="2400" dirty="0" smtClean="0"/>
              <a:t>245 </a:t>
            </a:r>
            <a:r>
              <a:rPr lang="en-US" sz="2400" dirty="0"/>
              <a:t>0 4 The Third Reich : ǂb the essential readings / ǂc edited by Christian Leitz ; advisory </a:t>
            </a:r>
            <a:r>
              <a:rPr lang="en-US" sz="2400" dirty="0" smtClean="0"/>
              <a:t>editor: </a:t>
            </a:r>
            <a:r>
              <a:rPr lang="en-US" sz="2400" dirty="0"/>
              <a:t>Harold James.</a:t>
            </a:r>
          </a:p>
        </p:txBody>
      </p:sp>
    </p:spTree>
    <p:extLst>
      <p:ext uri="{BB962C8B-B14F-4D97-AF65-F5344CB8AC3E}">
        <p14:creationId xmlns:p14="http://schemas.microsoft.com/office/powerpoint/2010/main" val="221507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Example C</a:t>
            </a:r>
            <a:endParaRPr lang="en-US" dirty="0"/>
          </a:p>
        </p:txBody>
      </p:sp>
      <p:sp>
        <p:nvSpPr>
          <p:cNvPr id="3" name="Content Placeholder 2"/>
          <p:cNvSpPr>
            <a:spLocks noGrp="1"/>
          </p:cNvSpPr>
          <p:nvPr>
            <p:ph idx="1"/>
          </p:nvPr>
        </p:nvSpPr>
        <p:spPr>
          <a:xfrm>
            <a:off x="228600" y="1295400"/>
            <a:ext cx="8839200" cy="5334000"/>
          </a:xfrm>
        </p:spPr>
        <p:txBody>
          <a:bodyPr>
            <a:normAutofit/>
          </a:bodyPr>
          <a:lstStyle/>
          <a:p>
            <a:pPr marL="0" indent="0">
              <a:buNone/>
            </a:pPr>
            <a:r>
              <a:rPr lang="en-US" sz="2400" dirty="0"/>
              <a:t>Type a         ELvl I         Srce d         Audn           Ctrl           Lang eng</a:t>
            </a:r>
          </a:p>
          <a:p>
            <a:pPr marL="0" indent="0">
              <a:buNone/>
            </a:pPr>
            <a:r>
              <a:rPr lang="en-US" sz="2400" dirty="0"/>
              <a:t>BLvl m         Form           Conf 0         Biog           MRec           Ctry nyu</a:t>
            </a:r>
          </a:p>
          <a:p>
            <a:pPr marL="0" indent="0">
              <a:buNone/>
            </a:pPr>
            <a:r>
              <a:rPr lang="en-US" sz="2400" dirty="0"/>
              <a:t>               Cont b         GPub           LitF 0         Indx 0</a:t>
            </a:r>
          </a:p>
          <a:p>
            <a:pPr marL="0" indent="0">
              <a:buNone/>
            </a:pPr>
            <a:r>
              <a:rPr lang="en-US" sz="2400" dirty="0"/>
              <a:t>Desc </a:t>
            </a:r>
            <a:r>
              <a:rPr lang="en-US" sz="2400" dirty="0" smtClean="0"/>
              <a:t>i         </a:t>
            </a:r>
            <a:r>
              <a:rPr lang="en-US" sz="2400" dirty="0"/>
              <a:t>Ills a         Fest 0         DtSt s         Dates 2007     ,     </a:t>
            </a:r>
          </a:p>
          <a:p>
            <a:pPr marL="0" indent="0">
              <a:buNone/>
            </a:pPr>
            <a:endParaRPr lang="en-US" dirty="0"/>
          </a:p>
          <a:p>
            <a:pPr marL="0" indent="0">
              <a:buNone/>
            </a:pPr>
            <a:r>
              <a:rPr lang="en-US" dirty="0"/>
              <a:t>040     </a:t>
            </a:r>
            <a:r>
              <a:rPr lang="en-US" dirty="0" smtClean="0"/>
              <a:t>CUY ǂb eng ǂe rda</a:t>
            </a:r>
            <a:r>
              <a:rPr lang="en-US" dirty="0"/>
              <a:t> </a:t>
            </a:r>
            <a:r>
              <a:rPr lang="en-US" dirty="0" smtClean="0"/>
              <a:t>ǂc CUY</a:t>
            </a:r>
            <a:endParaRPr lang="en-US" dirty="0"/>
          </a:p>
          <a:p>
            <a:pPr marL="0" indent="0">
              <a:buNone/>
            </a:pPr>
            <a:r>
              <a:rPr lang="en-US" dirty="0" smtClean="0"/>
              <a:t>020     </a:t>
            </a:r>
            <a:r>
              <a:rPr lang="en-US" dirty="0"/>
              <a:t>9780975392102</a:t>
            </a:r>
          </a:p>
          <a:p>
            <a:pPr marL="0" indent="0">
              <a:buNone/>
            </a:pPr>
            <a:r>
              <a:rPr lang="en-US" dirty="0"/>
              <a:t>041 </a:t>
            </a:r>
            <a:r>
              <a:rPr lang="en-US" dirty="0" smtClean="0"/>
              <a:t>1   </a:t>
            </a:r>
            <a:r>
              <a:rPr lang="en-US" dirty="0"/>
              <a:t>eng ǂa </a:t>
            </a:r>
            <a:r>
              <a:rPr lang="en-US" dirty="0" smtClean="0"/>
              <a:t>fre</a:t>
            </a:r>
            <a:r>
              <a:rPr lang="en-US" dirty="0"/>
              <a:t> </a:t>
            </a:r>
            <a:r>
              <a:rPr lang="en-US" dirty="0" smtClean="0"/>
              <a:t>ǂh eng</a:t>
            </a:r>
            <a:endParaRPr lang="en-US" dirty="0"/>
          </a:p>
          <a:p>
            <a:pPr marL="0" indent="0">
              <a:buNone/>
            </a:pPr>
            <a:r>
              <a:rPr lang="en-US" dirty="0" smtClean="0"/>
              <a:t>245 0 </a:t>
            </a:r>
            <a:r>
              <a:rPr lang="en-US" dirty="0"/>
              <a:t>0 Dan Walsh : ǂb paintings.</a:t>
            </a:r>
          </a:p>
          <a:p>
            <a:pPr marL="0" indent="0">
              <a:buNone/>
            </a:pPr>
            <a:r>
              <a:rPr lang="en-US" dirty="0"/>
              <a:t>246 3 0 Paintings</a:t>
            </a:r>
          </a:p>
        </p:txBody>
      </p:sp>
    </p:spTree>
    <p:extLst>
      <p:ext uri="{BB962C8B-B14F-4D97-AF65-F5344CB8AC3E}">
        <p14:creationId xmlns:p14="http://schemas.microsoft.com/office/powerpoint/2010/main" val="353527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a:t>
            </a:r>
            <a:endParaRPr lang="en-US" dirty="0"/>
          </a:p>
        </p:txBody>
      </p:sp>
      <p:sp>
        <p:nvSpPr>
          <p:cNvPr id="4" name="Content Placeholder 3"/>
          <p:cNvSpPr>
            <a:spLocks noGrp="1"/>
          </p:cNvSpPr>
          <p:nvPr>
            <p:ph idx="1"/>
          </p:nvPr>
        </p:nvSpPr>
        <p:spPr/>
        <p:txBody>
          <a:bodyPr>
            <a:normAutofit fontScale="85000" lnSpcReduction="20000"/>
          </a:bodyPr>
          <a:lstStyle/>
          <a:p>
            <a:pPr marL="0" indent="0">
              <a:buNone/>
            </a:pPr>
            <a:r>
              <a:rPr lang="vi-VN" sz="2400" dirty="0">
                <a:latin typeface="Calibri" panose="020F0502020204030204" pitchFamily="34" charset="0"/>
              </a:rPr>
              <a:t>Type a         ELvl  </a:t>
            </a:r>
            <a:r>
              <a:rPr lang="en-US" sz="2400" dirty="0" smtClean="0">
                <a:latin typeface="Calibri" panose="020F0502020204030204" pitchFamily="34" charset="0"/>
              </a:rPr>
              <a:t>I</a:t>
            </a:r>
            <a:r>
              <a:rPr lang="vi-VN" sz="2400" dirty="0" smtClean="0">
                <a:latin typeface="Calibri" panose="020F0502020204030204" pitchFamily="34" charset="0"/>
              </a:rPr>
              <a:t>         </a:t>
            </a:r>
            <a:r>
              <a:rPr lang="vi-VN" sz="2400" dirty="0">
                <a:latin typeface="Calibri" panose="020F0502020204030204" pitchFamily="34" charset="0"/>
              </a:rPr>
              <a:t>Srce           Audn           Ctrl           Lang eng</a:t>
            </a:r>
          </a:p>
          <a:p>
            <a:pPr marL="0" indent="0">
              <a:buNone/>
            </a:pPr>
            <a:r>
              <a:rPr lang="vi-VN" sz="2400" dirty="0">
                <a:latin typeface="Calibri" panose="020F0502020204030204" pitchFamily="34" charset="0"/>
              </a:rPr>
              <a:t>BLvl m         Form           Conf 0         Biog           MRec           Ctry enk</a:t>
            </a:r>
          </a:p>
          <a:p>
            <a:pPr marL="0" indent="0">
              <a:buNone/>
            </a:pPr>
            <a:r>
              <a:rPr lang="vi-VN" sz="2400" dirty="0">
                <a:latin typeface="Calibri" panose="020F0502020204030204" pitchFamily="34" charset="0"/>
              </a:rPr>
              <a:t>               Cont bc        GPub           LitF 0         Indx 1</a:t>
            </a:r>
          </a:p>
          <a:p>
            <a:pPr marL="0" indent="0">
              <a:buNone/>
            </a:pPr>
            <a:r>
              <a:rPr lang="vi-VN" sz="2400" dirty="0">
                <a:latin typeface="Calibri" panose="020F0502020204030204" pitchFamily="34" charset="0"/>
              </a:rPr>
              <a:t>Desc i         Ills           Fest 0         DtSt s         Dates 1981     , </a:t>
            </a:r>
            <a:r>
              <a:rPr lang="vi-VN" sz="2900" dirty="0">
                <a:latin typeface="Calibri" panose="020F0502020204030204" pitchFamily="34" charset="0"/>
              </a:rPr>
              <a:t>    </a:t>
            </a:r>
          </a:p>
          <a:p>
            <a:pPr marL="0" indent="0">
              <a:buNone/>
            </a:pPr>
            <a:endParaRPr lang="en-US" dirty="0" smtClean="0">
              <a:latin typeface="Calibri" panose="020F0502020204030204" pitchFamily="34" charset="0"/>
            </a:endParaRPr>
          </a:p>
          <a:p>
            <a:pPr marL="0" indent="0">
              <a:buNone/>
            </a:pPr>
            <a:r>
              <a:rPr lang="en-US" sz="2600" dirty="0" smtClean="0">
                <a:latin typeface="Calibri" panose="020F0502020204030204" pitchFamily="34" charset="0"/>
              </a:rPr>
              <a:t>040       CUY ǂb eng ǂe rda ǂc CUY</a:t>
            </a:r>
            <a:endParaRPr lang="vi-VN" sz="2600" dirty="0">
              <a:latin typeface="Calibri" panose="020F0502020204030204" pitchFamily="34" charset="0"/>
            </a:endParaRPr>
          </a:p>
          <a:p>
            <a:pPr marL="0" indent="0">
              <a:buNone/>
            </a:pPr>
            <a:r>
              <a:rPr lang="en-US" sz="2600" dirty="0" smtClean="0">
                <a:latin typeface="Calibri" panose="020F0502020204030204" pitchFamily="34" charset="0"/>
              </a:rPr>
              <a:t>020       </a:t>
            </a:r>
            <a:r>
              <a:rPr lang="vi-VN" sz="2600" dirty="0" smtClean="0">
                <a:latin typeface="Calibri" panose="020F0502020204030204" pitchFamily="34" charset="0"/>
              </a:rPr>
              <a:t>9780824095536 </a:t>
            </a:r>
            <a:endParaRPr lang="en-US" sz="2600" dirty="0" smtClean="0">
              <a:latin typeface="Calibri" panose="020F0502020204030204" pitchFamily="34" charset="0"/>
            </a:endParaRPr>
          </a:p>
          <a:p>
            <a:pPr marL="0" indent="0">
              <a:buNone/>
            </a:pPr>
            <a:r>
              <a:rPr lang="vi-VN" sz="2600" dirty="0" smtClean="0">
                <a:latin typeface="Calibri" panose="020F0502020204030204" pitchFamily="34" charset="0"/>
              </a:rPr>
              <a:t>110 </a:t>
            </a:r>
            <a:r>
              <a:rPr lang="vi-VN" sz="2600" dirty="0">
                <a:latin typeface="Calibri" panose="020F0502020204030204" pitchFamily="34" charset="0"/>
              </a:rPr>
              <a:t>2   British Library. ǂb Reference </a:t>
            </a:r>
            <a:r>
              <a:rPr lang="vi-VN" sz="2600" dirty="0" smtClean="0">
                <a:latin typeface="Calibri" panose="020F0502020204030204" pitchFamily="34" charset="0"/>
              </a:rPr>
              <a:t>Division</a:t>
            </a:r>
            <a:r>
              <a:rPr lang="en-US" sz="2600" dirty="0" smtClean="0">
                <a:latin typeface="Calibri" panose="020F0502020204030204" pitchFamily="34" charset="0"/>
              </a:rPr>
              <a:t>, </a:t>
            </a:r>
            <a:r>
              <a:rPr lang="vi-VN" sz="2600" dirty="0" smtClean="0">
                <a:latin typeface="Calibri" panose="020F0502020204030204" pitchFamily="34" charset="0"/>
              </a:rPr>
              <a:t>ǂ</a:t>
            </a:r>
            <a:r>
              <a:rPr lang="en-US" sz="2600" dirty="0" smtClean="0">
                <a:latin typeface="Calibri" panose="020F0502020204030204" pitchFamily="34" charset="0"/>
              </a:rPr>
              <a:t>e author</a:t>
            </a:r>
            <a:r>
              <a:rPr lang="vi-VN" sz="2600" dirty="0" smtClean="0">
                <a:latin typeface="Calibri" panose="020F0502020204030204" pitchFamily="34" charset="0"/>
              </a:rPr>
              <a:t>.</a:t>
            </a:r>
            <a:endParaRPr lang="vi-VN" sz="2600" dirty="0">
              <a:latin typeface="Calibri" panose="020F0502020204030204" pitchFamily="34" charset="0"/>
            </a:endParaRPr>
          </a:p>
          <a:p>
            <a:pPr marL="0" indent="0">
              <a:buNone/>
            </a:pPr>
            <a:r>
              <a:rPr lang="vi-VN" sz="2600" dirty="0">
                <a:latin typeface="Calibri" panose="020F0502020204030204" pitchFamily="34" charset="0"/>
              </a:rPr>
              <a:t>245 1 0 Catalogue of books and periodicals on Estonia in the British Library Reference Division / ǂc compiled by Salme </a:t>
            </a:r>
            <a:r>
              <a:rPr lang="vi-VN" sz="2600" dirty="0" smtClean="0">
                <a:latin typeface="Calibri" panose="020F0502020204030204" pitchFamily="34" charset="0"/>
              </a:rPr>
              <a:t>Pruuden </a:t>
            </a:r>
            <a:r>
              <a:rPr lang="vi-VN" sz="2600" dirty="0">
                <a:latin typeface="Calibri" panose="020F0502020204030204" pitchFamily="34" charset="0"/>
              </a:rPr>
              <a:t>; edited by Dalibor B. Chrástek, Christine G. Thomas</a:t>
            </a:r>
            <a:r>
              <a:rPr lang="vi-VN" sz="2600" dirty="0" smtClean="0">
                <a:latin typeface="Calibri" panose="020F0502020204030204" pitchFamily="34" charset="0"/>
              </a:rPr>
              <a:t>.</a:t>
            </a:r>
            <a:endParaRPr lang="en-US" sz="2600" dirty="0" smtClean="0">
              <a:latin typeface="Calibri" panose="020F0502020204030204" pitchFamily="34" charset="0"/>
            </a:endParaRPr>
          </a:p>
          <a:p>
            <a:pPr marL="0" indent="0">
              <a:buNone/>
            </a:pPr>
            <a:r>
              <a:rPr lang="vi-VN" sz="2600" dirty="0" smtClean="0">
                <a:latin typeface="Calibri" panose="020F0502020204030204" pitchFamily="34" charset="0"/>
              </a:rPr>
              <a:t>24</a:t>
            </a:r>
            <a:r>
              <a:rPr lang="en-US" sz="2600" dirty="0" smtClean="0">
                <a:latin typeface="Calibri" panose="020F0502020204030204" pitchFamily="34" charset="0"/>
              </a:rPr>
              <a:t>6</a:t>
            </a:r>
            <a:r>
              <a:rPr lang="vi-VN" sz="2600" dirty="0" smtClean="0">
                <a:latin typeface="Calibri" panose="020F0502020204030204" pitchFamily="34" charset="0"/>
              </a:rPr>
              <a:t> </a:t>
            </a:r>
            <a:r>
              <a:rPr lang="en-US" sz="2600" dirty="0" smtClean="0">
                <a:latin typeface="Calibri" panose="020F0502020204030204" pitchFamily="34" charset="0"/>
              </a:rPr>
              <a:t>3</a:t>
            </a:r>
            <a:r>
              <a:rPr lang="vi-VN" sz="2600" dirty="0" smtClean="0">
                <a:latin typeface="Calibri" panose="020F0502020204030204" pitchFamily="34" charset="0"/>
              </a:rPr>
              <a:t> </a:t>
            </a:r>
            <a:r>
              <a:rPr lang="en-US" sz="2600" dirty="0" smtClean="0">
                <a:latin typeface="Calibri" panose="020F0502020204030204" pitchFamily="34" charset="0"/>
              </a:rPr>
              <a:t> </a:t>
            </a:r>
            <a:r>
              <a:rPr lang="vi-VN" sz="2600" dirty="0" smtClean="0">
                <a:latin typeface="Calibri" panose="020F0502020204030204" pitchFamily="34" charset="0"/>
              </a:rPr>
              <a:t> Catalog </a:t>
            </a:r>
            <a:r>
              <a:rPr lang="vi-VN" sz="2600" dirty="0">
                <a:latin typeface="Calibri" panose="020F0502020204030204" pitchFamily="34" charset="0"/>
              </a:rPr>
              <a:t>of books and periodicals on Estonia in the British Library Reference Division</a:t>
            </a:r>
            <a:endParaRPr lang="en-US" sz="2600" dirty="0">
              <a:latin typeface="Calibri" panose="020F0502020204030204" pitchFamily="34" charset="0"/>
            </a:endParaRPr>
          </a:p>
        </p:txBody>
      </p:sp>
    </p:spTree>
    <p:extLst>
      <p:ext uri="{BB962C8B-B14F-4D97-AF65-F5344CB8AC3E}">
        <p14:creationId xmlns:p14="http://schemas.microsoft.com/office/powerpoint/2010/main" val="16293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264 _0</a:t>
            </a:r>
            <a:endParaRPr lang="en-US" b="1" dirty="0"/>
          </a:p>
        </p:txBody>
      </p:sp>
      <p:sp>
        <p:nvSpPr>
          <p:cNvPr id="3" name="Content Placeholder 2"/>
          <p:cNvSpPr>
            <a:spLocks noGrp="1"/>
          </p:cNvSpPr>
          <p:nvPr>
            <p:ph idx="1"/>
          </p:nvPr>
        </p:nvSpPr>
        <p:spPr/>
        <p:txBody>
          <a:bodyPr>
            <a:normAutofit/>
          </a:bodyPr>
          <a:lstStyle/>
          <a:p>
            <a:r>
              <a:rPr lang="en-US" dirty="0"/>
              <a:t>Production statement</a:t>
            </a:r>
          </a:p>
          <a:p>
            <a:pPr lvl="2"/>
            <a:r>
              <a:rPr lang="en-US" dirty="0"/>
              <a:t>Manifestation attribute</a:t>
            </a:r>
          </a:p>
          <a:p>
            <a:pPr lvl="2"/>
            <a:r>
              <a:rPr lang="en-US" dirty="0" smtClean="0"/>
              <a:t>RDA 2.7</a:t>
            </a:r>
          </a:p>
          <a:p>
            <a:pPr lvl="2"/>
            <a:r>
              <a:rPr lang="en-US" dirty="0" smtClean="0"/>
              <a:t>Date of production is core</a:t>
            </a:r>
          </a:p>
          <a:p>
            <a:pPr lvl="2"/>
            <a:endParaRPr lang="en-US" dirty="0"/>
          </a:p>
          <a:p>
            <a:r>
              <a:rPr lang="en-US" dirty="0" smtClean="0"/>
              <a:t>For unpublished resources only</a:t>
            </a:r>
          </a:p>
        </p:txBody>
      </p:sp>
    </p:spTree>
    <p:extLst>
      <p:ext uri="{BB962C8B-B14F-4D97-AF65-F5344CB8AC3E}">
        <p14:creationId xmlns:p14="http://schemas.microsoft.com/office/powerpoint/2010/main" val="150272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264 _1 $a</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Place of publication</a:t>
            </a:r>
            <a:endParaRPr lang="en-US" dirty="0"/>
          </a:p>
          <a:p>
            <a:pPr lvl="2"/>
            <a:r>
              <a:rPr lang="en-US" dirty="0"/>
              <a:t>Manifestation attribute</a:t>
            </a:r>
          </a:p>
          <a:p>
            <a:pPr lvl="2"/>
            <a:r>
              <a:rPr lang="en-US" dirty="0" smtClean="0"/>
              <a:t>RDA 2.8.2</a:t>
            </a:r>
          </a:p>
          <a:p>
            <a:pPr lvl="2"/>
            <a:r>
              <a:rPr lang="en-US" dirty="0" smtClean="0"/>
              <a:t>Core</a:t>
            </a:r>
          </a:p>
          <a:p>
            <a:pPr lvl="2"/>
            <a:endParaRPr lang="en-US" dirty="0"/>
          </a:p>
          <a:p>
            <a:r>
              <a:rPr lang="en-US" dirty="0" smtClean="0"/>
              <a:t>Preferred source same as source for publisher’s name.</a:t>
            </a:r>
          </a:p>
          <a:p>
            <a:r>
              <a:rPr lang="en-US" dirty="0"/>
              <a:t>If not found in preferred source </a:t>
            </a:r>
            <a:r>
              <a:rPr lang="en-US" b="1" dirty="0"/>
              <a:t>may</a:t>
            </a:r>
            <a:r>
              <a:rPr lang="en-US" dirty="0"/>
              <a:t> be taken from any </a:t>
            </a:r>
            <a:r>
              <a:rPr lang="en-US" dirty="0" smtClean="0"/>
              <a:t>source.</a:t>
            </a:r>
          </a:p>
          <a:p>
            <a:r>
              <a:rPr lang="en-US" dirty="0" smtClean="0"/>
              <a:t>Only first recorded is required</a:t>
            </a:r>
          </a:p>
          <a:p>
            <a:r>
              <a:rPr lang="en-US" dirty="0" smtClean="0"/>
              <a:t>Transcribed element-TWYS.</a:t>
            </a:r>
          </a:p>
        </p:txBody>
      </p:sp>
    </p:spTree>
    <p:extLst>
      <p:ext uri="{BB962C8B-B14F-4D97-AF65-F5344CB8AC3E}">
        <p14:creationId xmlns:p14="http://schemas.microsoft.com/office/powerpoint/2010/main" val="157902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264 _1 $b</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Publisher’s name</a:t>
            </a:r>
            <a:endParaRPr lang="en-US" dirty="0"/>
          </a:p>
          <a:p>
            <a:pPr lvl="2"/>
            <a:r>
              <a:rPr lang="en-US" dirty="0"/>
              <a:t>Manifestation attribute</a:t>
            </a:r>
          </a:p>
          <a:p>
            <a:pPr lvl="2"/>
            <a:r>
              <a:rPr lang="en-US" dirty="0" smtClean="0"/>
              <a:t>RDA 2.8.4</a:t>
            </a:r>
          </a:p>
          <a:p>
            <a:pPr lvl="2"/>
            <a:r>
              <a:rPr lang="en-US" dirty="0" smtClean="0"/>
              <a:t>Core</a:t>
            </a:r>
          </a:p>
          <a:p>
            <a:pPr lvl="2"/>
            <a:endParaRPr lang="en-US" dirty="0"/>
          </a:p>
          <a:p>
            <a:r>
              <a:rPr lang="en-US" dirty="0" smtClean="0"/>
              <a:t>Preferred source same as for title proper.</a:t>
            </a:r>
          </a:p>
          <a:p>
            <a:r>
              <a:rPr lang="en-US" dirty="0"/>
              <a:t>If not found in preferred source </a:t>
            </a:r>
            <a:r>
              <a:rPr lang="en-US" b="1" dirty="0"/>
              <a:t>may</a:t>
            </a:r>
            <a:r>
              <a:rPr lang="en-US" dirty="0"/>
              <a:t> be taken from any </a:t>
            </a:r>
            <a:r>
              <a:rPr lang="en-US" dirty="0" smtClean="0"/>
              <a:t>source.</a:t>
            </a:r>
          </a:p>
          <a:p>
            <a:r>
              <a:rPr lang="en-US" dirty="0" smtClean="0"/>
              <a:t>Only the first recorded is required.</a:t>
            </a:r>
          </a:p>
          <a:p>
            <a:r>
              <a:rPr lang="en-US" dirty="0" smtClean="0"/>
              <a:t>Transcribed element-TWYS.</a:t>
            </a:r>
          </a:p>
        </p:txBody>
      </p:sp>
    </p:spTree>
    <p:extLst>
      <p:ext uri="{BB962C8B-B14F-4D97-AF65-F5344CB8AC3E}">
        <p14:creationId xmlns:p14="http://schemas.microsoft.com/office/powerpoint/2010/main" val="42822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264 _1 $c</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Date of publication</a:t>
            </a:r>
            <a:endParaRPr lang="en-US" dirty="0"/>
          </a:p>
          <a:p>
            <a:pPr lvl="2"/>
            <a:r>
              <a:rPr lang="en-US" dirty="0"/>
              <a:t>Manifestation attribute</a:t>
            </a:r>
          </a:p>
          <a:p>
            <a:pPr lvl="2"/>
            <a:r>
              <a:rPr lang="en-US" dirty="0" smtClean="0"/>
              <a:t>RDA 2.8.6</a:t>
            </a:r>
          </a:p>
          <a:p>
            <a:pPr lvl="2"/>
            <a:r>
              <a:rPr lang="en-US" dirty="0" smtClean="0"/>
              <a:t>Core</a:t>
            </a:r>
          </a:p>
          <a:p>
            <a:pPr lvl="2"/>
            <a:endParaRPr lang="en-US" dirty="0"/>
          </a:p>
          <a:p>
            <a:r>
              <a:rPr lang="en-US" dirty="0" smtClean="0"/>
              <a:t>Preferred source same as title proper.</a:t>
            </a:r>
          </a:p>
          <a:p>
            <a:r>
              <a:rPr lang="en-US" dirty="0"/>
              <a:t>Date of publication may be inferred from copyright date</a:t>
            </a:r>
          </a:p>
          <a:p>
            <a:r>
              <a:rPr lang="en-US" dirty="0" smtClean="0"/>
              <a:t>Record numerals as found; numbers expressed as words as numbers.</a:t>
            </a:r>
          </a:p>
        </p:txBody>
      </p:sp>
    </p:spTree>
    <p:extLst>
      <p:ext uri="{BB962C8B-B14F-4D97-AF65-F5344CB8AC3E}">
        <p14:creationId xmlns:p14="http://schemas.microsoft.com/office/powerpoint/2010/main" val="160878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264 _1</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1219200"/>
            <a:ext cx="2815656" cy="4525963"/>
          </a:xfrm>
        </p:spPr>
      </p:pic>
      <p:sp>
        <p:nvSpPr>
          <p:cNvPr id="8" name="TextBox 7"/>
          <p:cNvSpPr txBox="1"/>
          <p:nvPr/>
        </p:nvSpPr>
        <p:spPr>
          <a:xfrm>
            <a:off x="990600" y="6063734"/>
            <a:ext cx="7315200" cy="369332"/>
          </a:xfrm>
          <a:prstGeom prst="rect">
            <a:avLst/>
          </a:prstGeom>
          <a:noFill/>
        </p:spPr>
        <p:txBody>
          <a:bodyPr wrap="square" rtlCol="0">
            <a:spAutoFit/>
          </a:bodyPr>
          <a:lstStyle/>
          <a:p>
            <a:r>
              <a:rPr lang="en-US" dirty="0" smtClean="0"/>
              <a:t>264 _1  Chicago : ǂb Herbert </a:t>
            </a:r>
            <a:r>
              <a:rPr lang="en-US" dirty="0"/>
              <a:t>S. Stone &amp; Company, ǂc </a:t>
            </a:r>
            <a:r>
              <a:rPr lang="en-US" dirty="0" smtClean="0"/>
              <a:t>MDCCCXCIX.</a:t>
            </a:r>
            <a:endParaRPr lang="en-US" dirty="0"/>
          </a:p>
        </p:txBody>
      </p:sp>
    </p:spTree>
    <p:extLst>
      <p:ext uri="{BB962C8B-B14F-4D97-AF65-F5344CB8AC3E}">
        <p14:creationId xmlns:p14="http://schemas.microsoft.com/office/powerpoint/2010/main" val="27213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264 _1</a:t>
            </a:r>
            <a:endParaRPr lang="en-US" b="1" dirty="0"/>
          </a:p>
        </p:txBody>
      </p:sp>
      <p:sp>
        <p:nvSpPr>
          <p:cNvPr id="3" name="Content Placeholder 2"/>
          <p:cNvSpPr>
            <a:spLocks noGrp="1"/>
          </p:cNvSpPr>
          <p:nvPr>
            <p:ph idx="1"/>
          </p:nvPr>
        </p:nvSpPr>
        <p:spPr>
          <a:xfrm>
            <a:off x="4648200" y="1600201"/>
            <a:ext cx="4038600" cy="3505199"/>
          </a:xfrm>
        </p:spPr>
        <p:txBody>
          <a:bodyPr>
            <a:normAutofit fontScale="55000" lnSpcReduction="20000"/>
          </a:bodyPr>
          <a:lstStyle/>
          <a:p>
            <a:pPr marL="0" indent="0" algn="ctr">
              <a:buNone/>
            </a:pPr>
            <a:r>
              <a:rPr lang="en-US" sz="2200" i="1" dirty="0" smtClean="0"/>
              <a:t>[colophon]</a:t>
            </a:r>
          </a:p>
          <a:p>
            <a:pPr marL="0" indent="0">
              <a:buNone/>
            </a:pPr>
            <a:r>
              <a:rPr lang="en-US" dirty="0" smtClean="0"/>
              <a:t>Stanford </a:t>
            </a:r>
            <a:r>
              <a:rPr lang="en-US" dirty="0"/>
              <a:t>University Press Stanford, California © 2013 by the Board of Trustees of the Leland Stanford Junior University. All rights reserved. No part of this book may be reproduced or transmitted in any form or by any means, electronic or mechanical, including photocopying and recording, or in any information storage or retrieval system without the prior written permission of Stanford University Press. Printed in the United States of America on acid-free, archival-quality paper</a:t>
            </a:r>
          </a:p>
          <a:p>
            <a:pPr marL="0" indent="0">
              <a:buNone/>
            </a:pPr>
            <a:endParaRPr lang="en-US" dirty="0"/>
          </a:p>
        </p:txBody>
      </p:sp>
      <p:sp>
        <p:nvSpPr>
          <p:cNvPr id="8" name="Rectangle 7"/>
          <p:cNvSpPr/>
          <p:nvPr/>
        </p:nvSpPr>
        <p:spPr>
          <a:xfrm>
            <a:off x="304800" y="1468457"/>
            <a:ext cx="3657600" cy="3970318"/>
          </a:xfrm>
          <a:prstGeom prst="rect">
            <a:avLst/>
          </a:prstGeom>
        </p:spPr>
        <p:txBody>
          <a:bodyPr wrap="square">
            <a:spAutoFit/>
          </a:bodyPr>
          <a:lstStyle/>
          <a:p>
            <a:pPr algn="ctr"/>
            <a:r>
              <a:rPr lang="en-US" sz="1200" i="1" dirty="0" smtClean="0"/>
              <a:t>[title page]</a:t>
            </a:r>
          </a:p>
          <a:p>
            <a:r>
              <a:rPr lang="en-US" dirty="0" smtClean="0"/>
              <a:t>Rebel Mexico</a:t>
            </a:r>
          </a:p>
          <a:p>
            <a:r>
              <a:rPr lang="en-US" i="1" dirty="0" smtClean="0"/>
              <a:t>Student </a:t>
            </a:r>
            <a:r>
              <a:rPr lang="en-US" i="1" dirty="0"/>
              <a:t>Unrest and Authoritarian Political Culture During the Long </a:t>
            </a:r>
            <a:r>
              <a:rPr lang="en-US" i="1" dirty="0" smtClean="0"/>
              <a:t>Sixties</a:t>
            </a:r>
          </a:p>
          <a:p>
            <a:endParaRPr lang="en-US" dirty="0"/>
          </a:p>
          <a:p>
            <a:r>
              <a:rPr lang="en-US" dirty="0" smtClean="0"/>
              <a:t> </a:t>
            </a:r>
            <a:r>
              <a:rPr lang="en-US" dirty="0"/>
              <a:t>Jaime M. Pensado </a:t>
            </a:r>
            <a:endParaRPr lang="en-US" dirty="0" smtClean="0"/>
          </a:p>
          <a:p>
            <a:endParaRPr lang="en-US" dirty="0"/>
          </a:p>
          <a:p>
            <a:endParaRPr lang="en-US" dirty="0" smtClean="0"/>
          </a:p>
          <a:p>
            <a:endParaRPr lang="en-US" dirty="0"/>
          </a:p>
          <a:p>
            <a:endParaRPr lang="en-US" dirty="0" smtClean="0"/>
          </a:p>
          <a:p>
            <a:r>
              <a:rPr lang="en-US" dirty="0" smtClean="0"/>
              <a:t>Stanford </a:t>
            </a:r>
            <a:r>
              <a:rPr lang="en-US" dirty="0"/>
              <a:t>University Press </a:t>
            </a:r>
            <a:endParaRPr lang="en-US" dirty="0" smtClean="0"/>
          </a:p>
          <a:p>
            <a:r>
              <a:rPr lang="en-US" dirty="0" smtClean="0"/>
              <a:t>Stanford</a:t>
            </a:r>
            <a:r>
              <a:rPr lang="en-US" dirty="0"/>
              <a:t>, California</a:t>
            </a:r>
          </a:p>
          <a:p>
            <a:endParaRPr lang="en-US" dirty="0"/>
          </a:p>
        </p:txBody>
      </p:sp>
      <p:sp>
        <p:nvSpPr>
          <p:cNvPr id="9" name="TextBox 8"/>
          <p:cNvSpPr txBox="1"/>
          <p:nvPr/>
        </p:nvSpPr>
        <p:spPr>
          <a:xfrm>
            <a:off x="990600" y="5943600"/>
            <a:ext cx="7239000" cy="369332"/>
          </a:xfrm>
          <a:prstGeom prst="rect">
            <a:avLst/>
          </a:prstGeom>
          <a:noFill/>
        </p:spPr>
        <p:txBody>
          <a:bodyPr wrap="square" rtlCol="0">
            <a:spAutoFit/>
          </a:bodyPr>
          <a:lstStyle/>
          <a:p>
            <a:r>
              <a:rPr lang="en-US" dirty="0" smtClean="0"/>
              <a:t>264 _1 Stanford</a:t>
            </a:r>
            <a:r>
              <a:rPr lang="en-US" dirty="0"/>
              <a:t>, California : ǂb Stanford University Press, ǂc [2013]</a:t>
            </a:r>
          </a:p>
        </p:txBody>
      </p:sp>
    </p:spTree>
    <p:extLst>
      <p:ext uri="{BB962C8B-B14F-4D97-AF65-F5344CB8AC3E}">
        <p14:creationId xmlns:p14="http://schemas.microsoft.com/office/powerpoint/2010/main" val="258983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MARC tag order?</a:t>
            </a:r>
            <a:endParaRPr lang="en-US" dirty="0"/>
          </a:p>
        </p:txBody>
      </p:sp>
      <p:sp>
        <p:nvSpPr>
          <p:cNvPr id="5" name="Content Placeholder 4"/>
          <p:cNvSpPr>
            <a:spLocks noGrp="1"/>
          </p:cNvSpPr>
          <p:nvPr>
            <p:ph idx="1"/>
          </p:nvPr>
        </p:nvSpPr>
        <p:spPr/>
        <p:txBody>
          <a:bodyPr>
            <a:normAutofit fontScale="77500" lnSpcReduction="20000"/>
          </a:bodyPr>
          <a:lstStyle/>
          <a:p>
            <a:pPr algn="just">
              <a:lnSpc>
                <a:spcPct val="150000"/>
              </a:lnSpc>
            </a:pPr>
            <a:r>
              <a:rPr lang="en-US" dirty="0" smtClean="0"/>
              <a:t>RDA instructions are arranged to identify MIWE/PFC/COEP and record relationships between them</a:t>
            </a:r>
          </a:p>
          <a:p>
            <a:pPr algn="just">
              <a:lnSpc>
                <a:spcPct val="150000"/>
              </a:lnSpc>
            </a:pPr>
            <a:r>
              <a:rPr lang="en-US" dirty="0" smtClean="0"/>
              <a:t>MARC </a:t>
            </a:r>
            <a:r>
              <a:rPr lang="en-US" dirty="0" smtClean="0">
                <a:effectLst>
                  <a:outerShdw blurRad="38100" dist="38100" dir="2700000" algn="tl">
                    <a:srgbClr val="000000">
                      <a:alpha val="43137"/>
                    </a:srgbClr>
                  </a:outerShdw>
                </a:effectLst>
              </a:rPr>
              <a:t>IS NOT</a:t>
            </a:r>
            <a:r>
              <a:rPr lang="en-US" dirty="0" smtClean="0"/>
              <a:t>!!</a:t>
            </a:r>
          </a:p>
          <a:p>
            <a:pPr algn="just">
              <a:lnSpc>
                <a:spcPct val="150000"/>
              </a:lnSpc>
            </a:pPr>
            <a:r>
              <a:rPr lang="en-US" dirty="0"/>
              <a:t>RDA Instructions are for how/what to record—not where to record it.</a:t>
            </a:r>
          </a:p>
          <a:p>
            <a:pPr algn="just">
              <a:lnSpc>
                <a:spcPct val="150000"/>
              </a:lnSpc>
            </a:pPr>
            <a:r>
              <a:rPr lang="en-US" dirty="0" smtClean="0"/>
              <a:t>Instructions on the information recorded in a given MARC tag are sometimes widely scattered throughout RDA.</a:t>
            </a:r>
          </a:p>
          <a:p>
            <a:pPr algn="just">
              <a:lnSpc>
                <a:spcPct val="150000"/>
              </a:lnSpc>
            </a:pPr>
            <a:r>
              <a:rPr lang="en-US" dirty="0" smtClean="0"/>
              <a:t>MARC will be replaced, but not in the foreseeable future.</a:t>
            </a:r>
          </a:p>
          <a:p>
            <a:pPr algn="just">
              <a:lnSpc>
                <a:spcPct val="150000"/>
              </a:lnSpc>
            </a:pPr>
            <a:endParaRPr lang="en-US" dirty="0"/>
          </a:p>
        </p:txBody>
      </p:sp>
    </p:spTree>
    <p:extLst>
      <p:ext uri="{BB962C8B-B14F-4D97-AF65-F5344CB8AC3E}">
        <p14:creationId xmlns:p14="http://schemas.microsoft.com/office/powerpoint/2010/main" val="958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264 _</a:t>
            </a:r>
            <a:r>
              <a:rPr lang="en-US" b="1" dirty="0" smtClean="0"/>
              <a:t>2</a:t>
            </a:r>
            <a:endParaRPr lang="en-US" b="1" dirty="0"/>
          </a:p>
        </p:txBody>
      </p:sp>
      <p:sp>
        <p:nvSpPr>
          <p:cNvPr id="3" name="Content Placeholder 2"/>
          <p:cNvSpPr>
            <a:spLocks noGrp="1"/>
          </p:cNvSpPr>
          <p:nvPr>
            <p:ph idx="1"/>
          </p:nvPr>
        </p:nvSpPr>
        <p:spPr/>
        <p:txBody>
          <a:bodyPr>
            <a:normAutofit/>
          </a:bodyPr>
          <a:lstStyle/>
          <a:p>
            <a:r>
              <a:rPr lang="en-US" dirty="0" smtClean="0"/>
              <a:t>Distribution statement</a:t>
            </a:r>
          </a:p>
          <a:p>
            <a:pPr lvl="2"/>
            <a:r>
              <a:rPr lang="en-US" dirty="0"/>
              <a:t>Manifestation attribute</a:t>
            </a:r>
          </a:p>
          <a:p>
            <a:pPr lvl="2"/>
            <a:r>
              <a:rPr lang="en-US" dirty="0" smtClean="0"/>
              <a:t>RDA </a:t>
            </a:r>
            <a:r>
              <a:rPr lang="en-US" dirty="0"/>
              <a:t>2.9</a:t>
            </a:r>
          </a:p>
          <a:p>
            <a:pPr lvl="2"/>
            <a:r>
              <a:rPr lang="en-US" dirty="0" smtClean="0"/>
              <a:t>Core if place of publication, publisher or date not available</a:t>
            </a:r>
          </a:p>
          <a:p>
            <a:r>
              <a:rPr lang="en-US" dirty="0"/>
              <a:t>Only </a:t>
            </a:r>
            <a:r>
              <a:rPr lang="en-US" dirty="0" smtClean="0"/>
              <a:t>elements corresponding to the ones missing from publication statement are core.</a:t>
            </a:r>
            <a:endParaRPr lang="en-US" dirty="0"/>
          </a:p>
          <a:p>
            <a:pPr lvl="2"/>
            <a:endParaRPr lang="en-US" dirty="0"/>
          </a:p>
        </p:txBody>
      </p:sp>
    </p:spTree>
    <p:extLst>
      <p:ext uri="{BB962C8B-B14F-4D97-AF65-F5344CB8AC3E}">
        <p14:creationId xmlns:p14="http://schemas.microsoft.com/office/powerpoint/2010/main" val="241120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264 _3</a:t>
            </a:r>
            <a:endParaRPr lang="en-US" b="1" dirty="0"/>
          </a:p>
        </p:txBody>
      </p:sp>
      <p:sp>
        <p:nvSpPr>
          <p:cNvPr id="3" name="Content Placeholder 2"/>
          <p:cNvSpPr>
            <a:spLocks noGrp="1"/>
          </p:cNvSpPr>
          <p:nvPr>
            <p:ph idx="1"/>
          </p:nvPr>
        </p:nvSpPr>
        <p:spPr/>
        <p:txBody>
          <a:bodyPr>
            <a:normAutofit/>
          </a:bodyPr>
          <a:lstStyle/>
          <a:p>
            <a:r>
              <a:rPr lang="en-US" dirty="0"/>
              <a:t>Manufacture statement</a:t>
            </a:r>
          </a:p>
          <a:p>
            <a:pPr lvl="2"/>
            <a:r>
              <a:rPr lang="en-US" dirty="0"/>
              <a:t>Manifestation attribute</a:t>
            </a:r>
          </a:p>
          <a:p>
            <a:pPr lvl="2"/>
            <a:r>
              <a:rPr lang="en-US" dirty="0" smtClean="0"/>
              <a:t>RDA 2.10</a:t>
            </a:r>
          </a:p>
          <a:p>
            <a:pPr lvl="2"/>
            <a:r>
              <a:rPr lang="en-US" dirty="0" smtClean="0"/>
              <a:t>Core if no place of publication and no place of distribution, no publisher or distributor, date of publication and distribution not available</a:t>
            </a:r>
          </a:p>
          <a:p>
            <a:r>
              <a:rPr lang="en-US" dirty="0"/>
              <a:t>Only </a:t>
            </a:r>
            <a:r>
              <a:rPr lang="en-US" dirty="0" smtClean="0"/>
              <a:t>elements not given in statements of publication or distribution are core.</a:t>
            </a:r>
          </a:p>
          <a:p>
            <a:r>
              <a:rPr lang="en-US" dirty="0" smtClean="0"/>
              <a:t>Date only core if no other date available</a:t>
            </a:r>
            <a:endParaRPr lang="en-US" dirty="0"/>
          </a:p>
          <a:p>
            <a:pPr lvl="2"/>
            <a:endParaRPr lang="en-US" dirty="0"/>
          </a:p>
        </p:txBody>
      </p:sp>
    </p:spTree>
    <p:extLst>
      <p:ext uri="{BB962C8B-B14F-4D97-AF65-F5344CB8AC3E}">
        <p14:creationId xmlns:p14="http://schemas.microsoft.com/office/powerpoint/2010/main" val="403174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264 _4</a:t>
            </a:r>
            <a:endParaRPr lang="en-US" b="1" dirty="0"/>
          </a:p>
        </p:txBody>
      </p:sp>
      <p:sp>
        <p:nvSpPr>
          <p:cNvPr id="3" name="Content Placeholder 2"/>
          <p:cNvSpPr>
            <a:spLocks noGrp="1"/>
          </p:cNvSpPr>
          <p:nvPr>
            <p:ph idx="1"/>
          </p:nvPr>
        </p:nvSpPr>
        <p:spPr/>
        <p:txBody>
          <a:bodyPr/>
          <a:lstStyle/>
          <a:p>
            <a:r>
              <a:rPr lang="en-US" dirty="0"/>
              <a:t>Copyright date</a:t>
            </a:r>
          </a:p>
          <a:p>
            <a:pPr lvl="2"/>
            <a:r>
              <a:rPr lang="en-US" dirty="0"/>
              <a:t>Manifestation attribute</a:t>
            </a:r>
          </a:p>
          <a:p>
            <a:pPr lvl="2"/>
            <a:r>
              <a:rPr lang="en-US" dirty="0" smtClean="0"/>
              <a:t>RDA 2.11</a:t>
            </a:r>
          </a:p>
          <a:p>
            <a:pPr lvl="2"/>
            <a:r>
              <a:rPr lang="en-US" dirty="0" smtClean="0"/>
              <a:t>Core if other than date of publication or distribution</a:t>
            </a:r>
          </a:p>
          <a:p>
            <a:r>
              <a:rPr lang="en-US" dirty="0" smtClean="0"/>
              <a:t>Date preceded by symbol or designation of copyright or of phonogram copyright.</a:t>
            </a:r>
          </a:p>
          <a:p>
            <a:r>
              <a:rPr lang="en-US" dirty="0" smtClean="0"/>
              <a:t>Preferred practice is not to record if same as inferred date of publication.</a:t>
            </a:r>
          </a:p>
          <a:p>
            <a:pPr marL="457200" lvl="1" indent="0" algn="ctr">
              <a:buNone/>
            </a:pPr>
            <a:endParaRPr lang="en-US" dirty="0"/>
          </a:p>
        </p:txBody>
      </p:sp>
    </p:spTree>
    <p:extLst>
      <p:ext uri="{BB962C8B-B14F-4D97-AF65-F5344CB8AC3E}">
        <p14:creationId xmlns:p14="http://schemas.microsoft.com/office/powerpoint/2010/main" val="205594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638800"/>
            <a:ext cx="8229600" cy="792162"/>
          </a:xfrm>
        </p:spPr>
        <p:txBody>
          <a:bodyPr>
            <a:normAutofit/>
          </a:bodyPr>
          <a:lstStyle/>
          <a:p>
            <a:pPr algn="l"/>
            <a:r>
              <a:rPr lang="en-US" sz="3200" dirty="0" smtClean="0"/>
              <a:t>264 _1 Lanham : $b Jason Aronson, $c [2013]</a:t>
            </a:r>
            <a:endParaRPr lang="en-US" sz="3200" dirty="0"/>
          </a:p>
        </p:txBody>
      </p:sp>
      <p:sp>
        <p:nvSpPr>
          <p:cNvPr id="3" name="Content Placeholder 2"/>
          <p:cNvSpPr>
            <a:spLocks noGrp="1"/>
          </p:cNvSpPr>
          <p:nvPr>
            <p:ph sz="half" idx="1"/>
          </p:nvPr>
        </p:nvSpPr>
        <p:spPr>
          <a:xfrm>
            <a:off x="457200" y="1295400"/>
            <a:ext cx="4038600" cy="4525963"/>
          </a:xfrm>
        </p:spPr>
        <p:txBody>
          <a:bodyPr>
            <a:normAutofit lnSpcReduction="10000"/>
          </a:bodyPr>
          <a:lstStyle/>
          <a:p>
            <a:pPr marL="0" indent="0" algn="ctr">
              <a:buNone/>
            </a:pPr>
            <a:r>
              <a:rPr lang="en-US" sz="1200" i="1" dirty="0" smtClean="0"/>
              <a:t>[title page]</a:t>
            </a:r>
          </a:p>
          <a:p>
            <a:pPr marL="0" indent="0" algn="ctr">
              <a:buNone/>
            </a:pPr>
            <a:r>
              <a:rPr lang="en-US" sz="2400" dirty="0" smtClean="0"/>
              <a:t>Jason Aronson</a:t>
            </a:r>
          </a:p>
          <a:p>
            <a:pPr marL="0" indent="0">
              <a:buNone/>
            </a:pPr>
            <a:r>
              <a:rPr lang="en-US" sz="2400" dirty="0" smtClean="0"/>
              <a:t>Lanham </a:t>
            </a:r>
            <a:r>
              <a:rPr lang="en-US" sz="2400" dirty="0"/>
              <a:t>• Boulder • New York • Toronto • Plymouth, UK</a:t>
            </a:r>
          </a:p>
          <a:p>
            <a:pPr marL="0" indent="0">
              <a:buNone/>
            </a:pPr>
            <a:endParaRPr lang="en-US" sz="2400" dirty="0"/>
          </a:p>
        </p:txBody>
      </p:sp>
      <p:sp>
        <p:nvSpPr>
          <p:cNvPr id="4" name="Content Placeholder 3"/>
          <p:cNvSpPr>
            <a:spLocks noGrp="1"/>
          </p:cNvSpPr>
          <p:nvPr>
            <p:ph sz="half" idx="2"/>
          </p:nvPr>
        </p:nvSpPr>
        <p:spPr>
          <a:xfrm>
            <a:off x="4800600" y="1143000"/>
            <a:ext cx="4038600" cy="4525963"/>
          </a:xfrm>
        </p:spPr>
        <p:txBody>
          <a:bodyPr>
            <a:normAutofit lnSpcReduction="10000"/>
          </a:bodyPr>
          <a:lstStyle/>
          <a:p>
            <a:pPr marL="0" lvl="0" indent="0" algn="ctr">
              <a:spcBef>
                <a:spcPts val="0"/>
              </a:spcBef>
              <a:buNone/>
            </a:pPr>
            <a:r>
              <a:rPr lang="en-US" sz="1200" i="1" dirty="0">
                <a:solidFill>
                  <a:prstClr val="black"/>
                </a:solidFill>
              </a:rPr>
              <a:t>[colophon]</a:t>
            </a:r>
          </a:p>
          <a:p>
            <a:pPr marL="0" lvl="0" indent="0">
              <a:spcBef>
                <a:spcPts val="0"/>
              </a:spcBef>
              <a:buNone/>
            </a:pPr>
            <a:endParaRPr lang="en-US" sz="2200" dirty="0" smtClean="0">
              <a:solidFill>
                <a:prstClr val="black"/>
              </a:solidFill>
            </a:endParaRPr>
          </a:p>
          <a:p>
            <a:pPr marL="0" lvl="0" indent="0">
              <a:spcBef>
                <a:spcPts val="0"/>
              </a:spcBef>
              <a:buNone/>
            </a:pPr>
            <a:r>
              <a:rPr lang="en-US" sz="2200" dirty="0" smtClean="0">
                <a:solidFill>
                  <a:prstClr val="black"/>
                </a:solidFill>
              </a:rPr>
              <a:t>Published </a:t>
            </a:r>
            <a:r>
              <a:rPr lang="en-US" sz="2200" dirty="0">
                <a:solidFill>
                  <a:prstClr val="black"/>
                </a:solidFill>
              </a:rPr>
              <a:t>by Jason Aronson A wholly owned subsidiary of The Rowman &amp; Littlefield Publishing Group, Inc. 4501 Forbes Boulevard, Suite 200, Lanham, Maryland 20706 www.rowman.com 10 Thornbury Road, Plymouth PL6 7PP, United Kingdom</a:t>
            </a:r>
          </a:p>
          <a:p>
            <a:pPr marL="0" lvl="0" indent="0">
              <a:spcBef>
                <a:spcPts val="0"/>
              </a:spcBef>
              <a:buNone/>
            </a:pPr>
            <a:endParaRPr lang="en-US" sz="2200" dirty="0">
              <a:solidFill>
                <a:prstClr val="black"/>
              </a:solidFill>
            </a:endParaRPr>
          </a:p>
          <a:p>
            <a:pPr marL="0" lvl="0" indent="0">
              <a:spcBef>
                <a:spcPts val="0"/>
              </a:spcBef>
              <a:buNone/>
            </a:pPr>
            <a:r>
              <a:rPr lang="en-US" sz="2200" dirty="0">
                <a:solidFill>
                  <a:prstClr val="black"/>
                </a:solidFill>
              </a:rPr>
              <a:t>Copyright © 2013. Jason Aronson, Inc.. All rights reserved. </a:t>
            </a:r>
          </a:p>
          <a:p>
            <a:pPr marL="0" indent="0">
              <a:buNone/>
            </a:pPr>
            <a:endParaRPr lang="en-US" dirty="0"/>
          </a:p>
        </p:txBody>
      </p:sp>
    </p:spTree>
    <p:extLst>
      <p:ext uri="{BB962C8B-B14F-4D97-AF65-F5344CB8AC3E}">
        <p14:creationId xmlns:p14="http://schemas.microsoft.com/office/powerpoint/2010/main" val="238772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638800"/>
            <a:ext cx="8229600" cy="990600"/>
          </a:xfrm>
        </p:spPr>
        <p:txBody>
          <a:bodyPr>
            <a:normAutofit/>
          </a:bodyPr>
          <a:lstStyle/>
          <a:p>
            <a:pPr algn="l"/>
            <a:r>
              <a:rPr lang="en-US" sz="3200" dirty="0" smtClean="0"/>
              <a:t>264 _1 London : $b Routledge, $c 1994</a:t>
            </a:r>
            <a:r>
              <a:rPr lang="en-US" sz="3200" dirty="0"/>
              <a:t>.</a:t>
            </a:r>
          </a:p>
        </p:txBody>
      </p:sp>
      <p:sp>
        <p:nvSpPr>
          <p:cNvPr id="3" name="Content Placeholder 2"/>
          <p:cNvSpPr>
            <a:spLocks noGrp="1"/>
          </p:cNvSpPr>
          <p:nvPr>
            <p:ph sz="half" idx="1"/>
          </p:nvPr>
        </p:nvSpPr>
        <p:spPr>
          <a:xfrm>
            <a:off x="457200" y="1295400"/>
            <a:ext cx="4038600" cy="3200400"/>
          </a:xfrm>
        </p:spPr>
        <p:txBody>
          <a:bodyPr>
            <a:normAutofit fontScale="77500" lnSpcReduction="20000"/>
          </a:bodyPr>
          <a:lstStyle/>
          <a:p>
            <a:pPr marL="0" indent="0" algn="ctr">
              <a:buNone/>
            </a:pPr>
            <a:r>
              <a:rPr lang="en-US" sz="1200" i="1" dirty="0" smtClean="0"/>
              <a:t>[title page]</a:t>
            </a:r>
          </a:p>
          <a:p>
            <a:pPr marL="0" indent="0" algn="ctr">
              <a:buNone/>
            </a:pPr>
            <a:r>
              <a:rPr lang="en-US" sz="2400" dirty="0"/>
              <a:t>ARISTOPHANES AN AUTHOR FOR THE </a:t>
            </a:r>
            <a:r>
              <a:rPr lang="en-US" sz="2400" dirty="0" smtClean="0"/>
              <a:t>STAGE</a:t>
            </a:r>
          </a:p>
          <a:p>
            <a:pPr marL="0" indent="0" algn="ctr">
              <a:buNone/>
            </a:pPr>
            <a:r>
              <a:rPr lang="en-US" sz="2400" dirty="0" smtClean="0"/>
              <a:t> </a:t>
            </a:r>
            <a:r>
              <a:rPr lang="en-US" sz="2400" dirty="0"/>
              <a:t>Carlo Ferdinando Russo </a:t>
            </a:r>
            <a:endParaRPr lang="en-US" sz="2400" dirty="0" smtClean="0"/>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r>
              <a:rPr lang="en-US" sz="2400" dirty="0" smtClean="0"/>
              <a:t>London </a:t>
            </a:r>
            <a:r>
              <a:rPr lang="en-US" sz="2400" dirty="0"/>
              <a:t>and New York</a:t>
            </a:r>
          </a:p>
          <a:p>
            <a:pPr marL="0" indent="0" algn="ctr">
              <a:buNone/>
            </a:pPr>
            <a:endParaRPr lang="en-US" sz="2400" dirty="0"/>
          </a:p>
        </p:txBody>
      </p:sp>
      <p:sp>
        <p:nvSpPr>
          <p:cNvPr id="4" name="Content Placeholder 3"/>
          <p:cNvSpPr>
            <a:spLocks noGrp="1"/>
          </p:cNvSpPr>
          <p:nvPr>
            <p:ph sz="half" idx="2"/>
          </p:nvPr>
        </p:nvSpPr>
        <p:spPr>
          <a:xfrm>
            <a:off x="4800600" y="1143000"/>
            <a:ext cx="4038600" cy="4525963"/>
          </a:xfrm>
        </p:spPr>
        <p:txBody>
          <a:bodyPr>
            <a:normAutofit fontScale="77500" lnSpcReduction="20000"/>
          </a:bodyPr>
          <a:lstStyle/>
          <a:p>
            <a:pPr marL="0" lvl="0" indent="0" algn="ctr">
              <a:spcBef>
                <a:spcPts val="0"/>
              </a:spcBef>
              <a:buNone/>
            </a:pPr>
            <a:r>
              <a:rPr lang="en-US" sz="1200" i="1" dirty="0">
                <a:solidFill>
                  <a:prstClr val="black"/>
                </a:solidFill>
              </a:rPr>
              <a:t>[colophon]</a:t>
            </a:r>
          </a:p>
          <a:p>
            <a:pPr marL="0" lvl="0" indent="0">
              <a:spcBef>
                <a:spcPts val="0"/>
              </a:spcBef>
              <a:buNone/>
            </a:pPr>
            <a:endParaRPr lang="en-US" sz="2200" dirty="0" smtClean="0">
              <a:solidFill>
                <a:prstClr val="black"/>
              </a:solidFill>
            </a:endParaRPr>
          </a:p>
          <a:p>
            <a:pPr marL="0" lvl="0" indent="0">
              <a:spcBef>
                <a:spcPts val="0"/>
              </a:spcBef>
              <a:buNone/>
            </a:pPr>
            <a:r>
              <a:rPr lang="en-US" sz="2200" dirty="0">
                <a:solidFill>
                  <a:prstClr val="black"/>
                </a:solidFill>
              </a:rPr>
              <a:t>Italian edition, Aristofane autore di teatro, first published 1962 by </a:t>
            </a:r>
            <a:r>
              <a:rPr lang="en-US" sz="2200" dirty="0" smtClean="0">
                <a:solidFill>
                  <a:prstClr val="black"/>
                </a:solidFill>
              </a:rPr>
              <a:t>G.C. Sansoni, </a:t>
            </a:r>
            <a:r>
              <a:rPr lang="en-US" sz="2200" dirty="0" smtClean="0">
                <a:solidFill>
                  <a:prstClr val="black"/>
                </a:solidFill>
              </a:rPr>
              <a:t>Firenze</a:t>
            </a:r>
          </a:p>
          <a:p>
            <a:pPr marL="0" lvl="0" indent="0">
              <a:spcBef>
                <a:spcPts val="0"/>
              </a:spcBef>
              <a:buNone/>
            </a:pPr>
            <a:endParaRPr lang="en-US" sz="2200" dirty="0" smtClean="0">
              <a:solidFill>
                <a:prstClr val="black"/>
              </a:solidFill>
            </a:endParaRPr>
          </a:p>
          <a:p>
            <a:pPr marL="0" lvl="0" indent="0">
              <a:spcBef>
                <a:spcPts val="0"/>
              </a:spcBef>
              <a:buNone/>
            </a:pPr>
            <a:r>
              <a:rPr lang="en-US" sz="2200" dirty="0" smtClean="0">
                <a:solidFill>
                  <a:prstClr val="black"/>
                </a:solidFill>
              </a:rPr>
              <a:t>Revised </a:t>
            </a:r>
            <a:r>
              <a:rPr lang="en-US" sz="2200" dirty="0">
                <a:solidFill>
                  <a:prstClr val="black"/>
                </a:solidFill>
              </a:rPr>
              <a:t>Italian editions published 1984, </a:t>
            </a:r>
            <a:r>
              <a:rPr lang="en-US" sz="2200" dirty="0" smtClean="0">
                <a:solidFill>
                  <a:prstClr val="black"/>
                </a:solidFill>
              </a:rPr>
              <a:t>1992</a:t>
            </a:r>
          </a:p>
          <a:p>
            <a:pPr marL="0" lvl="0" indent="0">
              <a:spcBef>
                <a:spcPts val="0"/>
              </a:spcBef>
              <a:buNone/>
            </a:pPr>
            <a:endParaRPr lang="en-US" sz="2200" dirty="0">
              <a:solidFill>
                <a:prstClr val="black"/>
              </a:solidFill>
            </a:endParaRPr>
          </a:p>
          <a:p>
            <a:pPr marL="0" lvl="0" indent="0">
              <a:spcBef>
                <a:spcPts val="0"/>
              </a:spcBef>
              <a:buNone/>
            </a:pPr>
            <a:r>
              <a:rPr lang="en-US" sz="2200" dirty="0" smtClean="0">
                <a:solidFill>
                  <a:prstClr val="black"/>
                </a:solidFill>
              </a:rPr>
              <a:t>Revised </a:t>
            </a:r>
            <a:r>
              <a:rPr lang="en-US" sz="2200" dirty="0">
                <a:solidFill>
                  <a:prstClr val="black"/>
                </a:solidFill>
              </a:rPr>
              <a:t>and expanded English edition first published 1994 by Routledge 11 New Fetter Lane, London EC4P </a:t>
            </a:r>
            <a:r>
              <a:rPr lang="en-US" sz="2200" dirty="0" smtClean="0">
                <a:solidFill>
                  <a:prstClr val="black"/>
                </a:solidFill>
              </a:rPr>
              <a:t>4EE</a:t>
            </a:r>
          </a:p>
          <a:p>
            <a:pPr marL="0" lvl="0" indent="0">
              <a:spcBef>
                <a:spcPts val="0"/>
              </a:spcBef>
              <a:buNone/>
            </a:pPr>
            <a:endParaRPr lang="en-US" sz="2200" dirty="0" smtClean="0">
              <a:solidFill>
                <a:prstClr val="black"/>
              </a:solidFill>
            </a:endParaRPr>
          </a:p>
          <a:p>
            <a:pPr marL="0" lvl="0" indent="0">
              <a:spcBef>
                <a:spcPts val="0"/>
              </a:spcBef>
              <a:buNone/>
            </a:pPr>
            <a:r>
              <a:rPr lang="en-US" sz="2200" dirty="0" smtClean="0">
                <a:solidFill>
                  <a:prstClr val="black"/>
                </a:solidFill>
              </a:rPr>
              <a:t>Simultaneously </a:t>
            </a:r>
            <a:r>
              <a:rPr lang="en-US" sz="2200" dirty="0">
                <a:solidFill>
                  <a:prstClr val="black"/>
                </a:solidFill>
              </a:rPr>
              <a:t>published in the USA and Canada by Routledge 29 West 35th Street, New York, NY </a:t>
            </a:r>
            <a:r>
              <a:rPr lang="en-US" sz="2200" dirty="0" smtClean="0">
                <a:solidFill>
                  <a:prstClr val="black"/>
                </a:solidFill>
              </a:rPr>
              <a:t>10001</a:t>
            </a:r>
          </a:p>
          <a:p>
            <a:pPr marL="0" lvl="0" indent="0">
              <a:spcBef>
                <a:spcPts val="0"/>
              </a:spcBef>
              <a:buNone/>
            </a:pPr>
            <a:endParaRPr lang="en-US" sz="2200" dirty="0">
              <a:solidFill>
                <a:prstClr val="black"/>
              </a:solidFill>
            </a:endParaRPr>
          </a:p>
          <a:p>
            <a:pPr marL="0" lvl="0" indent="0">
              <a:spcBef>
                <a:spcPts val="0"/>
              </a:spcBef>
              <a:buNone/>
            </a:pPr>
            <a:r>
              <a:rPr lang="en-US" sz="2200" dirty="0" smtClean="0">
                <a:solidFill>
                  <a:prstClr val="black"/>
                </a:solidFill>
              </a:rPr>
              <a:t>Italian </a:t>
            </a:r>
            <a:r>
              <a:rPr lang="en-US" sz="2200" dirty="0">
                <a:solidFill>
                  <a:prstClr val="black"/>
                </a:solidFill>
              </a:rPr>
              <a:t>edition © 1962, 1984, 1992 Carlo Ferdinando </a:t>
            </a:r>
            <a:r>
              <a:rPr lang="en-US" sz="2200" dirty="0" smtClean="0">
                <a:solidFill>
                  <a:prstClr val="black"/>
                </a:solidFill>
              </a:rPr>
              <a:t>Russo</a:t>
            </a:r>
          </a:p>
          <a:p>
            <a:pPr marL="0" lvl="0" indent="0">
              <a:spcBef>
                <a:spcPts val="0"/>
              </a:spcBef>
              <a:buNone/>
            </a:pPr>
            <a:endParaRPr lang="en-US" sz="2200" dirty="0">
              <a:solidFill>
                <a:prstClr val="black"/>
              </a:solidFill>
            </a:endParaRPr>
          </a:p>
          <a:p>
            <a:pPr marL="0" lvl="0" indent="0">
              <a:spcBef>
                <a:spcPts val="0"/>
              </a:spcBef>
              <a:buNone/>
            </a:pPr>
            <a:r>
              <a:rPr lang="en-US" sz="2200" dirty="0" smtClean="0">
                <a:solidFill>
                  <a:prstClr val="black"/>
                </a:solidFill>
              </a:rPr>
              <a:t>English </a:t>
            </a:r>
            <a:r>
              <a:rPr lang="en-US" sz="2200" dirty="0">
                <a:solidFill>
                  <a:prstClr val="black"/>
                </a:solidFill>
              </a:rPr>
              <a:t>edition © 1994 Carlo Ferdinando </a:t>
            </a:r>
            <a:r>
              <a:rPr lang="en-US" sz="2200" dirty="0" smtClean="0">
                <a:solidFill>
                  <a:prstClr val="black"/>
                </a:solidFill>
              </a:rPr>
              <a:t>Russo</a:t>
            </a:r>
            <a:endParaRPr lang="en-US" sz="2200" dirty="0">
              <a:solidFill>
                <a:prstClr val="black"/>
              </a:solidFill>
            </a:endParaRPr>
          </a:p>
        </p:txBody>
      </p:sp>
    </p:spTree>
    <p:extLst>
      <p:ext uri="{BB962C8B-B14F-4D97-AF65-F5344CB8AC3E}">
        <p14:creationId xmlns:p14="http://schemas.microsoft.com/office/powerpoint/2010/main" val="138651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300 $a</a:t>
            </a:r>
            <a:endParaRPr lang="en-US" b="1" dirty="0"/>
          </a:p>
        </p:txBody>
      </p:sp>
      <p:sp>
        <p:nvSpPr>
          <p:cNvPr id="3" name="Content Placeholder 2"/>
          <p:cNvSpPr>
            <a:spLocks noGrp="1"/>
          </p:cNvSpPr>
          <p:nvPr>
            <p:ph idx="1"/>
          </p:nvPr>
        </p:nvSpPr>
        <p:spPr/>
        <p:txBody>
          <a:bodyPr>
            <a:normAutofit/>
          </a:bodyPr>
          <a:lstStyle/>
          <a:p>
            <a:r>
              <a:rPr lang="en-US" dirty="0"/>
              <a:t>Extent of text</a:t>
            </a:r>
          </a:p>
          <a:p>
            <a:pPr lvl="2"/>
            <a:r>
              <a:rPr lang="en-US" dirty="0"/>
              <a:t>Manifestation attribute</a:t>
            </a:r>
          </a:p>
          <a:p>
            <a:pPr lvl="2"/>
            <a:r>
              <a:rPr lang="en-US" dirty="0" smtClean="0"/>
              <a:t>RDA 3.4.5</a:t>
            </a:r>
          </a:p>
          <a:p>
            <a:pPr lvl="2"/>
            <a:r>
              <a:rPr lang="en-US" dirty="0" smtClean="0"/>
              <a:t>Core if a resource is complete </a:t>
            </a:r>
          </a:p>
          <a:p>
            <a:pPr marL="342900" lvl="1" indent="-342900">
              <a:buFont typeface="Arial" pitchFamily="34" charset="0"/>
              <a:buChar char="•"/>
            </a:pPr>
            <a:r>
              <a:rPr lang="en-US" dirty="0"/>
              <a:t>Names of units (e.g. pages, </a:t>
            </a:r>
            <a:r>
              <a:rPr lang="en-US" dirty="0" smtClean="0"/>
              <a:t>volumes) </a:t>
            </a:r>
            <a:r>
              <a:rPr lang="en-US" dirty="0"/>
              <a:t>are spelled </a:t>
            </a:r>
            <a:r>
              <a:rPr lang="en-US" dirty="0" smtClean="0"/>
              <a:t>out</a:t>
            </a:r>
          </a:p>
          <a:p>
            <a:pPr marL="342900" lvl="1" indent="-342900">
              <a:buFont typeface="Arial" pitchFamily="34" charset="0"/>
              <a:buChar char="•"/>
            </a:pPr>
            <a:r>
              <a:rPr lang="en-US" dirty="0" smtClean="0"/>
              <a:t>Use “1 </a:t>
            </a:r>
            <a:r>
              <a:rPr lang="en-US" dirty="0"/>
              <a:t>volume (unpaged</a:t>
            </a:r>
            <a:r>
              <a:rPr lang="en-US" dirty="0" smtClean="0"/>
              <a:t>)” and “</a:t>
            </a:r>
            <a:r>
              <a:rPr lang="en-US" dirty="0"/>
              <a:t>unnumbered sequence of [‘pages’ or ‘leaves</a:t>
            </a:r>
            <a:r>
              <a:rPr lang="en-US" dirty="0" smtClean="0"/>
              <a:t>’]” (UCB PS 3.4.5.3 and 3.4.5.8)</a:t>
            </a:r>
            <a:endParaRPr lang="en-US" dirty="0"/>
          </a:p>
        </p:txBody>
      </p:sp>
    </p:spTree>
    <p:extLst>
      <p:ext uri="{BB962C8B-B14F-4D97-AF65-F5344CB8AC3E}">
        <p14:creationId xmlns:p14="http://schemas.microsoft.com/office/powerpoint/2010/main" val="77308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300 $b</a:t>
            </a:r>
            <a:endParaRPr lang="en-US" b="1" dirty="0"/>
          </a:p>
        </p:txBody>
      </p:sp>
      <p:sp>
        <p:nvSpPr>
          <p:cNvPr id="3" name="Content Placeholder 2"/>
          <p:cNvSpPr>
            <a:spLocks noGrp="1"/>
          </p:cNvSpPr>
          <p:nvPr>
            <p:ph idx="1"/>
          </p:nvPr>
        </p:nvSpPr>
        <p:spPr/>
        <p:txBody>
          <a:bodyPr/>
          <a:lstStyle/>
          <a:p>
            <a:r>
              <a:rPr lang="en-US" dirty="0" smtClean="0"/>
              <a:t>Illustrative content</a:t>
            </a:r>
          </a:p>
          <a:p>
            <a:pPr lvl="2"/>
            <a:r>
              <a:rPr lang="en-US" dirty="0"/>
              <a:t>Expression attribute</a:t>
            </a:r>
          </a:p>
          <a:p>
            <a:pPr lvl="2"/>
            <a:r>
              <a:rPr lang="en-US" dirty="0" smtClean="0"/>
              <a:t>RDA </a:t>
            </a:r>
            <a:r>
              <a:rPr lang="en-US" dirty="0"/>
              <a:t>7.15</a:t>
            </a:r>
          </a:p>
          <a:p>
            <a:pPr lvl="2"/>
            <a:r>
              <a:rPr lang="en-US" dirty="0" smtClean="0"/>
              <a:t>Not Core</a:t>
            </a:r>
            <a:endParaRPr lang="en-US" dirty="0"/>
          </a:p>
          <a:p>
            <a:r>
              <a:rPr lang="en-US" dirty="0" smtClean="0"/>
              <a:t>UCB PS record only if predominant (significant).</a:t>
            </a:r>
          </a:p>
          <a:p>
            <a:r>
              <a:rPr lang="en-US" dirty="0" smtClean="0"/>
              <a:t>Use “illustrations”</a:t>
            </a:r>
          </a:p>
          <a:p>
            <a:r>
              <a:rPr lang="en-US" dirty="0" smtClean="0"/>
              <a:t>Accept copy with other terms in $b</a:t>
            </a:r>
            <a:endParaRPr lang="en-US" dirty="0"/>
          </a:p>
        </p:txBody>
      </p:sp>
    </p:spTree>
    <p:extLst>
      <p:ext uri="{BB962C8B-B14F-4D97-AF65-F5344CB8AC3E}">
        <p14:creationId xmlns:p14="http://schemas.microsoft.com/office/powerpoint/2010/main" val="353191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300</a:t>
            </a:r>
            <a:r>
              <a:rPr lang="en-US" dirty="0" smtClean="0"/>
              <a:t> </a:t>
            </a:r>
            <a:r>
              <a:rPr lang="en-US" b="1" dirty="0" smtClean="0"/>
              <a:t>$c</a:t>
            </a:r>
            <a:endParaRPr lang="en-US" b="1" dirty="0"/>
          </a:p>
        </p:txBody>
      </p:sp>
      <p:sp>
        <p:nvSpPr>
          <p:cNvPr id="3" name="Content Placeholder 2"/>
          <p:cNvSpPr>
            <a:spLocks noGrp="1"/>
          </p:cNvSpPr>
          <p:nvPr>
            <p:ph idx="1"/>
          </p:nvPr>
        </p:nvSpPr>
        <p:spPr/>
        <p:txBody>
          <a:bodyPr>
            <a:normAutofit/>
          </a:bodyPr>
          <a:lstStyle/>
          <a:p>
            <a:r>
              <a:rPr lang="en-US" dirty="0"/>
              <a:t>Dimensions of volume (carrier)</a:t>
            </a:r>
          </a:p>
          <a:p>
            <a:pPr lvl="2"/>
            <a:r>
              <a:rPr lang="en-US" dirty="0"/>
              <a:t>Manifestation attribute</a:t>
            </a:r>
          </a:p>
          <a:p>
            <a:pPr lvl="2"/>
            <a:r>
              <a:rPr lang="en-US" dirty="0" smtClean="0"/>
              <a:t>RDA 3.5.1.4.14</a:t>
            </a:r>
          </a:p>
          <a:p>
            <a:pPr lvl="2"/>
            <a:r>
              <a:rPr lang="en-US" dirty="0" smtClean="0"/>
              <a:t>Not core</a:t>
            </a:r>
            <a:endParaRPr lang="en-US" dirty="0"/>
          </a:p>
          <a:p>
            <a:r>
              <a:rPr lang="en-US" dirty="0" smtClean="0"/>
              <a:t>Core for UCB original cat</a:t>
            </a:r>
          </a:p>
          <a:p>
            <a:r>
              <a:rPr lang="en-US" dirty="0" smtClean="0"/>
              <a:t>Change in copy cat if &gt; 31cm </a:t>
            </a:r>
            <a:r>
              <a:rPr lang="en-US" dirty="0"/>
              <a:t>or </a:t>
            </a:r>
            <a:r>
              <a:rPr lang="en-US" dirty="0" smtClean="0"/>
              <a:t>&lt; 15cm</a:t>
            </a:r>
          </a:p>
          <a:p>
            <a:r>
              <a:rPr lang="en-US" dirty="0" smtClean="0"/>
              <a:t>Use symbol “cm” for centimeters—no period.</a:t>
            </a:r>
            <a:endParaRPr lang="en-US" dirty="0"/>
          </a:p>
        </p:txBody>
      </p:sp>
    </p:spTree>
    <p:extLst>
      <p:ext uri="{BB962C8B-B14F-4D97-AF65-F5344CB8AC3E}">
        <p14:creationId xmlns:p14="http://schemas.microsoft.com/office/powerpoint/2010/main" val="385732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300</a:t>
            </a:r>
            <a:r>
              <a:rPr lang="en-US" dirty="0" smtClean="0"/>
              <a:t> </a:t>
            </a:r>
            <a:r>
              <a:rPr lang="en-US" b="1" dirty="0" smtClean="0"/>
              <a:t>$e</a:t>
            </a:r>
            <a:endParaRPr lang="en-US" b="1" dirty="0"/>
          </a:p>
        </p:txBody>
      </p:sp>
      <p:sp>
        <p:nvSpPr>
          <p:cNvPr id="3" name="Content Placeholder 2"/>
          <p:cNvSpPr>
            <a:spLocks noGrp="1"/>
          </p:cNvSpPr>
          <p:nvPr>
            <p:ph idx="1"/>
          </p:nvPr>
        </p:nvSpPr>
        <p:spPr/>
        <p:txBody>
          <a:bodyPr>
            <a:normAutofit/>
          </a:bodyPr>
          <a:lstStyle/>
          <a:p>
            <a:r>
              <a:rPr lang="en-US" dirty="0" smtClean="0"/>
              <a:t>Accompanying material(carrier)</a:t>
            </a:r>
            <a:endParaRPr lang="en-US" dirty="0"/>
          </a:p>
          <a:p>
            <a:pPr lvl="2"/>
            <a:r>
              <a:rPr lang="en-US" dirty="0"/>
              <a:t>Manifestation attribute</a:t>
            </a:r>
          </a:p>
          <a:p>
            <a:pPr lvl="2"/>
            <a:r>
              <a:rPr lang="en-US" dirty="0" smtClean="0">
                <a:hlinkClick r:id="rId3"/>
              </a:rPr>
              <a:t>RDA</a:t>
            </a:r>
            <a:r>
              <a:rPr lang="en-US" dirty="0" smtClean="0"/>
              <a:t> 3.1.4</a:t>
            </a:r>
          </a:p>
          <a:p>
            <a:pPr lvl="2"/>
            <a:r>
              <a:rPr lang="en-US" dirty="0" smtClean="0"/>
              <a:t>Not core</a:t>
            </a:r>
          </a:p>
          <a:p>
            <a:r>
              <a:rPr lang="en-US" dirty="0" smtClean="0"/>
              <a:t>One of several </a:t>
            </a:r>
            <a:r>
              <a:rPr lang="en-US" dirty="0"/>
              <a:t>options for recording </a:t>
            </a:r>
            <a:r>
              <a:rPr lang="en-US" dirty="0" smtClean="0"/>
              <a:t>details; for details see LC PCC PS.</a:t>
            </a:r>
            <a:endParaRPr lang="en-US" dirty="0"/>
          </a:p>
          <a:p>
            <a:r>
              <a:rPr lang="en-US" dirty="0" smtClean="0"/>
              <a:t>UCB preferred policy is in development.</a:t>
            </a:r>
          </a:p>
          <a:p>
            <a:endParaRPr lang="en-US" dirty="0" smtClean="0"/>
          </a:p>
          <a:p>
            <a:pPr lvl="2"/>
            <a:endParaRPr lang="en-US" dirty="0"/>
          </a:p>
          <a:p>
            <a:endParaRPr lang="en-US" dirty="0"/>
          </a:p>
        </p:txBody>
      </p:sp>
    </p:spTree>
    <p:extLst>
      <p:ext uri="{BB962C8B-B14F-4D97-AF65-F5344CB8AC3E}">
        <p14:creationId xmlns:p14="http://schemas.microsoft.com/office/powerpoint/2010/main" val="41155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336</a:t>
            </a:r>
            <a:endParaRPr lang="en-US" b="1" dirty="0"/>
          </a:p>
        </p:txBody>
      </p:sp>
      <p:sp>
        <p:nvSpPr>
          <p:cNvPr id="3" name="Content Placeholder 2"/>
          <p:cNvSpPr>
            <a:spLocks noGrp="1"/>
          </p:cNvSpPr>
          <p:nvPr>
            <p:ph idx="1"/>
          </p:nvPr>
        </p:nvSpPr>
        <p:spPr/>
        <p:txBody>
          <a:bodyPr>
            <a:normAutofit lnSpcReduction="10000"/>
          </a:bodyPr>
          <a:lstStyle/>
          <a:p>
            <a:r>
              <a:rPr lang="en-US" dirty="0"/>
              <a:t>Content type</a:t>
            </a:r>
          </a:p>
          <a:p>
            <a:pPr lvl="2"/>
            <a:r>
              <a:rPr lang="en-US" dirty="0"/>
              <a:t>Expression attribute</a:t>
            </a:r>
          </a:p>
          <a:p>
            <a:pPr lvl="2"/>
            <a:r>
              <a:rPr lang="en-US" dirty="0" smtClean="0"/>
              <a:t>RDA 6.9</a:t>
            </a:r>
          </a:p>
          <a:p>
            <a:pPr lvl="2"/>
            <a:r>
              <a:rPr lang="en-US" dirty="0" smtClean="0"/>
              <a:t>Core</a:t>
            </a:r>
          </a:p>
          <a:p>
            <a:r>
              <a:rPr lang="en-US" dirty="0" smtClean="0"/>
              <a:t>May be included in AACR2 records.</a:t>
            </a:r>
          </a:p>
          <a:p>
            <a:r>
              <a:rPr lang="en-US" dirty="0" smtClean="0"/>
              <a:t>Use terms from table at RDA 6.9.1.3</a:t>
            </a:r>
          </a:p>
          <a:p>
            <a:pPr lvl="1"/>
            <a:r>
              <a:rPr lang="en-US" dirty="0"/>
              <a:t>“text” for textual </a:t>
            </a:r>
            <a:r>
              <a:rPr lang="en-US" dirty="0" smtClean="0"/>
              <a:t>monographs</a:t>
            </a:r>
          </a:p>
          <a:p>
            <a:r>
              <a:rPr lang="en-US" dirty="0" smtClean="0"/>
              <a:t>UCB PS: Repeat field for multiple content types and use $3.</a:t>
            </a:r>
          </a:p>
        </p:txBody>
      </p:sp>
    </p:spTree>
    <p:extLst>
      <p:ext uri="{BB962C8B-B14F-4D97-AF65-F5344CB8AC3E}">
        <p14:creationId xmlns:p14="http://schemas.microsoft.com/office/powerpoint/2010/main" val="113522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7150" indent="0">
              <a:buNone/>
            </a:pPr>
            <a:r>
              <a:rPr lang="en-US" dirty="0" smtClean="0"/>
              <a:t>At the end of this day, you will be able to:</a:t>
            </a:r>
          </a:p>
          <a:p>
            <a:pPr marL="1028700" lvl="1" indent="-571500">
              <a:buFont typeface="+mj-lt"/>
              <a:buAutoNum type="romanUcPeriod"/>
            </a:pPr>
            <a:r>
              <a:rPr lang="en-US" dirty="0" smtClean="0"/>
              <a:t>Relate </a:t>
            </a:r>
            <a:r>
              <a:rPr lang="en-US" dirty="0"/>
              <a:t>MARC record tags to relevant RDA instructions</a:t>
            </a:r>
            <a:r>
              <a:rPr lang="en-US" dirty="0" smtClean="0"/>
              <a:t>.</a:t>
            </a:r>
          </a:p>
          <a:p>
            <a:pPr marL="1028700" lvl="1" indent="-571500">
              <a:buFont typeface="+mj-lt"/>
              <a:buAutoNum type="romanUcPeriod"/>
            </a:pPr>
            <a:r>
              <a:rPr lang="en-US" dirty="0"/>
              <a:t>Scan existing RDA copy for errors and for omission of PCC Core </a:t>
            </a:r>
            <a:r>
              <a:rPr lang="en-US" dirty="0" smtClean="0"/>
              <a:t>elements</a:t>
            </a:r>
          </a:p>
          <a:p>
            <a:pPr marL="1028700" lvl="1" indent="-571500">
              <a:buFont typeface="+mj-lt"/>
              <a:buAutoNum type="romanUcPeriod"/>
            </a:pPr>
            <a:r>
              <a:rPr lang="en-US" dirty="0"/>
              <a:t>Create an RDA bib record </a:t>
            </a:r>
            <a:r>
              <a:rPr lang="en-US" dirty="0" smtClean="0"/>
              <a:t>in MARC format from </a:t>
            </a:r>
            <a:r>
              <a:rPr lang="en-US" dirty="0"/>
              <a:t>scratch on </a:t>
            </a:r>
            <a:r>
              <a:rPr lang="en-US" dirty="0" smtClean="0"/>
              <a:t>OCLC</a:t>
            </a:r>
          </a:p>
          <a:p>
            <a:pPr marL="1028700" lvl="1" indent="-571500">
              <a:buFont typeface="+mj-lt"/>
              <a:buAutoNum type="romanUcPeriod"/>
            </a:pPr>
            <a:r>
              <a:rPr lang="en-US" dirty="0" smtClean="0"/>
              <a:t>Walk away knowing you have COMPLETED </a:t>
            </a:r>
            <a:r>
              <a:rPr lang="en-US" sz="3200" b="1" dirty="0" smtClean="0"/>
              <a:t>basic</a:t>
            </a:r>
            <a:r>
              <a:rPr lang="en-US" dirty="0" smtClean="0"/>
              <a:t> RDA training and will never have to do it again!!!</a:t>
            </a:r>
            <a:endParaRPr lang="en-US" dirty="0"/>
          </a:p>
        </p:txBody>
      </p:sp>
      <p:sp>
        <p:nvSpPr>
          <p:cNvPr id="2" name="Title 1"/>
          <p:cNvSpPr>
            <a:spLocks noGrp="1"/>
          </p:cNvSpPr>
          <p:nvPr>
            <p:ph type="title"/>
          </p:nvPr>
        </p:nvSpPr>
        <p:spPr/>
        <p:txBody>
          <a:bodyPr/>
          <a:lstStyle/>
          <a:p>
            <a:r>
              <a:rPr lang="en-US" dirty="0"/>
              <a:t>Objectives for Day </a:t>
            </a:r>
            <a:r>
              <a:rPr lang="en-US" dirty="0" smtClean="0"/>
              <a:t>6</a:t>
            </a:r>
            <a:endParaRPr lang="en-US" dirty="0"/>
          </a:p>
        </p:txBody>
      </p:sp>
    </p:spTree>
    <p:extLst>
      <p:ext uri="{BB962C8B-B14F-4D97-AF65-F5344CB8AC3E}">
        <p14:creationId xmlns:p14="http://schemas.microsoft.com/office/powerpoint/2010/main" val="3605505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337</a:t>
            </a:r>
            <a:endParaRPr lang="en-US" dirty="0"/>
          </a:p>
        </p:txBody>
      </p:sp>
      <p:sp>
        <p:nvSpPr>
          <p:cNvPr id="3" name="Content Placeholder 2"/>
          <p:cNvSpPr>
            <a:spLocks noGrp="1"/>
          </p:cNvSpPr>
          <p:nvPr>
            <p:ph idx="1"/>
          </p:nvPr>
        </p:nvSpPr>
        <p:spPr/>
        <p:txBody>
          <a:bodyPr>
            <a:normAutofit/>
          </a:bodyPr>
          <a:lstStyle/>
          <a:p>
            <a:r>
              <a:rPr lang="en-US" dirty="0"/>
              <a:t>Media type</a:t>
            </a:r>
          </a:p>
          <a:p>
            <a:pPr lvl="2"/>
            <a:r>
              <a:rPr lang="en-US" dirty="0"/>
              <a:t>Manifestation attribute</a:t>
            </a:r>
          </a:p>
          <a:p>
            <a:pPr lvl="2"/>
            <a:r>
              <a:rPr lang="en-US" dirty="0" smtClean="0"/>
              <a:t>RDA 3.2</a:t>
            </a:r>
          </a:p>
          <a:p>
            <a:pPr lvl="2"/>
            <a:r>
              <a:rPr lang="en-US" dirty="0" smtClean="0"/>
              <a:t>Core for LC/PCC</a:t>
            </a:r>
          </a:p>
          <a:p>
            <a:r>
              <a:rPr lang="en-US" dirty="0" smtClean="0"/>
              <a:t>Use term from table at RDA 3.2.1.3</a:t>
            </a:r>
          </a:p>
          <a:p>
            <a:pPr lvl="1"/>
            <a:r>
              <a:rPr lang="en-US" dirty="0"/>
              <a:t>“unmediated” for textual </a:t>
            </a:r>
            <a:r>
              <a:rPr lang="en-US" dirty="0" smtClean="0"/>
              <a:t>monographs</a:t>
            </a:r>
          </a:p>
          <a:p>
            <a:r>
              <a:rPr lang="en-US" dirty="0"/>
              <a:t>Repeat </a:t>
            </a:r>
            <a:r>
              <a:rPr lang="en-US" dirty="0" smtClean="0"/>
              <a:t>multiple media </a:t>
            </a:r>
            <a:r>
              <a:rPr lang="en-US" dirty="0"/>
              <a:t>types and use $3</a:t>
            </a:r>
            <a:r>
              <a:rPr lang="en-US" dirty="0" smtClean="0"/>
              <a:t>.</a:t>
            </a:r>
          </a:p>
        </p:txBody>
      </p:sp>
    </p:spTree>
    <p:extLst>
      <p:ext uri="{BB962C8B-B14F-4D97-AF65-F5344CB8AC3E}">
        <p14:creationId xmlns:p14="http://schemas.microsoft.com/office/powerpoint/2010/main" val="35886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338</a:t>
            </a:r>
            <a:endParaRPr lang="en-US" dirty="0"/>
          </a:p>
        </p:txBody>
      </p:sp>
      <p:sp>
        <p:nvSpPr>
          <p:cNvPr id="3" name="Content Placeholder 2"/>
          <p:cNvSpPr>
            <a:spLocks noGrp="1"/>
          </p:cNvSpPr>
          <p:nvPr>
            <p:ph idx="1"/>
          </p:nvPr>
        </p:nvSpPr>
        <p:spPr/>
        <p:txBody>
          <a:bodyPr>
            <a:normAutofit/>
          </a:bodyPr>
          <a:lstStyle/>
          <a:p>
            <a:r>
              <a:rPr lang="en-US" dirty="0"/>
              <a:t>Carrier type</a:t>
            </a:r>
          </a:p>
          <a:p>
            <a:pPr lvl="2"/>
            <a:r>
              <a:rPr lang="en-US" dirty="0"/>
              <a:t>Manifestation attribute</a:t>
            </a:r>
          </a:p>
          <a:p>
            <a:pPr lvl="2"/>
            <a:r>
              <a:rPr lang="en-US" dirty="0" smtClean="0"/>
              <a:t>RDA 3.3</a:t>
            </a:r>
          </a:p>
          <a:p>
            <a:pPr lvl="2"/>
            <a:r>
              <a:rPr lang="en-US" dirty="0" smtClean="0"/>
              <a:t>Core</a:t>
            </a:r>
          </a:p>
          <a:p>
            <a:r>
              <a:rPr lang="en-US" dirty="0" smtClean="0"/>
              <a:t>Take term from list at RDA 3.3.1.3</a:t>
            </a:r>
          </a:p>
          <a:p>
            <a:pPr lvl="2"/>
            <a:r>
              <a:rPr lang="en-US" dirty="0" smtClean="0"/>
              <a:t>“volume” for textual monographs</a:t>
            </a:r>
          </a:p>
          <a:p>
            <a:r>
              <a:rPr lang="en-US" dirty="0"/>
              <a:t>Repeat field for multiple </a:t>
            </a:r>
            <a:r>
              <a:rPr lang="en-US" dirty="0" smtClean="0"/>
              <a:t>carrier </a:t>
            </a:r>
            <a:r>
              <a:rPr lang="en-US" dirty="0"/>
              <a:t>types and use $3.</a:t>
            </a:r>
          </a:p>
          <a:p>
            <a:endParaRPr lang="en-US" dirty="0"/>
          </a:p>
        </p:txBody>
      </p:sp>
    </p:spTree>
    <p:extLst>
      <p:ext uri="{BB962C8B-B14F-4D97-AF65-F5344CB8AC3E}">
        <p14:creationId xmlns:p14="http://schemas.microsoft.com/office/powerpoint/2010/main" val="66748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7219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26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5998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7349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Cataloging Examples</a:t>
            </a:r>
            <a:endParaRPr lang="en-US" dirty="0"/>
          </a:p>
        </p:txBody>
      </p:sp>
      <p:sp>
        <p:nvSpPr>
          <p:cNvPr id="3" name="Content Placeholder 2"/>
          <p:cNvSpPr>
            <a:spLocks noGrp="1"/>
          </p:cNvSpPr>
          <p:nvPr>
            <p:ph idx="1"/>
          </p:nvPr>
        </p:nvSpPr>
        <p:spPr/>
        <p:txBody>
          <a:bodyPr/>
          <a:lstStyle/>
          <a:p>
            <a:r>
              <a:rPr lang="en-US" dirty="0" smtClean="0"/>
              <a:t>Please fill in applicable MARC tags on workforms for Examples B, C and E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557463"/>
            <a:ext cx="5262796" cy="350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7141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a:t>
            </a:r>
            <a:endParaRPr lang="en-US" dirty="0"/>
          </a:p>
        </p:txBody>
      </p:sp>
      <p:sp>
        <p:nvSpPr>
          <p:cNvPr id="3" name="Content Placeholder 2"/>
          <p:cNvSpPr>
            <a:spLocks noGrp="1"/>
          </p:cNvSpPr>
          <p:nvPr>
            <p:ph idx="1"/>
          </p:nvPr>
        </p:nvSpPr>
        <p:spPr>
          <a:xfrm>
            <a:off x="152400" y="1524000"/>
            <a:ext cx="8839200" cy="5029200"/>
          </a:xfrm>
        </p:spPr>
        <p:txBody>
          <a:bodyPr>
            <a:normAutofit fontScale="92500" lnSpcReduction="20000"/>
          </a:bodyPr>
          <a:lstStyle/>
          <a:p>
            <a:pPr marL="0" indent="0">
              <a:buNone/>
            </a:pPr>
            <a:r>
              <a:rPr lang="en-US" sz="2400" dirty="0"/>
              <a:t>Type a         ELvl </a:t>
            </a:r>
            <a:r>
              <a:rPr lang="en-US" sz="2400" dirty="0" smtClean="0"/>
              <a:t>I         </a:t>
            </a:r>
            <a:r>
              <a:rPr lang="en-US" sz="2400" dirty="0"/>
              <a:t>Srce           Audn           Ctrl           Lang eng</a:t>
            </a:r>
          </a:p>
          <a:p>
            <a:pPr marL="0" indent="0">
              <a:buNone/>
            </a:pPr>
            <a:r>
              <a:rPr lang="en-US" sz="2400" dirty="0"/>
              <a:t>BLvl m         Form           Conf 0         Biog           MRec           Ctry enk</a:t>
            </a:r>
          </a:p>
          <a:p>
            <a:pPr marL="0" indent="0">
              <a:buNone/>
            </a:pPr>
            <a:r>
              <a:rPr lang="en-US" sz="2400" dirty="0"/>
              <a:t>               Cont b         GPub           LitF 0         Indx 1</a:t>
            </a:r>
          </a:p>
          <a:p>
            <a:pPr marL="0" indent="0">
              <a:buNone/>
            </a:pPr>
            <a:r>
              <a:rPr lang="en-US" sz="2400" dirty="0"/>
              <a:t>Desc </a:t>
            </a:r>
            <a:r>
              <a:rPr lang="en-US" sz="2400" dirty="0" smtClean="0"/>
              <a:t>i         </a:t>
            </a:r>
            <a:r>
              <a:rPr lang="en-US" sz="2400" dirty="0"/>
              <a:t>Ills           Fest 0         DtSt s         Dates 1999     ,     </a:t>
            </a:r>
          </a:p>
          <a:p>
            <a:pPr marL="0" indent="0">
              <a:buNone/>
            </a:pPr>
            <a:endParaRPr lang="en-US" sz="2400" dirty="0"/>
          </a:p>
          <a:p>
            <a:pPr marL="0" indent="0">
              <a:buNone/>
            </a:pPr>
            <a:r>
              <a:rPr lang="en-US" sz="2400" dirty="0" smtClean="0"/>
              <a:t>040        CUY </a:t>
            </a:r>
            <a:r>
              <a:rPr lang="en-US" sz="2400" dirty="0"/>
              <a:t>ǂb eng </a:t>
            </a:r>
            <a:r>
              <a:rPr lang="en-US" sz="2400" dirty="0" smtClean="0"/>
              <a:t>ǂe rda ǂc CUY </a:t>
            </a:r>
            <a:endParaRPr lang="en-US" sz="2400" dirty="0"/>
          </a:p>
          <a:p>
            <a:pPr marL="0" indent="0">
              <a:buNone/>
            </a:pPr>
            <a:r>
              <a:rPr lang="en-US" sz="2400" dirty="0" smtClean="0"/>
              <a:t>020        9780631206996 </a:t>
            </a:r>
            <a:r>
              <a:rPr lang="en-US" sz="2400" dirty="0"/>
              <a:t>(alk. paper)</a:t>
            </a:r>
          </a:p>
          <a:p>
            <a:pPr marL="0" indent="0">
              <a:buNone/>
            </a:pPr>
            <a:r>
              <a:rPr lang="en-US" sz="2400" dirty="0" smtClean="0"/>
              <a:t>245 </a:t>
            </a:r>
            <a:r>
              <a:rPr lang="en-US" sz="2400" dirty="0"/>
              <a:t>0 4 The Third Reich : ǂb the essential readings / ǂc edited by Christian Leitz ; advisory </a:t>
            </a:r>
            <a:r>
              <a:rPr lang="en-US" sz="2400" dirty="0" smtClean="0"/>
              <a:t>editor: </a:t>
            </a:r>
            <a:r>
              <a:rPr lang="en-US" sz="2400" dirty="0"/>
              <a:t>Harold James. </a:t>
            </a:r>
            <a:endParaRPr lang="en-US" sz="2400" dirty="0" smtClean="0"/>
          </a:p>
          <a:p>
            <a:pPr marL="0" indent="0">
              <a:buNone/>
            </a:pPr>
            <a:r>
              <a:rPr lang="en-US" sz="2400" dirty="0" smtClean="0"/>
              <a:t>264    1 Oxford</a:t>
            </a:r>
            <a:r>
              <a:rPr lang="en-US" sz="2400" dirty="0"/>
              <a:t>, UK </a:t>
            </a:r>
            <a:r>
              <a:rPr lang="en-US" sz="2400" dirty="0" smtClean="0"/>
              <a:t>: </a:t>
            </a:r>
            <a:r>
              <a:rPr lang="en-US" sz="2400" dirty="0"/>
              <a:t>ǂb Blackwell Publishers, ǂc 1999.</a:t>
            </a:r>
          </a:p>
          <a:p>
            <a:pPr marL="457200" indent="-457200">
              <a:buAutoNum type="arabicPlain" startAt="300"/>
            </a:pPr>
            <a:r>
              <a:rPr lang="en-US" sz="2400" dirty="0" smtClean="0"/>
              <a:t>       xii</a:t>
            </a:r>
            <a:r>
              <a:rPr lang="en-US" sz="2400" dirty="0"/>
              <a:t>, 307 </a:t>
            </a:r>
            <a:r>
              <a:rPr lang="en-US" sz="2400" dirty="0" smtClean="0"/>
              <a:t>pages </a:t>
            </a:r>
            <a:r>
              <a:rPr lang="en-US" sz="2400" dirty="0"/>
              <a:t>; ǂc 24 cm. </a:t>
            </a:r>
            <a:endParaRPr lang="en-US" sz="2400" dirty="0" smtClean="0"/>
          </a:p>
          <a:p>
            <a:pPr marL="0" indent="0">
              <a:buNone/>
            </a:pPr>
            <a:r>
              <a:rPr lang="en-US" sz="2400" dirty="0" smtClean="0"/>
              <a:t>336       text </a:t>
            </a:r>
            <a:r>
              <a:rPr lang="en-US" sz="2400" dirty="0"/>
              <a:t>ǂb txt ǂ2 rdacontent</a:t>
            </a:r>
          </a:p>
          <a:p>
            <a:pPr marL="0" indent="0">
              <a:buNone/>
            </a:pPr>
            <a:r>
              <a:rPr lang="en-US" sz="2400" dirty="0"/>
              <a:t>337     </a:t>
            </a:r>
            <a:r>
              <a:rPr lang="en-US" sz="2400" dirty="0" smtClean="0"/>
              <a:t>  unmediated </a:t>
            </a:r>
            <a:r>
              <a:rPr lang="en-US" sz="2400" dirty="0"/>
              <a:t>ǂb n ǂ2 rdamedia</a:t>
            </a:r>
          </a:p>
          <a:p>
            <a:pPr marL="0" indent="0">
              <a:buNone/>
            </a:pPr>
            <a:r>
              <a:rPr lang="en-US" sz="2400" dirty="0"/>
              <a:t>338     </a:t>
            </a:r>
            <a:r>
              <a:rPr lang="en-US" sz="2400" dirty="0" smtClean="0"/>
              <a:t>  volume </a:t>
            </a:r>
            <a:r>
              <a:rPr lang="en-US" sz="2400" dirty="0"/>
              <a:t>ǂb nc ǂ2 rdacarrier</a:t>
            </a:r>
          </a:p>
        </p:txBody>
      </p:sp>
    </p:spTree>
    <p:extLst>
      <p:ext uri="{BB962C8B-B14F-4D97-AF65-F5344CB8AC3E}">
        <p14:creationId xmlns:p14="http://schemas.microsoft.com/office/powerpoint/2010/main" val="54402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Example C</a:t>
            </a:r>
            <a:endParaRPr lang="en-US" dirty="0"/>
          </a:p>
        </p:txBody>
      </p:sp>
      <p:sp>
        <p:nvSpPr>
          <p:cNvPr id="3" name="Content Placeholder 2"/>
          <p:cNvSpPr>
            <a:spLocks noGrp="1"/>
          </p:cNvSpPr>
          <p:nvPr>
            <p:ph idx="1"/>
          </p:nvPr>
        </p:nvSpPr>
        <p:spPr>
          <a:xfrm>
            <a:off x="228600" y="1295400"/>
            <a:ext cx="8839200" cy="5334000"/>
          </a:xfrm>
        </p:spPr>
        <p:txBody>
          <a:bodyPr>
            <a:normAutofit fontScale="70000" lnSpcReduction="20000"/>
          </a:bodyPr>
          <a:lstStyle/>
          <a:p>
            <a:pPr marL="0" indent="0">
              <a:buNone/>
            </a:pPr>
            <a:r>
              <a:rPr lang="en-US" sz="2600" dirty="0"/>
              <a:t>Type a         ELvl I         Srce d         Audn           Ctrl           Lang eng</a:t>
            </a:r>
          </a:p>
          <a:p>
            <a:pPr marL="0" indent="0">
              <a:buNone/>
            </a:pPr>
            <a:r>
              <a:rPr lang="en-US" sz="2600" dirty="0"/>
              <a:t>BLvl m         Form           Conf 0         Biog           MRec           Ctry nyu</a:t>
            </a:r>
          </a:p>
          <a:p>
            <a:pPr marL="0" indent="0">
              <a:buNone/>
            </a:pPr>
            <a:r>
              <a:rPr lang="en-US" sz="2600" dirty="0"/>
              <a:t>               Cont b         GPub           LitF 0         Indx 0</a:t>
            </a:r>
          </a:p>
          <a:p>
            <a:pPr marL="0" indent="0">
              <a:buNone/>
            </a:pPr>
            <a:r>
              <a:rPr lang="en-US" sz="2600" dirty="0"/>
              <a:t>Desc </a:t>
            </a:r>
            <a:r>
              <a:rPr lang="en-US" sz="2600" dirty="0" smtClean="0"/>
              <a:t>i         </a:t>
            </a:r>
            <a:r>
              <a:rPr lang="en-US" sz="2600" dirty="0"/>
              <a:t>Ills a         Fest 0         DtSt s         Dates 2007     ,     </a:t>
            </a:r>
          </a:p>
          <a:p>
            <a:pPr marL="0" indent="0">
              <a:buNone/>
            </a:pPr>
            <a:endParaRPr lang="en-US" dirty="0"/>
          </a:p>
          <a:p>
            <a:pPr marL="0" indent="0">
              <a:buNone/>
            </a:pPr>
            <a:r>
              <a:rPr lang="en-US" dirty="0"/>
              <a:t>040     </a:t>
            </a:r>
            <a:r>
              <a:rPr lang="en-US" dirty="0" smtClean="0"/>
              <a:t>  CUY ǂb eng ǂe rda</a:t>
            </a:r>
            <a:r>
              <a:rPr lang="en-US" dirty="0"/>
              <a:t> </a:t>
            </a:r>
            <a:r>
              <a:rPr lang="en-US" dirty="0" smtClean="0"/>
              <a:t>ǂc CUY</a:t>
            </a:r>
            <a:endParaRPr lang="en-US" dirty="0"/>
          </a:p>
          <a:p>
            <a:pPr marL="0" indent="0">
              <a:buNone/>
            </a:pPr>
            <a:r>
              <a:rPr lang="en-US" dirty="0" smtClean="0"/>
              <a:t>020       9780975392102</a:t>
            </a:r>
            <a:endParaRPr lang="en-US" dirty="0"/>
          </a:p>
          <a:p>
            <a:pPr marL="0" indent="0">
              <a:buNone/>
            </a:pPr>
            <a:r>
              <a:rPr lang="en-US" dirty="0"/>
              <a:t>041 0   </a:t>
            </a:r>
            <a:r>
              <a:rPr lang="en-US" dirty="0" smtClean="0"/>
              <a:t> eng </a:t>
            </a:r>
            <a:r>
              <a:rPr lang="en-US" dirty="0"/>
              <a:t>ǂa fre</a:t>
            </a:r>
          </a:p>
          <a:p>
            <a:pPr marL="0" indent="0">
              <a:buNone/>
            </a:pPr>
            <a:r>
              <a:rPr lang="en-US" dirty="0" smtClean="0"/>
              <a:t>245 0 </a:t>
            </a:r>
            <a:r>
              <a:rPr lang="en-US" dirty="0"/>
              <a:t>0 Dan Walsh : ǂb paintings.</a:t>
            </a:r>
          </a:p>
          <a:p>
            <a:pPr marL="0" indent="0">
              <a:buNone/>
            </a:pPr>
            <a:r>
              <a:rPr lang="en-US" dirty="0"/>
              <a:t>246 3 0 </a:t>
            </a:r>
            <a:r>
              <a:rPr lang="en-US" dirty="0" smtClean="0"/>
              <a:t>Paintings</a:t>
            </a:r>
          </a:p>
          <a:p>
            <a:pPr marL="0" indent="0">
              <a:buNone/>
            </a:pPr>
            <a:r>
              <a:rPr lang="en-US" dirty="0" smtClean="0"/>
              <a:t>264    1  New </a:t>
            </a:r>
            <a:r>
              <a:rPr lang="en-US" dirty="0"/>
              <a:t>York : ǂb Paula Cooper </a:t>
            </a:r>
            <a:r>
              <a:rPr lang="en-US" dirty="0" smtClean="0"/>
              <a:t>Gallery, </a:t>
            </a:r>
            <a:r>
              <a:rPr lang="en-US" dirty="0"/>
              <a:t>ǂc </a:t>
            </a:r>
            <a:r>
              <a:rPr lang="en-US" dirty="0" smtClean="0"/>
              <a:t>2007</a:t>
            </a:r>
            <a:r>
              <a:rPr lang="en-US" dirty="0"/>
              <a:t>.</a:t>
            </a:r>
          </a:p>
          <a:p>
            <a:pPr marL="514350" indent="-514350">
              <a:buAutoNum type="arabicPlain" startAt="300"/>
            </a:pPr>
            <a:r>
              <a:rPr lang="en-US" dirty="0" smtClean="0"/>
              <a:t>      112 pages  </a:t>
            </a:r>
            <a:r>
              <a:rPr lang="en-US" dirty="0"/>
              <a:t>: ǂb </a:t>
            </a:r>
            <a:r>
              <a:rPr lang="en-US" dirty="0" smtClean="0"/>
              <a:t>illustrations </a:t>
            </a:r>
            <a:r>
              <a:rPr lang="en-US" dirty="0"/>
              <a:t>; ǂc 24 x </a:t>
            </a:r>
            <a:r>
              <a:rPr lang="en-US" dirty="0" smtClean="0"/>
              <a:t>28 cm</a:t>
            </a:r>
          </a:p>
          <a:p>
            <a:pPr marL="514350" indent="-514350">
              <a:buAutoNum type="arabicPlain" startAt="336"/>
            </a:pPr>
            <a:r>
              <a:rPr lang="en-US" dirty="0" smtClean="0"/>
              <a:t>      text </a:t>
            </a:r>
            <a:r>
              <a:rPr lang="en-US" dirty="0"/>
              <a:t>ǂb txt ǂ2 </a:t>
            </a:r>
            <a:r>
              <a:rPr lang="en-US" dirty="0" smtClean="0"/>
              <a:t>rdacontent</a:t>
            </a:r>
            <a:endParaRPr lang="en-US" dirty="0"/>
          </a:p>
          <a:p>
            <a:pPr marL="0" indent="0">
              <a:buNone/>
            </a:pPr>
            <a:r>
              <a:rPr lang="en-US" dirty="0" smtClean="0"/>
              <a:t>336        still image </a:t>
            </a:r>
            <a:r>
              <a:rPr lang="en-US" dirty="0"/>
              <a:t>ǂb </a:t>
            </a:r>
            <a:r>
              <a:rPr lang="en-US" dirty="0" smtClean="0"/>
              <a:t>sti </a:t>
            </a:r>
            <a:r>
              <a:rPr lang="en-US" dirty="0"/>
              <a:t>ǂ2 rdacontent</a:t>
            </a:r>
          </a:p>
          <a:p>
            <a:pPr marL="0" indent="0">
              <a:buNone/>
            </a:pPr>
            <a:r>
              <a:rPr lang="en-US" dirty="0" smtClean="0"/>
              <a:t>337        unmediated </a:t>
            </a:r>
            <a:r>
              <a:rPr lang="en-US" dirty="0"/>
              <a:t>ǂb n ǂ2 rdamedia</a:t>
            </a:r>
          </a:p>
          <a:p>
            <a:pPr marL="0" indent="0">
              <a:buNone/>
            </a:pPr>
            <a:r>
              <a:rPr lang="en-US" dirty="0"/>
              <a:t>338     </a:t>
            </a:r>
            <a:r>
              <a:rPr lang="en-US" dirty="0" smtClean="0"/>
              <a:t>   volume </a:t>
            </a:r>
            <a:r>
              <a:rPr lang="en-US" dirty="0"/>
              <a:t>ǂb nc ǂ2 rdacarrier</a:t>
            </a:r>
          </a:p>
        </p:txBody>
      </p:sp>
    </p:spTree>
    <p:extLst>
      <p:ext uri="{BB962C8B-B14F-4D97-AF65-F5344CB8AC3E}">
        <p14:creationId xmlns:p14="http://schemas.microsoft.com/office/powerpoint/2010/main" val="4975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a:t>
            </a:r>
            <a:endParaRPr lang="en-US" dirty="0"/>
          </a:p>
        </p:txBody>
      </p:sp>
      <p:sp>
        <p:nvSpPr>
          <p:cNvPr id="4" name="Content Placeholder 3"/>
          <p:cNvSpPr>
            <a:spLocks noGrp="1"/>
          </p:cNvSpPr>
          <p:nvPr>
            <p:ph idx="1"/>
          </p:nvPr>
        </p:nvSpPr>
        <p:spPr/>
        <p:txBody>
          <a:bodyPr>
            <a:normAutofit fontScale="70000" lnSpcReduction="20000"/>
          </a:bodyPr>
          <a:lstStyle/>
          <a:p>
            <a:pPr marL="0" indent="0">
              <a:buNone/>
            </a:pPr>
            <a:r>
              <a:rPr lang="vi-VN" sz="2400" dirty="0">
                <a:latin typeface="Calibri" panose="020F0502020204030204" pitchFamily="34" charset="0"/>
              </a:rPr>
              <a:t>Type a         ELvl  </a:t>
            </a:r>
            <a:r>
              <a:rPr lang="en-US" sz="2400" dirty="0" smtClean="0">
                <a:latin typeface="Calibri" panose="020F0502020204030204" pitchFamily="34" charset="0"/>
              </a:rPr>
              <a:t>I</a:t>
            </a:r>
            <a:r>
              <a:rPr lang="vi-VN" sz="2400" dirty="0" smtClean="0">
                <a:latin typeface="Calibri" panose="020F0502020204030204" pitchFamily="34" charset="0"/>
              </a:rPr>
              <a:t>         </a:t>
            </a:r>
            <a:r>
              <a:rPr lang="vi-VN" sz="2400" dirty="0">
                <a:latin typeface="Calibri" panose="020F0502020204030204" pitchFamily="34" charset="0"/>
              </a:rPr>
              <a:t>Srce           Audn           Ctrl           Lang eng</a:t>
            </a:r>
          </a:p>
          <a:p>
            <a:pPr marL="0" indent="0">
              <a:buNone/>
            </a:pPr>
            <a:r>
              <a:rPr lang="vi-VN" sz="2400" dirty="0">
                <a:latin typeface="Calibri" panose="020F0502020204030204" pitchFamily="34" charset="0"/>
              </a:rPr>
              <a:t>BLvl m         Form           Conf 0         Biog           MRec           Ctry enk</a:t>
            </a:r>
          </a:p>
          <a:p>
            <a:pPr marL="0" indent="0">
              <a:buNone/>
            </a:pPr>
            <a:r>
              <a:rPr lang="vi-VN" sz="2400" dirty="0">
                <a:latin typeface="Calibri" panose="020F0502020204030204" pitchFamily="34" charset="0"/>
              </a:rPr>
              <a:t>               Cont bc        GPub           LitF 0         Indx 1</a:t>
            </a:r>
          </a:p>
          <a:p>
            <a:pPr marL="0" indent="0">
              <a:buNone/>
            </a:pPr>
            <a:r>
              <a:rPr lang="vi-VN" sz="2400" dirty="0">
                <a:latin typeface="Calibri" panose="020F0502020204030204" pitchFamily="34" charset="0"/>
              </a:rPr>
              <a:t>Desc i         Ills           Fest 0         DtSt s         Dates 1981     </a:t>
            </a:r>
            <a:r>
              <a:rPr lang="vi-VN" sz="2400" dirty="0"/>
              <a:t>, </a:t>
            </a:r>
            <a:r>
              <a:rPr lang="vi-VN" sz="2900" dirty="0"/>
              <a:t>    </a:t>
            </a:r>
          </a:p>
          <a:p>
            <a:pPr marL="0" indent="0">
              <a:buNone/>
            </a:pPr>
            <a:r>
              <a:rPr lang="en-US" sz="2400" dirty="0" smtClean="0"/>
              <a:t>040         CUY ǂb eng ǂe rda ǂc CUY</a:t>
            </a:r>
            <a:endParaRPr lang="vi-VN" sz="2400" dirty="0"/>
          </a:p>
          <a:p>
            <a:pPr marL="0" indent="0">
              <a:buNone/>
            </a:pPr>
            <a:r>
              <a:rPr lang="en-US" sz="2400" dirty="0" smtClean="0"/>
              <a:t>020         </a:t>
            </a:r>
            <a:r>
              <a:rPr lang="vi-VN" sz="2400" dirty="0" smtClean="0">
                <a:latin typeface="Calibri" panose="020F0502020204030204" pitchFamily="34" charset="0"/>
              </a:rPr>
              <a:t>9780824095536 </a:t>
            </a:r>
            <a:endParaRPr lang="en-US" sz="2400" dirty="0" smtClean="0">
              <a:latin typeface="Calibri" panose="020F0502020204030204" pitchFamily="34" charset="0"/>
            </a:endParaRPr>
          </a:p>
          <a:p>
            <a:pPr marL="0" indent="0">
              <a:buNone/>
            </a:pPr>
            <a:r>
              <a:rPr lang="vi-VN" sz="2400" dirty="0" smtClean="0">
                <a:latin typeface="Calibri" panose="020F0502020204030204" pitchFamily="34" charset="0"/>
              </a:rPr>
              <a:t>110 </a:t>
            </a:r>
            <a:r>
              <a:rPr lang="vi-VN" sz="2400" dirty="0">
                <a:latin typeface="Calibri" panose="020F0502020204030204" pitchFamily="34" charset="0"/>
              </a:rPr>
              <a:t>2   </a:t>
            </a:r>
            <a:r>
              <a:rPr lang="en-US" sz="2400" dirty="0" smtClean="0">
                <a:latin typeface="Calibri" panose="020F0502020204030204" pitchFamily="34" charset="0"/>
              </a:rPr>
              <a:t>  </a:t>
            </a:r>
            <a:r>
              <a:rPr lang="vi-VN" sz="2400" dirty="0" smtClean="0">
                <a:latin typeface="Calibri" panose="020F0502020204030204" pitchFamily="34" charset="0"/>
              </a:rPr>
              <a:t>British </a:t>
            </a:r>
            <a:r>
              <a:rPr lang="vi-VN" sz="2400" dirty="0">
                <a:latin typeface="Calibri" panose="020F0502020204030204" pitchFamily="34" charset="0"/>
              </a:rPr>
              <a:t>Library. ǂb Reference </a:t>
            </a:r>
            <a:r>
              <a:rPr lang="vi-VN" sz="2400" dirty="0" smtClean="0">
                <a:latin typeface="Calibri" panose="020F0502020204030204" pitchFamily="34" charset="0"/>
              </a:rPr>
              <a:t>Division</a:t>
            </a:r>
            <a:r>
              <a:rPr lang="en-US" sz="2400" dirty="0" smtClean="0">
                <a:latin typeface="Calibri" panose="020F0502020204030204" pitchFamily="34" charset="0"/>
              </a:rPr>
              <a:t>, </a:t>
            </a:r>
            <a:r>
              <a:rPr lang="vi-VN" sz="2400" dirty="0" smtClean="0">
                <a:latin typeface="Calibri" panose="020F0502020204030204" pitchFamily="34" charset="0"/>
              </a:rPr>
              <a:t>ǂ</a:t>
            </a:r>
            <a:r>
              <a:rPr lang="en-US" sz="2400" dirty="0" smtClean="0">
                <a:latin typeface="Calibri" panose="020F0502020204030204" pitchFamily="34" charset="0"/>
              </a:rPr>
              <a:t>e author</a:t>
            </a:r>
            <a:r>
              <a:rPr lang="vi-VN" sz="2400" dirty="0" smtClean="0">
                <a:latin typeface="Calibri" panose="020F0502020204030204" pitchFamily="34" charset="0"/>
              </a:rPr>
              <a:t>.</a:t>
            </a:r>
            <a:endParaRPr lang="vi-VN" sz="2400" dirty="0">
              <a:latin typeface="Calibri" panose="020F0502020204030204" pitchFamily="34" charset="0"/>
            </a:endParaRPr>
          </a:p>
          <a:p>
            <a:pPr marL="0" indent="0">
              <a:buNone/>
            </a:pPr>
            <a:r>
              <a:rPr lang="vi-VN" sz="2400" dirty="0">
                <a:latin typeface="Calibri" panose="020F0502020204030204" pitchFamily="34" charset="0"/>
              </a:rPr>
              <a:t>245 1 0 </a:t>
            </a:r>
            <a:r>
              <a:rPr lang="vi-VN" sz="2400" dirty="0" smtClean="0">
                <a:latin typeface="Calibri" panose="020F0502020204030204" pitchFamily="34" charset="0"/>
              </a:rPr>
              <a:t>Catalogue </a:t>
            </a:r>
            <a:r>
              <a:rPr lang="vi-VN" sz="2400" dirty="0">
                <a:latin typeface="Calibri" panose="020F0502020204030204" pitchFamily="34" charset="0"/>
              </a:rPr>
              <a:t>of books and periodicals on Estonia in the British Library Reference Division / ǂc compiled by Salme Pruuden ; edited by Dalibor B. Chrástek, Christine G. Thomas</a:t>
            </a:r>
            <a:r>
              <a:rPr lang="vi-VN" sz="2400" dirty="0" smtClean="0">
                <a:latin typeface="Calibri" panose="020F0502020204030204" pitchFamily="34" charset="0"/>
              </a:rPr>
              <a:t>.</a:t>
            </a:r>
            <a:endParaRPr lang="en-US" sz="2400" dirty="0" smtClean="0">
              <a:latin typeface="Calibri" panose="020F0502020204030204" pitchFamily="34" charset="0"/>
            </a:endParaRPr>
          </a:p>
          <a:p>
            <a:pPr marL="0" indent="0">
              <a:buNone/>
            </a:pPr>
            <a:r>
              <a:rPr lang="vi-VN" sz="2400" dirty="0" smtClean="0">
                <a:latin typeface="Calibri" panose="020F0502020204030204" pitchFamily="34" charset="0"/>
              </a:rPr>
              <a:t>24</a:t>
            </a:r>
            <a:r>
              <a:rPr lang="en-US" sz="2400" dirty="0" smtClean="0">
                <a:latin typeface="Calibri" panose="020F0502020204030204" pitchFamily="34" charset="0"/>
              </a:rPr>
              <a:t>6 </a:t>
            </a:r>
            <a:r>
              <a:rPr lang="en-US" sz="2400" dirty="0">
                <a:latin typeface="Calibri" panose="020F0502020204030204" pitchFamily="34" charset="0"/>
              </a:rPr>
              <a:t>3</a:t>
            </a:r>
            <a:r>
              <a:rPr lang="vi-VN" sz="2400" dirty="0" smtClean="0">
                <a:latin typeface="Calibri" panose="020F0502020204030204" pitchFamily="34" charset="0"/>
              </a:rPr>
              <a:t> </a:t>
            </a:r>
            <a:r>
              <a:rPr lang="en-US" sz="2400" dirty="0" smtClean="0">
                <a:latin typeface="Calibri" panose="020F0502020204030204" pitchFamily="34" charset="0"/>
              </a:rPr>
              <a:t>  </a:t>
            </a:r>
            <a:r>
              <a:rPr lang="vi-VN" sz="2400" dirty="0" smtClean="0">
                <a:latin typeface="Calibri" panose="020F0502020204030204" pitchFamily="34" charset="0"/>
              </a:rPr>
              <a:t> Catalog </a:t>
            </a:r>
            <a:r>
              <a:rPr lang="vi-VN" sz="2400" dirty="0">
                <a:latin typeface="Calibri" panose="020F0502020204030204" pitchFamily="34" charset="0"/>
              </a:rPr>
              <a:t>of books and periodicals on Estonia in the British Library Reference Division</a:t>
            </a:r>
            <a:endParaRPr lang="en-US" sz="2400" dirty="0" smtClean="0">
              <a:latin typeface="Calibri" panose="020F0502020204030204" pitchFamily="34" charset="0"/>
            </a:endParaRPr>
          </a:p>
          <a:p>
            <a:pPr marL="0" indent="0">
              <a:buNone/>
            </a:pPr>
            <a:r>
              <a:rPr lang="en-US" sz="2400" dirty="0" smtClean="0"/>
              <a:t>264    1 London </a:t>
            </a:r>
            <a:r>
              <a:rPr lang="en-US" sz="2400" dirty="0"/>
              <a:t>: ǂb </a:t>
            </a:r>
            <a:r>
              <a:rPr lang="en-US" sz="2400" dirty="0" smtClean="0"/>
              <a:t>The British Library, </a:t>
            </a:r>
            <a:r>
              <a:rPr lang="en-US" sz="2400" dirty="0"/>
              <a:t>ǂc 1981.</a:t>
            </a:r>
          </a:p>
          <a:p>
            <a:pPr marL="457200" indent="-457200">
              <a:buAutoNum type="arabicPlain" startAt="300"/>
            </a:pPr>
            <a:r>
              <a:rPr lang="en-US" sz="2400" dirty="0" smtClean="0"/>
              <a:t>     309 pages ; ǂc 23 cm.</a:t>
            </a:r>
          </a:p>
          <a:p>
            <a:pPr marL="0" indent="0">
              <a:buNone/>
            </a:pPr>
            <a:r>
              <a:rPr lang="en-US" sz="2400" dirty="0"/>
              <a:t>336       text ǂb txt ǂ2 rdacontent</a:t>
            </a:r>
          </a:p>
          <a:p>
            <a:pPr marL="0" indent="0">
              <a:buNone/>
            </a:pPr>
            <a:r>
              <a:rPr lang="en-US" sz="2400" dirty="0"/>
              <a:t>337       unmediated ǂb n ǂ2 rdamedia</a:t>
            </a:r>
          </a:p>
          <a:p>
            <a:pPr marL="0" indent="0">
              <a:buNone/>
            </a:pPr>
            <a:r>
              <a:rPr lang="en-US" sz="2400" dirty="0"/>
              <a:t>338       volume ǂb nc ǂ2 rdacarrier</a:t>
            </a:r>
          </a:p>
          <a:p>
            <a:pPr marL="0" indent="0">
              <a:buNone/>
            </a:pPr>
            <a:endParaRPr lang="en-US" sz="2400" dirty="0"/>
          </a:p>
        </p:txBody>
      </p:sp>
    </p:spTree>
    <p:extLst>
      <p:ext uri="{BB962C8B-B14F-4D97-AF65-F5344CB8AC3E}">
        <p14:creationId xmlns:p14="http://schemas.microsoft.com/office/powerpoint/2010/main" val="315211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Cataloging the RDA way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	</a:t>
            </a:r>
            <a:r>
              <a:rPr lang="en-US" dirty="0" smtClean="0"/>
              <a:t>Examine a resource exemplified as an:</a:t>
            </a:r>
          </a:p>
          <a:p>
            <a:pPr marL="0" indent="0" algn="ctr">
              <a:buNone/>
            </a:pPr>
            <a:r>
              <a:rPr lang="en-US" dirty="0" smtClean="0"/>
              <a:t> </a:t>
            </a:r>
            <a:r>
              <a:rPr lang="en-US" b="1" dirty="0" smtClean="0"/>
              <a:t>ITEM</a:t>
            </a:r>
          </a:p>
          <a:p>
            <a:pPr marL="0" indent="0">
              <a:buNone/>
            </a:pPr>
            <a:r>
              <a:rPr lang="en-US" dirty="0"/>
              <a:t>	</a:t>
            </a:r>
            <a:r>
              <a:rPr lang="en-US" dirty="0" smtClean="0"/>
              <a:t>to identify attributes of a:</a:t>
            </a:r>
          </a:p>
          <a:p>
            <a:pPr marL="0" indent="0" algn="ctr">
              <a:buNone/>
            </a:pPr>
            <a:r>
              <a:rPr lang="en-US" dirty="0" smtClean="0"/>
              <a:t> </a:t>
            </a:r>
            <a:r>
              <a:rPr lang="en-US" b="1" dirty="0" smtClean="0"/>
              <a:t>MANIFESTATION</a:t>
            </a:r>
          </a:p>
          <a:p>
            <a:pPr marL="0" indent="0">
              <a:buNone/>
            </a:pPr>
            <a:r>
              <a:rPr lang="en-US" dirty="0" smtClean="0"/>
              <a:t>                  including the:</a:t>
            </a:r>
          </a:p>
          <a:p>
            <a:pPr marL="0" indent="0">
              <a:buNone/>
            </a:pPr>
            <a:r>
              <a:rPr lang="en-US" dirty="0"/>
              <a:t>	</a:t>
            </a:r>
            <a:r>
              <a:rPr lang="en-US" dirty="0" smtClean="0"/>
              <a:t>		 </a:t>
            </a:r>
            <a:r>
              <a:rPr lang="en-US" b="1" dirty="0" smtClean="0"/>
              <a:t>WORK</a:t>
            </a:r>
          </a:p>
          <a:p>
            <a:pPr marL="0" indent="0">
              <a:buNone/>
            </a:pPr>
            <a:r>
              <a:rPr lang="en-US" dirty="0"/>
              <a:t>	</a:t>
            </a:r>
            <a:r>
              <a:rPr lang="en-US" dirty="0" smtClean="0"/>
              <a:t>		   and/or the</a:t>
            </a:r>
          </a:p>
          <a:p>
            <a:pPr marL="0" indent="0">
              <a:buNone/>
            </a:pPr>
            <a:r>
              <a:rPr lang="en-US" dirty="0"/>
              <a:t>	</a:t>
            </a:r>
            <a:r>
              <a:rPr lang="en-US" dirty="0" smtClean="0"/>
              <a:t>		</a:t>
            </a:r>
            <a:r>
              <a:rPr lang="en-US" b="1" dirty="0" smtClean="0"/>
              <a:t>EXPRESSION</a:t>
            </a:r>
            <a:r>
              <a:rPr lang="en-US" dirty="0" smtClean="0"/>
              <a:t> manifested</a:t>
            </a:r>
          </a:p>
          <a:p>
            <a:pPr marL="0" indent="0">
              <a:buNone/>
            </a:pPr>
            <a:r>
              <a:rPr lang="en-US" dirty="0" smtClean="0"/>
              <a:t> 	as well as its (the resource’s)relationships to:</a:t>
            </a:r>
          </a:p>
          <a:p>
            <a:pPr marL="0" indent="0" algn="ctr">
              <a:buNone/>
            </a:pPr>
            <a:r>
              <a:rPr lang="en-US" b="1" dirty="0" smtClean="0"/>
              <a:t>PFC</a:t>
            </a:r>
            <a:r>
              <a:rPr lang="en-US" dirty="0" smtClean="0"/>
              <a:t>s</a:t>
            </a:r>
          </a:p>
          <a:p>
            <a:pPr marL="0" indent="0" algn="ctr">
              <a:buNone/>
            </a:pPr>
            <a:r>
              <a:rPr lang="en-US" dirty="0" smtClean="0"/>
              <a:t> </a:t>
            </a:r>
            <a:r>
              <a:rPr lang="en-US" b="1" dirty="0" smtClean="0"/>
              <a:t>COEP</a:t>
            </a:r>
            <a:r>
              <a:rPr lang="en-US" dirty="0" smtClean="0"/>
              <a:t>s</a:t>
            </a:r>
          </a:p>
          <a:p>
            <a:pPr marL="0" indent="0">
              <a:buNone/>
            </a:pPr>
            <a:r>
              <a:rPr lang="en-US" dirty="0"/>
              <a:t>	</a:t>
            </a:r>
            <a:r>
              <a:rPr lang="en-US" dirty="0" smtClean="0"/>
              <a:t>			other </a:t>
            </a:r>
            <a:r>
              <a:rPr lang="en-US" b="1" dirty="0" smtClean="0"/>
              <a:t>WEMI</a:t>
            </a:r>
            <a:r>
              <a:rPr lang="en-US" dirty="0" smtClean="0"/>
              <a:t>	</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76977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490 $a</a:t>
            </a:r>
            <a:endParaRPr lang="en-US" b="1" dirty="0"/>
          </a:p>
        </p:txBody>
      </p:sp>
      <p:sp>
        <p:nvSpPr>
          <p:cNvPr id="5" name="Content Placeholder 4"/>
          <p:cNvSpPr>
            <a:spLocks noGrp="1"/>
          </p:cNvSpPr>
          <p:nvPr>
            <p:ph idx="1"/>
          </p:nvPr>
        </p:nvSpPr>
        <p:spPr/>
        <p:txBody>
          <a:bodyPr>
            <a:normAutofit/>
          </a:bodyPr>
          <a:lstStyle/>
          <a:p>
            <a:r>
              <a:rPr lang="en-US" dirty="0" smtClean="0"/>
              <a:t>Title proper of series; title proper of a subseries</a:t>
            </a:r>
            <a:endParaRPr lang="en-US" dirty="0"/>
          </a:p>
          <a:p>
            <a:pPr lvl="2"/>
            <a:r>
              <a:rPr lang="en-US" dirty="0"/>
              <a:t>Manifestation attribute</a:t>
            </a:r>
          </a:p>
          <a:p>
            <a:pPr lvl="2"/>
            <a:r>
              <a:rPr lang="en-US" dirty="0" smtClean="0"/>
              <a:t>RDA 2.12.2; 2.12.10</a:t>
            </a:r>
          </a:p>
          <a:p>
            <a:pPr lvl="2"/>
            <a:r>
              <a:rPr lang="en-US" dirty="0" smtClean="0"/>
              <a:t>Core </a:t>
            </a:r>
          </a:p>
          <a:p>
            <a:r>
              <a:rPr lang="en-US" dirty="0" smtClean="0"/>
              <a:t>LC PCC PS has </a:t>
            </a:r>
            <a:r>
              <a:rPr lang="en-US" dirty="0" smtClean="0"/>
              <a:t>guidance, but </a:t>
            </a:r>
            <a:r>
              <a:rPr lang="en-US" dirty="0" smtClean="0"/>
              <a:t>nothing much changed from AACR2.</a:t>
            </a:r>
          </a:p>
          <a:p>
            <a:r>
              <a:rPr lang="en-US" dirty="0" smtClean="0"/>
              <a:t>Titles are transcribed elements.</a:t>
            </a:r>
          </a:p>
          <a:p>
            <a:pPr marL="0" indent="0">
              <a:buNone/>
            </a:pPr>
            <a:endParaRPr lang="en-US" dirty="0"/>
          </a:p>
        </p:txBody>
      </p:sp>
    </p:spTree>
    <p:extLst>
      <p:ext uri="{BB962C8B-B14F-4D97-AF65-F5344CB8AC3E}">
        <p14:creationId xmlns:p14="http://schemas.microsoft.com/office/powerpoint/2010/main" val="286110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490 $x</a:t>
            </a:r>
            <a:endParaRPr lang="en-US" b="1" dirty="0"/>
          </a:p>
        </p:txBody>
      </p:sp>
      <p:sp>
        <p:nvSpPr>
          <p:cNvPr id="5" name="Content Placeholder 4"/>
          <p:cNvSpPr>
            <a:spLocks noGrp="1"/>
          </p:cNvSpPr>
          <p:nvPr>
            <p:ph idx="1"/>
          </p:nvPr>
        </p:nvSpPr>
        <p:spPr/>
        <p:txBody>
          <a:bodyPr>
            <a:normAutofit/>
          </a:bodyPr>
          <a:lstStyle/>
          <a:p>
            <a:r>
              <a:rPr lang="en-US" dirty="0" smtClean="0"/>
              <a:t>ISSN of series</a:t>
            </a:r>
            <a:endParaRPr lang="en-US" dirty="0"/>
          </a:p>
          <a:p>
            <a:pPr lvl="2"/>
            <a:r>
              <a:rPr lang="en-US" dirty="0" smtClean="0"/>
              <a:t>Manifestation attribute</a:t>
            </a:r>
            <a:endParaRPr lang="en-US" dirty="0"/>
          </a:p>
          <a:p>
            <a:pPr lvl="2"/>
            <a:r>
              <a:rPr lang="en-US" dirty="0" smtClean="0"/>
              <a:t>RDA 2.12.8</a:t>
            </a:r>
          </a:p>
          <a:p>
            <a:pPr lvl="2"/>
            <a:r>
              <a:rPr lang="en-US" dirty="0" smtClean="0"/>
              <a:t>Core for LC/PCC </a:t>
            </a:r>
          </a:p>
          <a:p>
            <a:r>
              <a:rPr lang="en-US" dirty="0" smtClean="0"/>
              <a:t>Record if present on the resource</a:t>
            </a:r>
          </a:p>
          <a:p>
            <a:r>
              <a:rPr lang="en-US" dirty="0" smtClean="0"/>
              <a:t>If ISSN of a subseries as well as the main series appears record both.</a:t>
            </a:r>
          </a:p>
          <a:p>
            <a:pPr marL="0" indent="0">
              <a:buNone/>
            </a:pPr>
            <a:endParaRPr lang="en-US" dirty="0"/>
          </a:p>
        </p:txBody>
      </p:sp>
    </p:spTree>
    <p:extLst>
      <p:ext uri="{BB962C8B-B14F-4D97-AF65-F5344CB8AC3E}">
        <p14:creationId xmlns:p14="http://schemas.microsoft.com/office/powerpoint/2010/main" val="42426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490 $v</a:t>
            </a:r>
            <a:endParaRPr lang="en-US" b="1" dirty="0"/>
          </a:p>
        </p:txBody>
      </p:sp>
      <p:sp>
        <p:nvSpPr>
          <p:cNvPr id="5" name="Content Placeholder 4"/>
          <p:cNvSpPr>
            <a:spLocks noGrp="1"/>
          </p:cNvSpPr>
          <p:nvPr>
            <p:ph idx="1"/>
          </p:nvPr>
        </p:nvSpPr>
        <p:spPr/>
        <p:txBody>
          <a:bodyPr>
            <a:normAutofit/>
          </a:bodyPr>
          <a:lstStyle/>
          <a:p>
            <a:r>
              <a:rPr lang="en-US" dirty="0" smtClean="0"/>
              <a:t>Numbering of series; Numbering of a subseries</a:t>
            </a:r>
            <a:endParaRPr lang="en-US" dirty="0"/>
          </a:p>
          <a:p>
            <a:pPr lvl="2"/>
            <a:r>
              <a:rPr lang="en-US" dirty="0" smtClean="0"/>
              <a:t>Manifestation attribute</a:t>
            </a:r>
            <a:endParaRPr lang="en-US" dirty="0"/>
          </a:p>
          <a:p>
            <a:pPr lvl="2"/>
            <a:r>
              <a:rPr lang="en-US" dirty="0" smtClean="0"/>
              <a:t>RDA 2.12.9; 2.12.17</a:t>
            </a:r>
          </a:p>
          <a:p>
            <a:pPr lvl="2"/>
            <a:r>
              <a:rPr lang="en-US" dirty="0" smtClean="0"/>
              <a:t>Core</a:t>
            </a:r>
          </a:p>
          <a:p>
            <a:r>
              <a:rPr lang="en-US" dirty="0" smtClean="0"/>
              <a:t>Transcribed element</a:t>
            </a:r>
            <a:r>
              <a:rPr lang="en-US" dirty="0"/>
              <a:t>; plus </a:t>
            </a:r>
            <a:r>
              <a:rPr lang="en-US" dirty="0" smtClean="0"/>
              <a:t>apply guidelines </a:t>
            </a:r>
            <a:r>
              <a:rPr lang="en-US" dirty="0"/>
              <a:t>on numbers expressed as numerals or as words (see </a:t>
            </a:r>
            <a:r>
              <a:rPr lang="en-US" dirty="0" smtClean="0">
                <a:hlinkClick r:id="rId3"/>
              </a:rPr>
              <a:t>RDA</a:t>
            </a:r>
            <a:r>
              <a:rPr lang="en-US" dirty="0" smtClean="0"/>
              <a:t> 1.8</a:t>
            </a:r>
            <a:r>
              <a:rPr lang="en-US" dirty="0"/>
              <a:t>). </a:t>
            </a:r>
            <a:endParaRPr lang="en-US" dirty="0" smtClean="0"/>
          </a:p>
        </p:txBody>
      </p:sp>
    </p:spTree>
    <p:extLst>
      <p:ext uri="{BB962C8B-B14F-4D97-AF65-F5344CB8AC3E}">
        <p14:creationId xmlns:p14="http://schemas.microsoft.com/office/powerpoint/2010/main" val="83198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990600" y="6248400"/>
            <a:ext cx="6781800" cy="381000"/>
          </a:xfrm>
        </p:spPr>
        <p:txBody>
          <a:bodyPr>
            <a:normAutofit fontScale="62500" lnSpcReduction="20000"/>
          </a:bodyPr>
          <a:lstStyle/>
          <a:p>
            <a:pPr marL="0" indent="0">
              <a:buNone/>
            </a:pPr>
            <a:r>
              <a:rPr lang="en-US" dirty="0" smtClean="0"/>
              <a:t>490 1  University of California publications in history ; $v </a:t>
            </a:r>
            <a:r>
              <a:rPr lang="en-US" dirty="0" smtClean="0"/>
              <a:t>volume </a:t>
            </a:r>
            <a:r>
              <a:rPr lang="en-US" dirty="0" smtClean="0"/>
              <a:t>IX</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008" y="0"/>
            <a:ext cx="4336896"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96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500</a:t>
            </a:r>
            <a:endParaRPr lang="en-US" b="1" dirty="0"/>
          </a:p>
        </p:txBody>
      </p:sp>
      <p:sp>
        <p:nvSpPr>
          <p:cNvPr id="4" name="Content Placeholder 3"/>
          <p:cNvSpPr>
            <a:spLocks noGrp="1"/>
          </p:cNvSpPr>
          <p:nvPr>
            <p:ph idx="1"/>
          </p:nvPr>
        </p:nvSpPr>
        <p:spPr/>
        <p:txBody>
          <a:bodyPr>
            <a:normAutofit/>
          </a:bodyPr>
          <a:lstStyle/>
          <a:p>
            <a:r>
              <a:rPr lang="en-US" dirty="0" smtClean="0"/>
              <a:t>Notes </a:t>
            </a:r>
            <a:r>
              <a:rPr lang="en-US" dirty="0"/>
              <a:t>on manifestation or item</a:t>
            </a:r>
          </a:p>
          <a:p>
            <a:pPr lvl="2"/>
            <a:r>
              <a:rPr lang="en-US" dirty="0" smtClean="0"/>
              <a:t>Manifestation/Item attributes</a:t>
            </a:r>
            <a:endParaRPr lang="en-US" dirty="0"/>
          </a:p>
          <a:p>
            <a:pPr lvl="2"/>
            <a:r>
              <a:rPr lang="en-US" dirty="0" smtClean="0">
                <a:hlinkClick r:id="rId3"/>
              </a:rPr>
              <a:t>RDA</a:t>
            </a:r>
            <a:r>
              <a:rPr lang="en-US" dirty="0" smtClean="0"/>
              <a:t> 2.20; </a:t>
            </a:r>
            <a:r>
              <a:rPr lang="en-US" dirty="0" smtClean="0">
                <a:hlinkClick r:id="rId3"/>
              </a:rPr>
              <a:t>RDA</a:t>
            </a:r>
            <a:r>
              <a:rPr lang="en-US" dirty="0" smtClean="0"/>
              <a:t> 3.22</a:t>
            </a:r>
          </a:p>
          <a:p>
            <a:pPr lvl="2"/>
            <a:r>
              <a:rPr lang="en-US" dirty="0" smtClean="0"/>
              <a:t>Not core (except source of title and part of MVM used for identification)</a:t>
            </a:r>
          </a:p>
          <a:p>
            <a:r>
              <a:rPr lang="en-US" dirty="0" smtClean="0"/>
              <a:t>Instructions cover notes on MI only.</a:t>
            </a:r>
          </a:p>
          <a:p>
            <a:r>
              <a:rPr lang="en-US" dirty="0" smtClean="0"/>
              <a:t>Some additional core for resources other than print monographs.</a:t>
            </a:r>
          </a:p>
          <a:p>
            <a:pPr lvl="2"/>
            <a:endParaRPr lang="en-US" dirty="0"/>
          </a:p>
        </p:txBody>
      </p:sp>
    </p:spTree>
    <p:extLst>
      <p:ext uri="{BB962C8B-B14F-4D97-AF65-F5344CB8AC3E}">
        <p14:creationId xmlns:p14="http://schemas.microsoft.com/office/powerpoint/2010/main" val="7883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501</a:t>
            </a:r>
            <a:endParaRPr lang="en-US" b="1" dirty="0"/>
          </a:p>
        </p:txBody>
      </p:sp>
      <p:sp>
        <p:nvSpPr>
          <p:cNvPr id="4" name="Content Placeholder 3"/>
          <p:cNvSpPr>
            <a:spLocks noGrp="1"/>
          </p:cNvSpPr>
          <p:nvPr>
            <p:ph idx="1"/>
          </p:nvPr>
        </p:nvSpPr>
        <p:spPr/>
        <p:txBody>
          <a:bodyPr>
            <a:normAutofit fontScale="92500" lnSpcReduction="10000"/>
          </a:bodyPr>
          <a:lstStyle/>
          <a:p>
            <a:r>
              <a:rPr lang="en-US" dirty="0"/>
              <a:t>Related </a:t>
            </a:r>
            <a:r>
              <a:rPr lang="en-US" dirty="0" smtClean="0"/>
              <a:t>item (“bound withs”)</a:t>
            </a:r>
            <a:endParaRPr lang="en-US" dirty="0"/>
          </a:p>
          <a:p>
            <a:pPr lvl="2"/>
            <a:r>
              <a:rPr lang="en-US" dirty="0" smtClean="0"/>
              <a:t>Item relationship</a:t>
            </a:r>
            <a:endParaRPr lang="en-US" dirty="0"/>
          </a:p>
          <a:p>
            <a:pPr lvl="2"/>
            <a:r>
              <a:rPr lang="en-US" dirty="0" smtClean="0">
                <a:hlinkClick r:id="rId3"/>
              </a:rPr>
              <a:t>RDA</a:t>
            </a:r>
            <a:r>
              <a:rPr lang="en-US" dirty="0" smtClean="0"/>
              <a:t> 28.1</a:t>
            </a:r>
          </a:p>
          <a:p>
            <a:pPr lvl="2"/>
            <a:r>
              <a:rPr lang="en-US" dirty="0" smtClean="0">
                <a:solidFill>
                  <a:prstClr val="black"/>
                </a:solidFill>
              </a:rPr>
              <a:t>Core </a:t>
            </a:r>
            <a:r>
              <a:rPr lang="en-US" dirty="0">
                <a:solidFill>
                  <a:prstClr val="black"/>
                </a:solidFill>
              </a:rPr>
              <a:t>element at UCB for “bound with” items</a:t>
            </a:r>
          </a:p>
          <a:p>
            <a:r>
              <a:rPr lang="en-US" dirty="0" smtClean="0"/>
              <a:t>Use for items bound together subsequent to publication.</a:t>
            </a:r>
          </a:p>
          <a:p>
            <a:r>
              <a:rPr lang="en-US" dirty="0" smtClean="0"/>
              <a:t>Use “structured description”</a:t>
            </a:r>
          </a:p>
          <a:p>
            <a:r>
              <a:rPr lang="en-US" dirty="0" smtClean="0"/>
              <a:t>See AskTico instructions on “bound withs” for form of note.</a:t>
            </a:r>
          </a:p>
          <a:p>
            <a:r>
              <a:rPr lang="en-US" dirty="0" smtClean="0"/>
              <a:t>Add $5 CU</a:t>
            </a:r>
            <a:endParaRPr lang="en-US" dirty="0"/>
          </a:p>
        </p:txBody>
      </p:sp>
    </p:spTree>
    <p:extLst>
      <p:ext uri="{BB962C8B-B14F-4D97-AF65-F5344CB8AC3E}">
        <p14:creationId xmlns:p14="http://schemas.microsoft.com/office/powerpoint/2010/main" val="358483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501</a:t>
            </a:r>
            <a:endParaRPr lang="en-US" dirty="0"/>
          </a:p>
        </p:txBody>
      </p:sp>
      <p:sp>
        <p:nvSpPr>
          <p:cNvPr id="4" name="Content Placeholder 3"/>
          <p:cNvSpPr>
            <a:spLocks noGrp="1"/>
          </p:cNvSpPr>
          <p:nvPr>
            <p:ph idx="1"/>
          </p:nvPr>
        </p:nvSpPr>
        <p:spPr/>
        <p:txBody>
          <a:bodyPr>
            <a:normAutofit fontScale="62500" lnSpcReduction="20000"/>
          </a:bodyPr>
          <a:lstStyle/>
          <a:p>
            <a:pPr marL="0" indent="0">
              <a:buNone/>
            </a:pPr>
            <a:r>
              <a:rPr lang="en-US" dirty="0"/>
              <a:t>100 1   </a:t>
            </a:r>
            <a:r>
              <a:rPr lang="en-US" dirty="0" smtClean="0"/>
              <a:t> Keyes</a:t>
            </a:r>
            <a:r>
              <a:rPr lang="en-US" dirty="0"/>
              <a:t>, Edward Lawrence, ǂd </a:t>
            </a:r>
            <a:r>
              <a:rPr lang="en-US" dirty="0" smtClean="0"/>
              <a:t>1899-1990, </a:t>
            </a:r>
            <a:r>
              <a:rPr lang="en-US" dirty="0"/>
              <a:t>ǂe author.</a:t>
            </a:r>
          </a:p>
          <a:p>
            <a:pPr marL="0" indent="0">
              <a:buNone/>
            </a:pPr>
            <a:r>
              <a:rPr lang="en-US" dirty="0"/>
              <a:t>245 1 0 Ellis Fischel, M.D., 1883-1938 : ǂb St. Louis surgeon, pioneer-warrior against cancer : a biography / ǂc by Edward Lawrence Keyes, M.D. ; prepared for the Memorabilia Committee of the Jewish Hospital of St. Louis and the Jewish Historical Committee of the Women's Division of the Jewish </a:t>
            </a:r>
            <a:r>
              <a:rPr lang="en-US" dirty="0" smtClean="0"/>
              <a:t>Federation </a:t>
            </a:r>
            <a:r>
              <a:rPr lang="en-US" dirty="0"/>
              <a:t>of St. Louis.</a:t>
            </a:r>
          </a:p>
          <a:p>
            <a:pPr marL="0" indent="0">
              <a:buNone/>
            </a:pPr>
            <a:r>
              <a:rPr lang="en-US" dirty="0"/>
              <a:t>264   0 [Columbia, Mo.?] : ǂb [David N. Carr?], ǂc [between 1958 and 2013]</a:t>
            </a:r>
          </a:p>
          <a:p>
            <a:pPr marL="0" indent="0">
              <a:buNone/>
            </a:pPr>
            <a:r>
              <a:rPr lang="en-US" dirty="0"/>
              <a:t>300     </a:t>
            </a:r>
            <a:r>
              <a:rPr lang="en-US" dirty="0" smtClean="0"/>
              <a:t> 45 </a:t>
            </a:r>
            <a:r>
              <a:rPr lang="en-US" dirty="0"/>
              <a:t>leaves ; ǂc 30 cm.</a:t>
            </a:r>
          </a:p>
          <a:p>
            <a:pPr marL="0" indent="0">
              <a:buNone/>
            </a:pPr>
            <a:r>
              <a:rPr lang="en-US" dirty="0" smtClean="0"/>
              <a:t>…</a:t>
            </a:r>
            <a:endParaRPr lang="en-US" dirty="0"/>
          </a:p>
          <a:p>
            <a:pPr marL="0" indent="0">
              <a:buNone/>
            </a:pPr>
            <a:r>
              <a:rPr lang="en-US" dirty="0"/>
              <a:t>500     Typescript (photocopy).</a:t>
            </a:r>
          </a:p>
          <a:p>
            <a:pPr marL="0" indent="0">
              <a:buNone/>
            </a:pPr>
            <a:r>
              <a:rPr lang="en-US" b="1" dirty="0"/>
              <a:t>501     Bound with: History of Ellis Fischel State Cancer Hospital / Virnelle Craig Doyle. ǂ5 CU</a:t>
            </a:r>
          </a:p>
          <a:p>
            <a:pPr marL="0" indent="0">
              <a:buNone/>
            </a:pPr>
            <a:endParaRPr lang="en-US" b="1" dirty="0" smtClean="0"/>
          </a:p>
          <a:p>
            <a:pPr marL="0" indent="0">
              <a:buNone/>
            </a:pPr>
            <a:r>
              <a:rPr lang="en-US" dirty="0" smtClean="0"/>
              <a:t>…</a:t>
            </a:r>
            <a:endParaRPr lang="en-US" dirty="0"/>
          </a:p>
        </p:txBody>
      </p:sp>
    </p:spTree>
    <p:extLst>
      <p:ext uri="{BB962C8B-B14F-4D97-AF65-F5344CB8AC3E}">
        <p14:creationId xmlns:p14="http://schemas.microsoft.com/office/powerpoint/2010/main" val="39767234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502</a:t>
            </a:r>
            <a:endParaRPr lang="en-US" b="1" dirty="0"/>
          </a:p>
        </p:txBody>
      </p:sp>
      <p:sp>
        <p:nvSpPr>
          <p:cNvPr id="3" name="Content Placeholder 2"/>
          <p:cNvSpPr>
            <a:spLocks noGrp="1"/>
          </p:cNvSpPr>
          <p:nvPr>
            <p:ph idx="1"/>
          </p:nvPr>
        </p:nvSpPr>
        <p:spPr/>
        <p:txBody>
          <a:bodyPr/>
          <a:lstStyle/>
          <a:p>
            <a:r>
              <a:rPr lang="en-US" dirty="0"/>
              <a:t>Dissertation/thesis information</a:t>
            </a:r>
          </a:p>
          <a:p>
            <a:pPr lvl="2"/>
            <a:r>
              <a:rPr lang="en-US" dirty="0" smtClean="0"/>
              <a:t>Work attribute</a:t>
            </a:r>
            <a:endParaRPr lang="en-US" dirty="0"/>
          </a:p>
          <a:p>
            <a:pPr lvl="2"/>
            <a:r>
              <a:rPr lang="en-US" dirty="0" smtClean="0"/>
              <a:t>RDA 7.9</a:t>
            </a:r>
          </a:p>
          <a:p>
            <a:pPr lvl="2"/>
            <a:r>
              <a:rPr lang="en-US" dirty="0" smtClean="0"/>
              <a:t>Core element for LC/PCC</a:t>
            </a:r>
          </a:p>
          <a:p>
            <a:r>
              <a:rPr lang="en-US" dirty="0" smtClean="0"/>
              <a:t>Record Degree, granting institution and year granted</a:t>
            </a:r>
          </a:p>
          <a:p>
            <a:r>
              <a:rPr lang="en-US" dirty="0" smtClean="0"/>
              <a:t>Use 502 subfields with no intervening punctuation</a:t>
            </a:r>
            <a:endParaRPr lang="en-US" dirty="0"/>
          </a:p>
        </p:txBody>
      </p:sp>
    </p:spTree>
    <p:extLst>
      <p:ext uri="{BB962C8B-B14F-4D97-AF65-F5344CB8AC3E}">
        <p14:creationId xmlns:p14="http://schemas.microsoft.com/office/powerpoint/2010/main" val="39866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502</a:t>
            </a:r>
            <a:endParaRPr lang="en-US" b="1" dirty="0"/>
          </a:p>
        </p:txBody>
      </p:sp>
      <p:sp>
        <p:nvSpPr>
          <p:cNvPr id="3" name="Content Placeholder 2"/>
          <p:cNvSpPr>
            <a:spLocks noGrp="1"/>
          </p:cNvSpPr>
          <p:nvPr>
            <p:ph sz="half" idx="1"/>
          </p:nvPr>
        </p:nvSpPr>
        <p:spPr/>
        <p:txBody>
          <a:bodyPr>
            <a:normAutofit fontScale="32500" lnSpcReduction="20000"/>
          </a:bodyPr>
          <a:lstStyle/>
          <a:p>
            <a:pPr marL="0" indent="0">
              <a:buNone/>
            </a:pPr>
            <a:r>
              <a:rPr lang="en-US" dirty="0"/>
              <a:t>UNIVERSITY OF CALIFORNIA, SAN DIEGO </a:t>
            </a:r>
          </a:p>
          <a:p>
            <a:pPr marL="0" indent="0">
              <a:buNone/>
            </a:pPr>
            <a:r>
              <a:rPr lang="en-US" dirty="0"/>
              <a:t>SAN DIEGO STATE UNIVERSITY </a:t>
            </a:r>
          </a:p>
          <a:p>
            <a:pPr marL="0" indent="0">
              <a:buNone/>
            </a:pPr>
            <a:r>
              <a:rPr lang="en-US" dirty="0"/>
              <a:t> </a:t>
            </a:r>
          </a:p>
          <a:p>
            <a:pPr marL="0" indent="0">
              <a:buNone/>
            </a:pPr>
            <a:r>
              <a:rPr lang="en-US" b="1" dirty="0"/>
              <a:t>Psychosocial Mediators of Ethnic Disparities in Allostatic Load </a:t>
            </a:r>
          </a:p>
          <a:p>
            <a:pPr marL="0" indent="0">
              <a:buNone/>
            </a:pPr>
            <a:r>
              <a:rPr lang="en-US" dirty="0"/>
              <a:t> </a:t>
            </a:r>
          </a:p>
          <a:p>
            <a:pPr marL="0" indent="0">
              <a:buNone/>
            </a:pPr>
            <a:r>
              <a:rPr lang="en-US" dirty="0"/>
              <a:t>A dissertation submitted in partial satisfaction of the requirements for the degree Doctor </a:t>
            </a:r>
          </a:p>
          <a:p>
            <a:pPr marL="0" indent="0">
              <a:buNone/>
            </a:pPr>
            <a:r>
              <a:rPr lang="en-US" dirty="0"/>
              <a:t>of Philosophy </a:t>
            </a:r>
          </a:p>
          <a:p>
            <a:pPr marL="0" indent="0">
              <a:buNone/>
            </a:pPr>
            <a:r>
              <a:rPr lang="en-US" dirty="0"/>
              <a:t> </a:t>
            </a:r>
          </a:p>
          <a:p>
            <a:pPr marL="0" indent="0">
              <a:buNone/>
            </a:pPr>
            <a:r>
              <a:rPr lang="en-US" dirty="0"/>
              <a:t>in </a:t>
            </a:r>
          </a:p>
          <a:p>
            <a:pPr marL="0" indent="0">
              <a:buNone/>
            </a:pPr>
            <a:r>
              <a:rPr lang="en-US" dirty="0"/>
              <a:t> </a:t>
            </a:r>
          </a:p>
          <a:p>
            <a:pPr marL="0" indent="0">
              <a:buNone/>
            </a:pPr>
            <a:r>
              <a:rPr lang="en-US" dirty="0"/>
              <a:t>Clinical Psychology </a:t>
            </a:r>
          </a:p>
          <a:p>
            <a:pPr marL="0" indent="0">
              <a:buNone/>
            </a:pPr>
            <a:r>
              <a:rPr lang="en-US" dirty="0"/>
              <a:t> </a:t>
            </a:r>
          </a:p>
          <a:p>
            <a:pPr marL="0" indent="0">
              <a:buNone/>
            </a:pPr>
            <a:r>
              <a:rPr lang="en-US" dirty="0"/>
              <a:t>by </a:t>
            </a:r>
          </a:p>
          <a:p>
            <a:pPr marL="0" indent="0">
              <a:buNone/>
            </a:pPr>
            <a:r>
              <a:rPr lang="en-US" dirty="0"/>
              <a:t> </a:t>
            </a:r>
          </a:p>
          <a:p>
            <a:pPr marL="0" indent="0">
              <a:buNone/>
            </a:pPr>
            <a:r>
              <a:rPr lang="en-US" dirty="0"/>
              <a:t>Lianne M. Tomfohr </a:t>
            </a:r>
          </a:p>
          <a:p>
            <a:pPr marL="0" indent="0">
              <a:buNone/>
            </a:pPr>
            <a:r>
              <a:rPr lang="en-US" dirty="0"/>
              <a:t> </a:t>
            </a:r>
          </a:p>
          <a:p>
            <a:pPr marL="0" indent="0">
              <a:buNone/>
            </a:pPr>
            <a:r>
              <a:rPr lang="en-US" dirty="0"/>
              <a:t>Committee in charge: </a:t>
            </a:r>
          </a:p>
          <a:p>
            <a:pPr marL="0" indent="0">
              <a:buNone/>
            </a:pPr>
            <a:r>
              <a:rPr lang="en-US" dirty="0"/>
              <a:t> University of California, San Diego </a:t>
            </a:r>
          </a:p>
          <a:p>
            <a:pPr marL="0" indent="0">
              <a:buNone/>
            </a:pPr>
            <a:r>
              <a:rPr lang="en-US" dirty="0"/>
              <a:t> Professor Joel E. Dimsdale, Chair </a:t>
            </a:r>
          </a:p>
          <a:p>
            <a:pPr marL="0" indent="0">
              <a:buNone/>
            </a:pPr>
            <a:r>
              <a:rPr lang="en-US" dirty="0"/>
              <a:t> Professor Paul Mills </a:t>
            </a:r>
          </a:p>
          <a:p>
            <a:pPr marL="0" indent="0">
              <a:buNone/>
            </a:pPr>
            <a:r>
              <a:rPr lang="en-US" dirty="0"/>
              <a:t> Professor Loki Natarajan </a:t>
            </a:r>
          </a:p>
          <a:p>
            <a:pPr marL="0" indent="0">
              <a:buNone/>
            </a:pPr>
            <a:r>
              <a:rPr lang="en-US" dirty="0"/>
              <a:t> </a:t>
            </a:r>
          </a:p>
          <a:p>
            <a:pPr marL="0" indent="0">
              <a:buNone/>
            </a:pPr>
            <a:r>
              <a:rPr lang="en-US" dirty="0"/>
              <a:t> San Diego State University </a:t>
            </a:r>
          </a:p>
          <a:p>
            <a:pPr marL="0" indent="0">
              <a:buNone/>
            </a:pPr>
            <a:r>
              <a:rPr lang="en-US" dirty="0"/>
              <a:t> Professor Linda Gallo </a:t>
            </a:r>
          </a:p>
          <a:p>
            <a:pPr marL="0" indent="0">
              <a:buNone/>
            </a:pPr>
            <a:r>
              <a:rPr lang="en-US" dirty="0"/>
              <a:t> Professor Elizabeth Klonoff </a:t>
            </a:r>
          </a:p>
          <a:p>
            <a:pPr marL="0" indent="0">
              <a:buNone/>
            </a:pPr>
            <a:r>
              <a:rPr lang="en-US" dirty="0"/>
              <a:t> </a:t>
            </a:r>
          </a:p>
          <a:p>
            <a:pPr marL="0" indent="0">
              <a:buNone/>
            </a:pPr>
            <a:r>
              <a:rPr lang="en-US" dirty="0"/>
              <a:t>2013</a:t>
            </a:r>
          </a:p>
        </p:txBody>
      </p:sp>
      <p:sp>
        <p:nvSpPr>
          <p:cNvPr id="4" name="Content Placeholder 3"/>
          <p:cNvSpPr>
            <a:spLocks noGrp="1"/>
          </p:cNvSpPr>
          <p:nvPr>
            <p:ph sz="half" idx="2"/>
          </p:nvPr>
        </p:nvSpPr>
        <p:spPr/>
        <p:txBody>
          <a:bodyPr>
            <a:noAutofit/>
          </a:bodyPr>
          <a:lstStyle/>
          <a:p>
            <a:pPr marL="0" indent="0">
              <a:buNone/>
            </a:pPr>
            <a:r>
              <a:rPr lang="en-US" sz="2000" dirty="0"/>
              <a:t>100 1   Tomfohr, Lianne Marie, ǂe </a:t>
            </a:r>
            <a:r>
              <a:rPr lang="en-US" sz="2000" dirty="0" smtClean="0"/>
              <a:t>author.</a:t>
            </a:r>
            <a:endParaRPr lang="en-US" sz="2000" dirty="0"/>
          </a:p>
          <a:p>
            <a:pPr marL="0" indent="0">
              <a:buNone/>
            </a:pPr>
            <a:r>
              <a:rPr lang="en-US" sz="2000" dirty="0"/>
              <a:t>245 1 0 Psychosocial mediators of ethnic disparities in </a:t>
            </a:r>
            <a:r>
              <a:rPr lang="en-US" sz="2000" dirty="0" smtClean="0"/>
              <a:t>allostatic load </a:t>
            </a:r>
            <a:r>
              <a:rPr lang="en-US" sz="2000" dirty="0"/>
              <a:t>/ ǂc by Lianne M. Tomfohr.</a:t>
            </a:r>
          </a:p>
          <a:p>
            <a:pPr marL="0" indent="0">
              <a:buNone/>
            </a:pPr>
            <a:r>
              <a:rPr lang="en-US" sz="2000" dirty="0" smtClean="0"/>
              <a:t>…</a:t>
            </a:r>
          </a:p>
          <a:p>
            <a:pPr marL="0" indent="0">
              <a:buNone/>
            </a:pPr>
            <a:endParaRPr lang="en-US" sz="2000" dirty="0"/>
          </a:p>
          <a:p>
            <a:pPr marL="0" indent="0">
              <a:buNone/>
            </a:pPr>
            <a:r>
              <a:rPr lang="en-US" sz="2000" b="1" dirty="0"/>
              <a:t>502     ǂb Ph. D. ǂc University of California, San Diego and San Diego State University ǂd </a:t>
            </a:r>
            <a:r>
              <a:rPr lang="en-US" sz="2000" b="1" dirty="0" smtClean="0"/>
              <a:t>2013</a:t>
            </a:r>
            <a:endParaRPr lang="en-US" sz="2000" b="1" dirty="0"/>
          </a:p>
        </p:txBody>
      </p:sp>
    </p:spTree>
    <p:extLst>
      <p:ext uri="{BB962C8B-B14F-4D97-AF65-F5344CB8AC3E}">
        <p14:creationId xmlns:p14="http://schemas.microsoft.com/office/powerpoint/2010/main" val="257756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505</a:t>
            </a:r>
            <a:endParaRPr lang="en-US" b="1" dirty="0"/>
          </a:p>
        </p:txBody>
      </p:sp>
      <p:sp>
        <p:nvSpPr>
          <p:cNvPr id="3" name="Content Placeholder 2"/>
          <p:cNvSpPr>
            <a:spLocks noGrp="1"/>
          </p:cNvSpPr>
          <p:nvPr>
            <p:ph idx="1"/>
          </p:nvPr>
        </p:nvSpPr>
        <p:spPr/>
        <p:txBody>
          <a:bodyPr>
            <a:normAutofit fontScale="92500"/>
          </a:bodyPr>
          <a:lstStyle/>
          <a:p>
            <a:r>
              <a:rPr lang="en-US" dirty="0"/>
              <a:t>Related work</a:t>
            </a:r>
          </a:p>
          <a:p>
            <a:pPr lvl="2"/>
            <a:r>
              <a:rPr lang="en-US" dirty="0" smtClean="0"/>
              <a:t>Work relationship</a:t>
            </a:r>
            <a:endParaRPr lang="en-US" dirty="0"/>
          </a:p>
          <a:p>
            <a:pPr lvl="2"/>
            <a:r>
              <a:rPr lang="en-US" dirty="0" smtClean="0">
                <a:hlinkClick r:id="rId3"/>
              </a:rPr>
              <a:t>RDA </a:t>
            </a:r>
            <a:r>
              <a:rPr lang="en-US" dirty="0" smtClean="0"/>
              <a:t>25.1</a:t>
            </a:r>
          </a:p>
          <a:p>
            <a:pPr lvl="2"/>
            <a:r>
              <a:rPr lang="en-US" dirty="0" smtClean="0"/>
              <a:t>Core for compilations</a:t>
            </a:r>
          </a:p>
          <a:p>
            <a:r>
              <a:rPr lang="en-US" dirty="0" smtClean="0"/>
              <a:t>Use to record works included in a compilations.</a:t>
            </a:r>
          </a:p>
          <a:p>
            <a:r>
              <a:rPr lang="en-US" dirty="0" smtClean="0"/>
              <a:t>Takes the “structured description” approach to referencing related works.</a:t>
            </a:r>
          </a:p>
          <a:p>
            <a:r>
              <a:rPr lang="en-US" dirty="0" smtClean="0"/>
              <a:t>See LC/PCC PS 25.1 for specifics on constructing the 505</a:t>
            </a:r>
          </a:p>
          <a:p>
            <a:pPr lvl="2"/>
            <a:endParaRPr lang="en-US" dirty="0"/>
          </a:p>
        </p:txBody>
      </p:sp>
    </p:spTree>
    <p:extLst>
      <p:ext uri="{BB962C8B-B14F-4D97-AF65-F5344CB8AC3E}">
        <p14:creationId xmlns:p14="http://schemas.microsoft.com/office/powerpoint/2010/main" val="12072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TAG]</a:t>
            </a:r>
            <a:endParaRPr lang="en-US" dirty="0"/>
          </a:p>
        </p:txBody>
      </p:sp>
      <p:sp>
        <p:nvSpPr>
          <p:cNvPr id="3" name="Content Placeholder 2"/>
          <p:cNvSpPr>
            <a:spLocks noGrp="1"/>
          </p:cNvSpPr>
          <p:nvPr>
            <p:ph idx="1"/>
          </p:nvPr>
        </p:nvSpPr>
        <p:spPr/>
        <p:txBody>
          <a:bodyPr/>
          <a:lstStyle/>
          <a:p>
            <a:r>
              <a:rPr lang="en-US" dirty="0" smtClean="0"/>
              <a:t>[Element name]</a:t>
            </a:r>
          </a:p>
          <a:p>
            <a:pPr lvl="2"/>
            <a:r>
              <a:rPr lang="en-US" dirty="0" smtClean="0"/>
              <a:t>[Entity/RDA section]</a:t>
            </a:r>
            <a:endParaRPr lang="en-US" dirty="0"/>
          </a:p>
          <a:p>
            <a:pPr lvl="2"/>
            <a:r>
              <a:rPr lang="en-US" dirty="0" smtClean="0"/>
              <a:t>[RDA instruction]</a:t>
            </a:r>
          </a:p>
          <a:p>
            <a:pPr lvl="2"/>
            <a:r>
              <a:rPr lang="en-US" dirty="0" smtClean="0"/>
              <a:t>Core?</a:t>
            </a:r>
          </a:p>
          <a:p>
            <a:r>
              <a:rPr lang="en-US" dirty="0" smtClean="0"/>
              <a:t>[Differences from AACR2; things to keep in mind]</a:t>
            </a:r>
          </a:p>
          <a:p>
            <a:pPr lvl="1"/>
            <a:endParaRPr lang="en-US" dirty="0" smtClean="0"/>
          </a:p>
          <a:p>
            <a:endParaRPr lang="en-US" dirty="0"/>
          </a:p>
          <a:p>
            <a:pPr lvl="1"/>
            <a:endParaRPr lang="en-US" dirty="0"/>
          </a:p>
        </p:txBody>
      </p:sp>
    </p:spTree>
    <p:extLst>
      <p:ext uri="{BB962C8B-B14F-4D97-AF65-F5344CB8AC3E}">
        <p14:creationId xmlns:p14="http://schemas.microsoft.com/office/powerpoint/2010/main" val="320940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LC-PCC </a:t>
            </a:r>
            <a:r>
              <a:rPr lang="en-US" b="1" dirty="0" smtClean="0"/>
              <a:t>PS 25.1</a:t>
            </a:r>
            <a:endParaRPr lang="en-US" b="1" dirty="0"/>
          </a:p>
        </p:txBody>
      </p:sp>
      <p:sp>
        <p:nvSpPr>
          <p:cNvPr id="3" name="Content Placeholder 2"/>
          <p:cNvSpPr>
            <a:spLocks noGrp="1"/>
          </p:cNvSpPr>
          <p:nvPr>
            <p:ph idx="1"/>
          </p:nvPr>
        </p:nvSpPr>
        <p:spPr/>
        <p:txBody>
          <a:bodyPr>
            <a:normAutofit/>
          </a:bodyPr>
          <a:lstStyle/>
          <a:p>
            <a:pPr marL="0" indent="0">
              <a:buNone/>
            </a:pPr>
            <a:r>
              <a:rPr lang="en-US" dirty="0"/>
              <a:t>For compilations of </a:t>
            </a:r>
            <a:r>
              <a:rPr lang="en-US" dirty="0" smtClean="0"/>
              <a:t>works…Generally</a:t>
            </a:r>
            <a:r>
              <a:rPr lang="en-US" dirty="0"/>
              <a:t>, it is not necessary to give contents notes for anthologies of poetry, hymnals, conference proceedings, journals, collections of interviews or letters, chapters of </a:t>
            </a:r>
            <a:r>
              <a:rPr lang="en-US" dirty="0" smtClean="0"/>
              <a:t>multivolume </a:t>
            </a:r>
            <a:r>
              <a:rPr lang="en-US" dirty="0"/>
              <a:t>monographs cataloged as monographic sets and similar resources.</a:t>
            </a:r>
          </a:p>
        </p:txBody>
      </p:sp>
    </p:spTree>
    <p:extLst>
      <p:ext uri="{BB962C8B-B14F-4D97-AF65-F5344CB8AC3E}">
        <p14:creationId xmlns:p14="http://schemas.microsoft.com/office/powerpoint/2010/main" val="18979174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505</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245 0 4 The third Galaxy reader / ǂc edited by H.L. Gold.</a:t>
            </a:r>
          </a:p>
          <a:p>
            <a:pPr marL="0" indent="0">
              <a:buNone/>
            </a:pPr>
            <a:r>
              <a:rPr lang="en-US" dirty="0"/>
              <a:t>246 1 4 Third Galaxy reader : ǂb fifteen soaring, exciting, unpredictable stories about the world of outer space</a:t>
            </a:r>
          </a:p>
          <a:p>
            <a:pPr marL="0" indent="0">
              <a:buNone/>
            </a:pPr>
            <a:r>
              <a:rPr lang="en-US" dirty="0" smtClean="0"/>
              <a:t>…</a:t>
            </a:r>
            <a:endParaRPr lang="en-US" dirty="0"/>
          </a:p>
          <a:p>
            <a:pPr marL="0" indent="0">
              <a:buNone/>
            </a:pPr>
            <a:r>
              <a:rPr lang="en-US" b="1" dirty="0"/>
              <a:t>505 0 0 ǂt Limiting factor / ǂr Theodore R. Cogswell -- ǂt Protection / ǂr Robert Sheckley -- ǂt The Vilbar Party / ǂr Evelyn E. Smith -- ǂt End as a world / ǂr F.L. Wallace -- ǂt Time in the round / ǂr Fritz Leiber -- ǂt Help! I am Dr. Morris Goldpepper / ǂr Avram Davidson -- ǂt A wind is rising / ǂr Finn O'Donnevan -- ǂt Ideas die hard / ǂr Isaac Asimov -- ǂt Dead ringer / ǂr Lester Del Rey -- ǂt The haunted corpse / ǂr Frederik Pohl -- ǂt The model of a judge / ǂr William Morrison -- ǂt Man in the jar / ǂr Damon Knight -- ǂt Volpla / ǂr Wyman Guin -- ǂt Honorable opponent / ǂr Clifford D. Simak -- ǂt The game of rat and dragon / ǂr Cordwainer Smith.</a:t>
            </a:r>
          </a:p>
        </p:txBody>
      </p:sp>
    </p:spTree>
    <p:extLst>
      <p:ext uri="{BB962C8B-B14F-4D97-AF65-F5344CB8AC3E}">
        <p14:creationId xmlns:p14="http://schemas.microsoft.com/office/powerpoint/2010/main" val="34315774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546 $a</a:t>
            </a:r>
            <a:endParaRPr lang="en-US" b="1" dirty="0"/>
          </a:p>
        </p:txBody>
      </p:sp>
      <p:sp>
        <p:nvSpPr>
          <p:cNvPr id="3" name="Content Placeholder 2"/>
          <p:cNvSpPr>
            <a:spLocks noGrp="1"/>
          </p:cNvSpPr>
          <p:nvPr>
            <p:ph idx="1"/>
          </p:nvPr>
        </p:nvSpPr>
        <p:spPr/>
        <p:txBody>
          <a:bodyPr>
            <a:normAutofit/>
          </a:bodyPr>
          <a:lstStyle/>
          <a:p>
            <a:r>
              <a:rPr lang="en-US" dirty="0"/>
              <a:t>Language of the content</a:t>
            </a:r>
          </a:p>
          <a:p>
            <a:pPr lvl="2"/>
            <a:r>
              <a:rPr lang="en-US" dirty="0" smtClean="0"/>
              <a:t>Expression attribute</a:t>
            </a:r>
            <a:endParaRPr lang="en-US" dirty="0"/>
          </a:p>
          <a:p>
            <a:pPr lvl="2"/>
            <a:r>
              <a:rPr lang="en-US" dirty="0" smtClean="0"/>
              <a:t>RDA 7.12.1</a:t>
            </a:r>
          </a:p>
          <a:p>
            <a:pPr lvl="2"/>
            <a:r>
              <a:rPr lang="en-US" dirty="0" smtClean="0"/>
              <a:t>Core for LC/PCC</a:t>
            </a:r>
          </a:p>
          <a:p>
            <a:pPr marL="571500" indent="-457200"/>
            <a:r>
              <a:rPr lang="en-US" dirty="0" smtClean="0"/>
              <a:t>LC/PCC core if resource has content in two or more languages</a:t>
            </a:r>
          </a:p>
          <a:p>
            <a:pPr marL="571500" indent="-457200"/>
            <a:r>
              <a:rPr lang="en-US" dirty="0" smtClean="0"/>
              <a:t>Also code in 041</a:t>
            </a:r>
          </a:p>
        </p:txBody>
      </p:sp>
    </p:spTree>
    <p:extLst>
      <p:ext uri="{BB962C8B-B14F-4D97-AF65-F5344CB8AC3E}">
        <p14:creationId xmlns:p14="http://schemas.microsoft.com/office/powerpoint/2010/main" val="220559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546 $b, $3</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Script</a:t>
            </a:r>
          </a:p>
          <a:p>
            <a:pPr lvl="2"/>
            <a:r>
              <a:rPr lang="en-US" dirty="0" smtClean="0"/>
              <a:t>Expression attribute</a:t>
            </a:r>
            <a:endParaRPr lang="en-US" dirty="0"/>
          </a:p>
          <a:p>
            <a:pPr lvl="2"/>
            <a:r>
              <a:rPr lang="en-US" dirty="0" smtClean="0">
                <a:hlinkClick r:id="rId3"/>
              </a:rPr>
              <a:t>RDA</a:t>
            </a:r>
            <a:r>
              <a:rPr lang="en-US" dirty="0" smtClean="0"/>
              <a:t> 7.13.2</a:t>
            </a:r>
          </a:p>
          <a:p>
            <a:pPr lvl="2"/>
            <a:r>
              <a:rPr lang="en-US" dirty="0" smtClean="0"/>
              <a:t>Core for LC/PCC</a:t>
            </a:r>
            <a:endParaRPr lang="en-US" dirty="0"/>
          </a:p>
          <a:p>
            <a:r>
              <a:rPr lang="en-US" dirty="0"/>
              <a:t>LC/PCC core element for scripts that are not the primary one used with the </a:t>
            </a:r>
            <a:r>
              <a:rPr lang="en-US" dirty="0" smtClean="0"/>
              <a:t>language</a:t>
            </a:r>
          </a:p>
          <a:p>
            <a:r>
              <a:rPr lang="en-US" dirty="0" smtClean="0"/>
              <a:t>LC PCC PS 7.13.2. instructs to use English names of scripts</a:t>
            </a:r>
          </a:p>
          <a:p>
            <a:r>
              <a:rPr lang="en-US" dirty="0" smtClean="0"/>
              <a:t>If some, but not all content in another script use $3 to specify part.</a:t>
            </a:r>
            <a:endParaRPr lang="en-US" dirty="0"/>
          </a:p>
        </p:txBody>
      </p:sp>
    </p:spTree>
    <p:extLst>
      <p:ext uri="{BB962C8B-B14F-4D97-AF65-F5344CB8AC3E}">
        <p14:creationId xmlns:p14="http://schemas.microsoft.com/office/powerpoint/2010/main" val="85702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6xx</a:t>
            </a:r>
            <a:endParaRPr lang="en-US" b="1" dirty="0"/>
          </a:p>
        </p:txBody>
      </p:sp>
      <p:sp>
        <p:nvSpPr>
          <p:cNvPr id="3" name="Content Placeholder 2"/>
          <p:cNvSpPr>
            <a:spLocks noGrp="1"/>
          </p:cNvSpPr>
          <p:nvPr>
            <p:ph idx="1"/>
          </p:nvPr>
        </p:nvSpPr>
        <p:spPr/>
        <p:txBody>
          <a:bodyPr>
            <a:normAutofit lnSpcReduction="10000"/>
          </a:bodyPr>
          <a:lstStyle/>
          <a:p>
            <a:r>
              <a:rPr lang="en-US" dirty="0"/>
              <a:t>Subject of a Work</a:t>
            </a:r>
          </a:p>
          <a:p>
            <a:pPr lvl="2"/>
            <a:r>
              <a:rPr lang="en-US" dirty="0" smtClean="0"/>
              <a:t>COEP/PFC </a:t>
            </a:r>
            <a:r>
              <a:rPr lang="en-US" dirty="0"/>
              <a:t>Relationships</a:t>
            </a:r>
          </a:p>
          <a:p>
            <a:pPr lvl="2"/>
            <a:r>
              <a:rPr lang="en-US" dirty="0" smtClean="0">
                <a:hlinkClick r:id="rId3"/>
              </a:rPr>
              <a:t>RDA</a:t>
            </a:r>
            <a:r>
              <a:rPr lang="en-US" dirty="0" smtClean="0"/>
              <a:t> 23</a:t>
            </a:r>
          </a:p>
          <a:p>
            <a:pPr lvl="2"/>
            <a:r>
              <a:rPr lang="en-US" dirty="0" smtClean="0"/>
              <a:t>Core for PCC in the BSR</a:t>
            </a:r>
          </a:p>
          <a:p>
            <a:r>
              <a:rPr lang="en-US" dirty="0"/>
              <a:t>To be developed after the initial release of RDA</a:t>
            </a:r>
            <a:endParaRPr lang="en-US" dirty="0" smtClean="0"/>
          </a:p>
          <a:p>
            <a:r>
              <a:rPr lang="en-US" dirty="0" smtClean="0"/>
              <a:t>In the meantime go with BSR MAP language </a:t>
            </a:r>
          </a:p>
          <a:p>
            <a:r>
              <a:rPr lang="en-US" dirty="0" smtClean="0"/>
              <a:t>650, 651—COEP; LCSH</a:t>
            </a:r>
          </a:p>
          <a:p>
            <a:r>
              <a:rPr lang="en-US" dirty="0" smtClean="0"/>
              <a:t>600, 610, 611—PFC; NAF</a:t>
            </a:r>
            <a:endParaRPr lang="en-US" dirty="0"/>
          </a:p>
        </p:txBody>
      </p:sp>
    </p:spTree>
    <p:extLst>
      <p:ext uri="{BB962C8B-B14F-4D97-AF65-F5344CB8AC3E}">
        <p14:creationId xmlns:p14="http://schemas.microsoft.com/office/powerpoint/2010/main" val="31681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700/710/711</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Creator</a:t>
            </a:r>
          </a:p>
          <a:p>
            <a:pPr lvl="2"/>
            <a:r>
              <a:rPr lang="en-US" dirty="0" smtClean="0"/>
              <a:t>PFC/Work relationships</a:t>
            </a:r>
            <a:endParaRPr lang="en-US" dirty="0"/>
          </a:p>
          <a:p>
            <a:pPr lvl="2"/>
            <a:r>
              <a:rPr lang="en-US" dirty="0" smtClean="0">
                <a:hlinkClick r:id="rId3"/>
              </a:rPr>
              <a:t>RDA</a:t>
            </a:r>
            <a:r>
              <a:rPr lang="en-US" dirty="0" smtClean="0"/>
              <a:t> 19.2</a:t>
            </a:r>
          </a:p>
          <a:p>
            <a:pPr lvl="2"/>
            <a:r>
              <a:rPr lang="en-US" dirty="0" smtClean="0"/>
              <a:t>Not core </a:t>
            </a:r>
          </a:p>
          <a:p>
            <a:r>
              <a:rPr lang="en-US" dirty="0" smtClean="0"/>
              <a:t>For creators in addition to one with principal responsibility or first-named on a resource according to cataloger’s judgment.</a:t>
            </a:r>
          </a:p>
          <a:p>
            <a:r>
              <a:rPr lang="en-US" dirty="0" smtClean="0"/>
              <a:t>Use an AAP for the PFC</a:t>
            </a:r>
          </a:p>
          <a:p>
            <a:r>
              <a:rPr lang="en-US" dirty="0" smtClean="0"/>
              <a:t>Use a relationship designator from App. I.2.1</a:t>
            </a:r>
          </a:p>
          <a:p>
            <a:r>
              <a:rPr lang="en-US" dirty="0" smtClean="0"/>
              <a:t>Many examples of various situations in RDA 19.2.1.3</a:t>
            </a:r>
          </a:p>
        </p:txBody>
      </p:sp>
    </p:spTree>
    <p:extLst>
      <p:ext uri="{BB962C8B-B14F-4D97-AF65-F5344CB8AC3E}">
        <p14:creationId xmlns:p14="http://schemas.microsoft.com/office/powerpoint/2010/main" val="140072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700/710/711</a:t>
            </a:r>
            <a:endParaRPr lang="en-US" b="1" dirty="0"/>
          </a:p>
        </p:txBody>
      </p:sp>
      <p:sp>
        <p:nvSpPr>
          <p:cNvPr id="3" name="Content Placeholder 2"/>
          <p:cNvSpPr>
            <a:spLocks noGrp="1"/>
          </p:cNvSpPr>
          <p:nvPr>
            <p:ph idx="1"/>
          </p:nvPr>
        </p:nvSpPr>
        <p:spPr/>
        <p:txBody>
          <a:bodyPr>
            <a:normAutofit/>
          </a:bodyPr>
          <a:lstStyle/>
          <a:p>
            <a:pPr marL="0" indent="0">
              <a:buNone/>
            </a:pPr>
            <a:r>
              <a:rPr lang="vi-VN" sz="2000" dirty="0"/>
              <a:t>049     CUYM</a:t>
            </a:r>
          </a:p>
          <a:p>
            <a:pPr marL="0" indent="0">
              <a:buNone/>
            </a:pPr>
            <a:r>
              <a:rPr lang="vi-VN" sz="2000" dirty="0"/>
              <a:t>100 1   Erikson, Erik H. ǂq (Erik Homburger), ǂd </a:t>
            </a:r>
            <a:r>
              <a:rPr lang="vi-VN" sz="2000" dirty="0" smtClean="0"/>
              <a:t>1902-1994</a:t>
            </a:r>
            <a:r>
              <a:rPr lang="en-US" sz="2000" dirty="0" smtClean="0"/>
              <a:t>, </a:t>
            </a:r>
            <a:r>
              <a:rPr lang="vi-VN" sz="2000" dirty="0" smtClean="0"/>
              <a:t>ǂ</a:t>
            </a:r>
            <a:r>
              <a:rPr lang="en-US" sz="2000" dirty="0" smtClean="0"/>
              <a:t>e author.</a:t>
            </a:r>
            <a:endParaRPr lang="vi-VN" sz="2000" dirty="0"/>
          </a:p>
          <a:p>
            <a:pPr marL="0" indent="0">
              <a:buNone/>
            </a:pPr>
            <a:r>
              <a:rPr lang="vi-VN" sz="2000" dirty="0"/>
              <a:t>245 1 0 Vital involvement in old age / ǂc </a:t>
            </a:r>
            <a:r>
              <a:rPr lang="vi-VN" sz="2000" b="1" dirty="0"/>
              <a:t>Erik. H. Erikson, Joan M. Erikson, Helen Q. Kivnick.</a:t>
            </a:r>
          </a:p>
          <a:p>
            <a:pPr marL="0" indent="0">
              <a:buNone/>
            </a:pPr>
            <a:r>
              <a:rPr lang="en-US" sz="2000" dirty="0" smtClean="0"/>
              <a:t>…</a:t>
            </a:r>
            <a:endParaRPr lang="vi-VN" sz="2000" dirty="0"/>
          </a:p>
          <a:p>
            <a:pPr marL="0" indent="0">
              <a:buNone/>
            </a:pPr>
            <a:r>
              <a:rPr lang="vi-VN" sz="2400" b="1" dirty="0"/>
              <a:t>700 1   Erikson, Joan M. ǂq (Joan Mowat</a:t>
            </a:r>
            <a:r>
              <a:rPr lang="vi-VN" sz="2400" b="1" dirty="0" smtClean="0"/>
              <a:t>)</a:t>
            </a:r>
            <a:r>
              <a:rPr lang="en-US" sz="2400" b="1" dirty="0" smtClean="0"/>
              <a:t>, </a:t>
            </a:r>
            <a:r>
              <a:rPr lang="vi-VN" sz="2400" b="1" dirty="0" smtClean="0"/>
              <a:t>ǂ</a:t>
            </a:r>
            <a:r>
              <a:rPr lang="en-US" sz="2400" b="1" dirty="0" smtClean="0"/>
              <a:t>e author.</a:t>
            </a:r>
            <a:endParaRPr lang="vi-VN" sz="2400" b="1" dirty="0"/>
          </a:p>
          <a:p>
            <a:pPr marL="0" indent="0">
              <a:buNone/>
            </a:pPr>
            <a:r>
              <a:rPr lang="vi-VN" sz="2400" b="1" dirty="0"/>
              <a:t>700 1   Kivnick, Helen Q</a:t>
            </a:r>
            <a:r>
              <a:rPr lang="vi-VN" sz="2400" b="1" dirty="0" smtClean="0"/>
              <a:t>.</a:t>
            </a:r>
            <a:r>
              <a:rPr lang="en-US" sz="2400" b="1" dirty="0" smtClean="0"/>
              <a:t>, </a:t>
            </a:r>
            <a:r>
              <a:rPr lang="vi-VN" sz="2400" b="1" dirty="0" smtClean="0"/>
              <a:t>ǂ</a:t>
            </a:r>
            <a:r>
              <a:rPr lang="en-US" sz="2400" b="1" dirty="0" smtClean="0"/>
              <a:t>e author.</a:t>
            </a:r>
            <a:endParaRPr lang="en-US" sz="2400" b="1" dirty="0"/>
          </a:p>
        </p:txBody>
      </p:sp>
    </p:spTree>
    <p:extLst>
      <p:ext uri="{BB962C8B-B14F-4D97-AF65-F5344CB8AC3E}">
        <p14:creationId xmlns:p14="http://schemas.microsoft.com/office/powerpoint/2010/main" val="22819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700/710/711</a:t>
            </a:r>
            <a:endParaRPr lang="en-US" b="1" dirty="0"/>
          </a:p>
        </p:txBody>
      </p:sp>
      <p:sp>
        <p:nvSpPr>
          <p:cNvPr id="3" name="Content Placeholder 2"/>
          <p:cNvSpPr>
            <a:spLocks noGrp="1"/>
          </p:cNvSpPr>
          <p:nvPr>
            <p:ph idx="1"/>
          </p:nvPr>
        </p:nvSpPr>
        <p:spPr/>
        <p:txBody>
          <a:bodyPr>
            <a:normAutofit/>
          </a:bodyPr>
          <a:lstStyle/>
          <a:p>
            <a:r>
              <a:rPr lang="en-US" dirty="0"/>
              <a:t>Other PFC associated with a WORK</a:t>
            </a:r>
          </a:p>
          <a:p>
            <a:pPr lvl="2"/>
            <a:r>
              <a:rPr lang="en-US" dirty="0" smtClean="0"/>
              <a:t>PFC/Work relationships</a:t>
            </a:r>
            <a:endParaRPr lang="en-US" dirty="0"/>
          </a:p>
          <a:p>
            <a:pPr lvl="2"/>
            <a:r>
              <a:rPr lang="en-US" dirty="0" smtClean="0"/>
              <a:t>RDA 19.3</a:t>
            </a:r>
          </a:p>
          <a:p>
            <a:pPr lvl="2"/>
            <a:r>
              <a:rPr lang="en-US" dirty="0" smtClean="0"/>
              <a:t>Not core </a:t>
            </a:r>
          </a:p>
          <a:p>
            <a:r>
              <a:rPr lang="en-US" dirty="0" smtClean="0"/>
              <a:t>PFC’s associated at the work level but not as creators.</a:t>
            </a:r>
          </a:p>
          <a:p>
            <a:r>
              <a:rPr lang="en-US" dirty="0" smtClean="0"/>
              <a:t>Use an AAP for the PFC</a:t>
            </a:r>
          </a:p>
          <a:p>
            <a:r>
              <a:rPr lang="en-US" dirty="0" smtClean="0"/>
              <a:t>Use a relationship designator from App. I.2.2</a:t>
            </a:r>
          </a:p>
        </p:txBody>
      </p:sp>
    </p:spTree>
    <p:extLst>
      <p:ext uri="{BB962C8B-B14F-4D97-AF65-F5344CB8AC3E}">
        <p14:creationId xmlns:p14="http://schemas.microsoft.com/office/powerpoint/2010/main" val="329903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700/710/711</a:t>
            </a:r>
            <a:endParaRPr lang="en-US" b="1" dirty="0"/>
          </a:p>
        </p:txBody>
      </p:sp>
      <p:sp>
        <p:nvSpPr>
          <p:cNvPr id="3" name="Content Placeholder 2"/>
          <p:cNvSpPr>
            <a:spLocks noGrp="1"/>
          </p:cNvSpPr>
          <p:nvPr>
            <p:ph idx="1"/>
          </p:nvPr>
        </p:nvSpPr>
        <p:spPr/>
        <p:txBody>
          <a:bodyPr>
            <a:normAutofit/>
          </a:bodyPr>
          <a:lstStyle/>
          <a:p>
            <a:r>
              <a:rPr lang="en-US" dirty="0"/>
              <a:t>Contributor</a:t>
            </a:r>
          </a:p>
          <a:p>
            <a:pPr lvl="2"/>
            <a:r>
              <a:rPr lang="en-US" dirty="0" smtClean="0"/>
              <a:t>PFC/Expression relationships</a:t>
            </a:r>
            <a:endParaRPr lang="en-US" dirty="0"/>
          </a:p>
          <a:p>
            <a:pPr lvl="2"/>
            <a:r>
              <a:rPr lang="en-US" dirty="0" smtClean="0"/>
              <a:t>RDA 20.2</a:t>
            </a:r>
          </a:p>
          <a:p>
            <a:pPr lvl="2"/>
            <a:r>
              <a:rPr lang="en-US" dirty="0" smtClean="0"/>
              <a:t>Not core </a:t>
            </a:r>
          </a:p>
          <a:p>
            <a:r>
              <a:rPr lang="en-US" dirty="0" smtClean="0"/>
              <a:t>PFC’s associated at the expression level.</a:t>
            </a:r>
          </a:p>
          <a:p>
            <a:r>
              <a:rPr lang="en-US" dirty="0" smtClean="0"/>
              <a:t>PCC recommended if useful for identification.</a:t>
            </a:r>
          </a:p>
          <a:p>
            <a:r>
              <a:rPr lang="en-US" dirty="0" smtClean="0"/>
              <a:t>Use an AAP for the PFC</a:t>
            </a:r>
          </a:p>
          <a:p>
            <a:r>
              <a:rPr lang="en-US" dirty="0" smtClean="0"/>
              <a:t>Use a relationship designator from App. I.3.1</a:t>
            </a:r>
          </a:p>
        </p:txBody>
      </p:sp>
    </p:spTree>
    <p:extLst>
      <p:ext uri="{BB962C8B-B14F-4D97-AF65-F5344CB8AC3E}">
        <p14:creationId xmlns:p14="http://schemas.microsoft.com/office/powerpoint/2010/main" val="19897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700/710/711</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100 1   Mailer, Norman, ǂe author.</a:t>
            </a:r>
          </a:p>
          <a:p>
            <a:pPr marL="0" indent="0">
              <a:buNone/>
            </a:pPr>
            <a:r>
              <a:rPr lang="en-US" dirty="0"/>
              <a:t>240 1 0 Essays. ǂk Selections</a:t>
            </a:r>
          </a:p>
          <a:p>
            <a:pPr marL="0" indent="0">
              <a:buNone/>
            </a:pPr>
            <a:r>
              <a:rPr lang="en-US" dirty="0"/>
              <a:t>245 1 0 Mind of an outlaw : ǂb selected essays / ǂc Norman Mailer ; edited and with a preface by Phillip Sipiora ; introduction by Jonathan Lethem</a:t>
            </a:r>
            <a:r>
              <a:rPr lang="en-US" dirty="0" smtClean="0"/>
              <a:t>.</a:t>
            </a:r>
            <a:endParaRPr lang="en-US" dirty="0"/>
          </a:p>
          <a:p>
            <a:pPr marL="0" indent="0">
              <a:buNone/>
            </a:pPr>
            <a:r>
              <a:rPr lang="en-US" dirty="0" smtClean="0"/>
              <a:t>…</a:t>
            </a:r>
          </a:p>
          <a:p>
            <a:pPr marL="0" indent="0">
              <a:buNone/>
            </a:pPr>
            <a:r>
              <a:rPr lang="en-US" b="1" dirty="0"/>
              <a:t>700 1   Sipiora, Phillip, ǂe editor of </a:t>
            </a:r>
            <a:r>
              <a:rPr lang="en-US" b="1" dirty="0" smtClean="0"/>
              <a:t>compilation</a:t>
            </a:r>
            <a:r>
              <a:rPr lang="en-US" b="1" dirty="0"/>
              <a:t>.</a:t>
            </a:r>
          </a:p>
          <a:p>
            <a:pPr marL="0" indent="0">
              <a:buNone/>
            </a:pPr>
            <a:r>
              <a:rPr lang="en-US" b="1" dirty="0"/>
              <a:t>700 1   Lethem, Jonathan, ǂe writer of introduction</a:t>
            </a:r>
            <a:r>
              <a:rPr lang="en-US" b="1" dirty="0" smtClean="0"/>
              <a:t>.</a:t>
            </a:r>
          </a:p>
          <a:p>
            <a:pPr marL="0" indent="0">
              <a:buNone/>
            </a:pPr>
            <a:r>
              <a:rPr lang="en-US" b="1" dirty="0"/>
              <a:t>700 1   Sipiora, Phillip, ǂe </a:t>
            </a:r>
            <a:r>
              <a:rPr lang="en-US" b="1" dirty="0" smtClean="0"/>
              <a:t>writer of preface.</a:t>
            </a:r>
            <a:endParaRPr lang="en-US" b="1" dirty="0"/>
          </a:p>
          <a:p>
            <a:pPr marL="0" indent="0">
              <a:buNone/>
            </a:pPr>
            <a:endParaRPr lang="en-US" b="1" dirty="0"/>
          </a:p>
        </p:txBody>
      </p:sp>
    </p:spTree>
    <p:extLst>
      <p:ext uri="{BB962C8B-B14F-4D97-AF65-F5344CB8AC3E}">
        <p14:creationId xmlns:p14="http://schemas.microsoft.com/office/powerpoint/2010/main" val="11657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Leader, </a:t>
            </a:r>
            <a:r>
              <a:rPr lang="en-US" dirty="0"/>
              <a:t>008 Fixed </a:t>
            </a:r>
            <a:r>
              <a:rPr lang="en-US" dirty="0" smtClean="0"/>
              <a:t>fields</a:t>
            </a:r>
            <a:endParaRPr lang="en-US" dirty="0"/>
          </a:p>
        </p:txBody>
      </p:sp>
      <p:sp>
        <p:nvSpPr>
          <p:cNvPr id="3" name="Content Placeholder 2"/>
          <p:cNvSpPr>
            <a:spLocks noGrp="1"/>
          </p:cNvSpPr>
          <p:nvPr>
            <p:ph idx="1"/>
          </p:nvPr>
        </p:nvSpPr>
        <p:spPr>
          <a:xfrm>
            <a:off x="457200" y="990600"/>
            <a:ext cx="8229600" cy="5791200"/>
          </a:xfrm>
        </p:spPr>
        <p:txBody>
          <a:bodyPr anchor="ctr">
            <a:normAutofit/>
          </a:bodyPr>
          <a:lstStyle/>
          <a:p>
            <a:r>
              <a:rPr lang="en-US" sz="2400" dirty="0" smtClean="0"/>
              <a:t>BLVL (LDR byte07)</a:t>
            </a:r>
          </a:p>
          <a:p>
            <a:pPr lvl="2"/>
            <a:r>
              <a:rPr lang="en-US" sz="1600" dirty="0" smtClean="0"/>
              <a:t>Mode of issuance</a:t>
            </a:r>
          </a:p>
          <a:p>
            <a:pPr lvl="2"/>
            <a:r>
              <a:rPr lang="en-US" sz="1600" dirty="0"/>
              <a:t>Manifestation</a:t>
            </a:r>
          </a:p>
          <a:p>
            <a:pPr lvl="2"/>
            <a:r>
              <a:rPr lang="en-US" sz="1600" dirty="0" smtClean="0"/>
              <a:t>RDA 2.13</a:t>
            </a:r>
          </a:p>
          <a:p>
            <a:pPr lvl="2"/>
            <a:r>
              <a:rPr lang="en-US" sz="1600" dirty="0" smtClean="0"/>
              <a:t>Core</a:t>
            </a:r>
          </a:p>
          <a:p>
            <a:r>
              <a:rPr lang="en-US" sz="2400" dirty="0" smtClean="0"/>
              <a:t>LC/PCC PS instructs to use BLVL for this element; “m” for monographs</a:t>
            </a:r>
          </a:p>
          <a:p>
            <a:pPr marL="0" indent="0">
              <a:buNone/>
            </a:pPr>
            <a:endParaRPr lang="en-US" sz="2400" dirty="0" smtClean="0"/>
          </a:p>
          <a:p>
            <a:r>
              <a:rPr lang="en-US" sz="2400" dirty="0" smtClean="0"/>
              <a:t>LANG (</a:t>
            </a:r>
            <a:r>
              <a:rPr lang="en-US" sz="2400" dirty="0" smtClean="0"/>
              <a:t>008 byte 35-37)</a:t>
            </a:r>
          </a:p>
          <a:p>
            <a:pPr lvl="2"/>
            <a:r>
              <a:rPr lang="en-US" sz="1600" dirty="0" smtClean="0"/>
              <a:t>Language </a:t>
            </a:r>
            <a:r>
              <a:rPr lang="en-US" sz="1600" dirty="0"/>
              <a:t>of </a:t>
            </a:r>
            <a:r>
              <a:rPr lang="en-US" sz="1600" dirty="0" smtClean="0"/>
              <a:t>expression</a:t>
            </a:r>
          </a:p>
          <a:p>
            <a:pPr lvl="2"/>
            <a:r>
              <a:rPr lang="en-US" sz="1600" dirty="0" smtClean="0"/>
              <a:t>Expression</a:t>
            </a:r>
            <a:endParaRPr lang="en-US" sz="1600" dirty="0"/>
          </a:p>
          <a:p>
            <a:pPr lvl="2"/>
            <a:r>
              <a:rPr lang="en-US" sz="1600" dirty="0" smtClean="0"/>
              <a:t>RDA 6.11</a:t>
            </a:r>
          </a:p>
          <a:p>
            <a:pPr lvl="2"/>
            <a:r>
              <a:rPr lang="en-US" sz="1600" dirty="0" smtClean="0"/>
              <a:t>Core</a:t>
            </a:r>
          </a:p>
          <a:p>
            <a:pPr algn="just"/>
            <a:r>
              <a:rPr lang="en-US" sz="2400" dirty="0" smtClean="0"/>
              <a:t>Record primary language of the work here; for resources in more than one language also see 546 and 041</a:t>
            </a:r>
            <a:endParaRPr lang="en-US" sz="2400" dirty="0"/>
          </a:p>
        </p:txBody>
      </p:sp>
    </p:spTree>
    <p:extLst>
      <p:ext uri="{BB962C8B-B14F-4D97-AF65-F5344CB8AC3E}">
        <p14:creationId xmlns:p14="http://schemas.microsoft.com/office/powerpoint/2010/main" val="293242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730/7XX $t</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Related work</a:t>
            </a:r>
          </a:p>
          <a:p>
            <a:pPr lvl="2"/>
            <a:r>
              <a:rPr lang="en-US" dirty="0" smtClean="0"/>
              <a:t>Work </a:t>
            </a:r>
            <a:r>
              <a:rPr lang="en-US" dirty="0"/>
              <a:t>relationships</a:t>
            </a:r>
          </a:p>
          <a:p>
            <a:pPr lvl="2"/>
            <a:r>
              <a:rPr lang="en-US" dirty="0" smtClean="0">
                <a:hlinkClick r:id="rId3"/>
              </a:rPr>
              <a:t>RDA</a:t>
            </a:r>
            <a:r>
              <a:rPr lang="en-US" dirty="0" smtClean="0"/>
              <a:t> 25.2</a:t>
            </a:r>
          </a:p>
          <a:p>
            <a:pPr lvl="2"/>
            <a:r>
              <a:rPr lang="en-US" dirty="0" smtClean="0"/>
              <a:t>Core for compilations </a:t>
            </a:r>
          </a:p>
          <a:p>
            <a:r>
              <a:rPr lang="en-US" dirty="0" smtClean="0"/>
              <a:t>Give analytical AAP for predominant or first work in a compilation if it represents a significant part of the resource.</a:t>
            </a:r>
          </a:p>
          <a:p>
            <a:r>
              <a:rPr lang="en-US" dirty="0"/>
              <a:t>Use $i for relationship designators.</a:t>
            </a:r>
          </a:p>
          <a:p>
            <a:r>
              <a:rPr lang="en-US" dirty="0"/>
              <a:t>Take relationship designators from App. </a:t>
            </a:r>
            <a:r>
              <a:rPr lang="en-US" dirty="0" smtClean="0"/>
              <a:t>J</a:t>
            </a:r>
          </a:p>
          <a:p>
            <a:r>
              <a:rPr lang="en-US" dirty="0" smtClean="0"/>
              <a:t>PCC recommends entries for additional works if useful for identification.</a:t>
            </a:r>
          </a:p>
        </p:txBody>
      </p:sp>
    </p:spTree>
    <p:extLst>
      <p:ext uri="{BB962C8B-B14F-4D97-AF65-F5344CB8AC3E}">
        <p14:creationId xmlns:p14="http://schemas.microsoft.com/office/powerpoint/2010/main" val="36740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730/7XX $t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100 1   Fallis, </a:t>
            </a:r>
            <a:r>
              <a:rPr lang="en-US" dirty="0" smtClean="0"/>
              <a:t>Terry, </a:t>
            </a:r>
            <a:r>
              <a:rPr lang="en-US" dirty="0" smtClean="0"/>
              <a:t>ǂe author.</a:t>
            </a:r>
            <a:endParaRPr lang="en-US" dirty="0"/>
          </a:p>
          <a:p>
            <a:pPr marL="0" indent="0">
              <a:buNone/>
            </a:pPr>
            <a:r>
              <a:rPr lang="en-US" dirty="0"/>
              <a:t>240 1 0 Novels. ǂk Selections</a:t>
            </a:r>
          </a:p>
          <a:p>
            <a:pPr marL="0" indent="0">
              <a:buNone/>
            </a:pPr>
            <a:r>
              <a:rPr lang="en-US" dirty="0"/>
              <a:t>245 1 4 The Terry Fallis 3-book collection / ǂc Terry Fallis.</a:t>
            </a:r>
          </a:p>
          <a:p>
            <a:pPr marL="0" indent="0">
              <a:buNone/>
            </a:pPr>
            <a:r>
              <a:rPr lang="en-US" dirty="0"/>
              <a:t>246 3   Terry Fallis three-book collection</a:t>
            </a:r>
          </a:p>
          <a:p>
            <a:pPr marL="0" indent="0">
              <a:buNone/>
            </a:pPr>
            <a:r>
              <a:rPr lang="en-US" dirty="0" smtClean="0"/>
              <a:t>…</a:t>
            </a:r>
            <a:endParaRPr lang="en-US" dirty="0"/>
          </a:p>
          <a:p>
            <a:pPr marL="0" indent="0">
              <a:buNone/>
            </a:pPr>
            <a:r>
              <a:rPr lang="en-US" dirty="0"/>
              <a:t>505 0   The best laid plans -- The high road -- Up and down</a:t>
            </a:r>
            <a:r>
              <a:rPr lang="en-US" dirty="0" smtClean="0"/>
              <a:t>.</a:t>
            </a:r>
          </a:p>
          <a:p>
            <a:pPr marL="0" indent="0">
              <a:buNone/>
            </a:pPr>
            <a:r>
              <a:rPr lang="en-US" dirty="0" smtClean="0"/>
              <a:t>…</a:t>
            </a:r>
            <a:endParaRPr lang="en-US" dirty="0"/>
          </a:p>
          <a:p>
            <a:pPr marL="0" indent="0">
              <a:buNone/>
            </a:pPr>
            <a:r>
              <a:rPr lang="en-US" b="1" dirty="0"/>
              <a:t>700 1 2 </a:t>
            </a:r>
            <a:r>
              <a:rPr lang="en-US" b="1" dirty="0" smtClean="0"/>
              <a:t>ǂi Contains (work): ǂa Fallis</a:t>
            </a:r>
            <a:r>
              <a:rPr lang="en-US" b="1" dirty="0"/>
              <a:t>, Terry. ǂt Best laid plans.</a:t>
            </a:r>
          </a:p>
          <a:p>
            <a:pPr marL="0" indent="0">
              <a:buNone/>
            </a:pPr>
            <a:r>
              <a:rPr lang="en-US" b="1" dirty="0"/>
              <a:t>700 1 2 ǂi </a:t>
            </a:r>
            <a:r>
              <a:rPr lang="en-US" b="1" dirty="0" smtClean="0"/>
              <a:t>Contains (work): </a:t>
            </a:r>
            <a:r>
              <a:rPr lang="en-US" b="1" dirty="0"/>
              <a:t>ǂa Fallis, Terry. ǂt High road.</a:t>
            </a:r>
          </a:p>
          <a:p>
            <a:pPr marL="0" indent="0">
              <a:buNone/>
            </a:pPr>
            <a:r>
              <a:rPr lang="en-US" b="1" dirty="0"/>
              <a:t>700 1 2 ǂi </a:t>
            </a:r>
            <a:r>
              <a:rPr lang="en-US" b="1" dirty="0" smtClean="0"/>
              <a:t>Contains (work): </a:t>
            </a:r>
            <a:r>
              <a:rPr lang="en-US" b="1" dirty="0"/>
              <a:t>ǂa Fallis, Terry. ǂt Up and down.</a:t>
            </a:r>
          </a:p>
        </p:txBody>
      </p:sp>
    </p:spTree>
    <p:extLst>
      <p:ext uri="{BB962C8B-B14F-4D97-AF65-F5344CB8AC3E}">
        <p14:creationId xmlns:p14="http://schemas.microsoft.com/office/powerpoint/2010/main" val="288350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730/7XX $t</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Related expression</a:t>
            </a:r>
          </a:p>
          <a:p>
            <a:pPr lvl="2"/>
            <a:r>
              <a:rPr lang="en-US" dirty="0" smtClean="0"/>
              <a:t>Expression </a:t>
            </a:r>
            <a:r>
              <a:rPr lang="en-US" dirty="0"/>
              <a:t>relationships</a:t>
            </a:r>
          </a:p>
          <a:p>
            <a:pPr lvl="2"/>
            <a:r>
              <a:rPr lang="en-US" dirty="0" smtClean="0"/>
              <a:t>RDA 26.1</a:t>
            </a:r>
          </a:p>
          <a:p>
            <a:pPr lvl="2"/>
            <a:r>
              <a:rPr lang="en-US" dirty="0" smtClean="0"/>
              <a:t>Core for </a:t>
            </a:r>
            <a:r>
              <a:rPr lang="en-US" dirty="0"/>
              <a:t>LC/PCC </a:t>
            </a:r>
            <a:r>
              <a:rPr lang="en-US" dirty="0" smtClean="0"/>
              <a:t>for compilations</a:t>
            </a:r>
          </a:p>
          <a:p>
            <a:r>
              <a:rPr lang="en-US" dirty="0" smtClean="0"/>
              <a:t>Give </a:t>
            </a:r>
            <a:r>
              <a:rPr lang="en-US" dirty="0"/>
              <a:t>analytical </a:t>
            </a:r>
            <a:r>
              <a:rPr lang="en-US" dirty="0" smtClean="0"/>
              <a:t>AAP </a:t>
            </a:r>
            <a:r>
              <a:rPr lang="en-US" dirty="0"/>
              <a:t>for predominant or first </a:t>
            </a:r>
            <a:r>
              <a:rPr lang="en-US" dirty="0" smtClean="0"/>
              <a:t>expression </a:t>
            </a:r>
            <a:r>
              <a:rPr lang="en-US" dirty="0"/>
              <a:t>in a </a:t>
            </a:r>
            <a:r>
              <a:rPr lang="en-US" dirty="0" smtClean="0"/>
              <a:t>resource containing two or more expressions.</a:t>
            </a:r>
            <a:endParaRPr lang="en-US" dirty="0"/>
          </a:p>
          <a:p>
            <a:r>
              <a:rPr lang="en-US" dirty="0" smtClean="0"/>
              <a:t>Give analytical AAP for original language expression and one translation included in a compilation.</a:t>
            </a:r>
          </a:p>
          <a:p>
            <a:r>
              <a:rPr lang="en-US" dirty="0" smtClean="0"/>
              <a:t>Record a relationship designator from App. J.3.4</a:t>
            </a:r>
          </a:p>
          <a:p>
            <a:pPr marL="914400" lvl="2" indent="0">
              <a:buNone/>
            </a:pPr>
            <a:endParaRPr lang="en-US" dirty="0"/>
          </a:p>
        </p:txBody>
      </p:sp>
    </p:spTree>
    <p:extLst>
      <p:ext uri="{BB962C8B-B14F-4D97-AF65-F5344CB8AC3E}">
        <p14:creationId xmlns:p14="http://schemas.microsoft.com/office/powerpoint/2010/main" val="72151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730/7XX $t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t>
            </a:r>
          </a:p>
          <a:p>
            <a:pPr marL="0" indent="0">
              <a:buNone/>
            </a:pPr>
            <a:r>
              <a:rPr lang="en-US" dirty="0" smtClean="0"/>
              <a:t>100 </a:t>
            </a:r>
            <a:r>
              <a:rPr lang="en-US" dirty="0"/>
              <a:t>1   </a:t>
            </a:r>
            <a:r>
              <a:rPr lang="en-US" dirty="0" smtClean="0"/>
              <a:t> Blackstone</a:t>
            </a:r>
            <a:r>
              <a:rPr lang="en-US" dirty="0"/>
              <a:t>, Stella, ǂe author.</a:t>
            </a:r>
          </a:p>
          <a:p>
            <a:pPr marL="0" indent="0">
              <a:buNone/>
            </a:pPr>
            <a:r>
              <a:rPr lang="en-US" dirty="0"/>
              <a:t>245 1 0 Bear's birthday = ǂb L'anniversaire de l'Ours / ǂc Stella Blackstone ; illustrations, Debbie Harter ; translated by Elizabeth Parker</a:t>
            </a:r>
            <a:r>
              <a:rPr lang="en-US" dirty="0" smtClean="0"/>
              <a:t>.</a:t>
            </a:r>
          </a:p>
          <a:p>
            <a:pPr marL="0" indent="0">
              <a:buNone/>
            </a:pPr>
            <a:r>
              <a:rPr lang="en-US" dirty="0" smtClean="0"/>
              <a:t>…</a:t>
            </a:r>
          </a:p>
          <a:p>
            <a:pPr marL="514350" indent="-514350">
              <a:buAutoNum type="arabicPlain" startAt="546"/>
            </a:pPr>
            <a:r>
              <a:rPr lang="en-US" dirty="0" smtClean="0"/>
              <a:t>   Text </a:t>
            </a:r>
            <a:r>
              <a:rPr lang="en-US" dirty="0"/>
              <a:t>in English with parallel French translation</a:t>
            </a:r>
            <a:r>
              <a:rPr lang="en-US" dirty="0" smtClean="0"/>
              <a:t>.</a:t>
            </a:r>
          </a:p>
          <a:p>
            <a:pPr marL="0" indent="0">
              <a:buNone/>
            </a:pPr>
            <a:r>
              <a:rPr lang="en-US" dirty="0" smtClean="0"/>
              <a:t>…</a:t>
            </a:r>
          </a:p>
          <a:p>
            <a:pPr marL="0" indent="0">
              <a:buNone/>
            </a:pPr>
            <a:r>
              <a:rPr lang="en-US" b="1" dirty="0" smtClean="0"/>
              <a:t>700 </a:t>
            </a:r>
            <a:r>
              <a:rPr lang="en-US" b="1" dirty="0"/>
              <a:t>1 2 </a:t>
            </a:r>
            <a:r>
              <a:rPr lang="en-US" b="1" dirty="0" smtClean="0"/>
              <a:t>ǂi Contains (expression). ǂa Blackstone</a:t>
            </a:r>
            <a:r>
              <a:rPr lang="en-US" b="1" dirty="0"/>
              <a:t>, Stella. ǂt Bear's birthday</a:t>
            </a:r>
            <a:r>
              <a:rPr lang="en-US" b="1" dirty="0" smtClean="0"/>
              <a:t>.</a:t>
            </a:r>
            <a:endParaRPr lang="en-US" b="1" dirty="0"/>
          </a:p>
          <a:p>
            <a:pPr marL="0" indent="0">
              <a:buNone/>
            </a:pPr>
            <a:r>
              <a:rPr lang="en-US" b="1" dirty="0"/>
              <a:t>700 1 2 ǂi Contains (expression). ǂa </a:t>
            </a:r>
            <a:r>
              <a:rPr lang="en-US" b="1" dirty="0" smtClean="0"/>
              <a:t>Blackstone</a:t>
            </a:r>
            <a:r>
              <a:rPr lang="en-US" b="1" dirty="0"/>
              <a:t>, Stella. ǂt Bear's birthday. ǂl French</a:t>
            </a:r>
            <a:r>
              <a:rPr lang="en-US" b="1" dirty="0" smtClean="0"/>
              <a:t>.</a:t>
            </a:r>
            <a:endParaRPr lang="en-US" b="1" dirty="0"/>
          </a:p>
        </p:txBody>
      </p:sp>
    </p:spTree>
    <p:extLst>
      <p:ext uri="{BB962C8B-B14F-4D97-AF65-F5344CB8AC3E}">
        <p14:creationId xmlns:p14="http://schemas.microsoft.com/office/powerpoint/2010/main" val="3679815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775/776</a:t>
            </a:r>
            <a:endParaRPr lang="en-US" b="1" dirty="0"/>
          </a:p>
        </p:txBody>
      </p:sp>
      <p:sp>
        <p:nvSpPr>
          <p:cNvPr id="3" name="Content Placeholder 2"/>
          <p:cNvSpPr>
            <a:spLocks noGrp="1"/>
          </p:cNvSpPr>
          <p:nvPr>
            <p:ph idx="1"/>
          </p:nvPr>
        </p:nvSpPr>
        <p:spPr/>
        <p:txBody>
          <a:bodyPr>
            <a:normAutofit fontScale="92500" lnSpcReduction="10000"/>
          </a:bodyPr>
          <a:lstStyle/>
          <a:p>
            <a:pPr marL="342900" lvl="2" indent="-342900"/>
            <a:r>
              <a:rPr lang="en-US" sz="3500" dirty="0"/>
              <a:t>Related manifestation</a:t>
            </a:r>
          </a:p>
          <a:p>
            <a:pPr lvl="2"/>
            <a:r>
              <a:rPr lang="en-US" dirty="0" smtClean="0"/>
              <a:t>Manifestation </a:t>
            </a:r>
            <a:r>
              <a:rPr lang="en-US" dirty="0"/>
              <a:t>relationships</a:t>
            </a:r>
          </a:p>
          <a:p>
            <a:pPr lvl="2"/>
            <a:r>
              <a:rPr lang="en-US" dirty="0" smtClean="0">
                <a:hlinkClick r:id="rId3"/>
              </a:rPr>
              <a:t>RDA</a:t>
            </a:r>
            <a:r>
              <a:rPr lang="en-US" dirty="0" smtClean="0"/>
              <a:t> 27.1</a:t>
            </a:r>
          </a:p>
          <a:p>
            <a:pPr lvl="2"/>
            <a:r>
              <a:rPr lang="en-US" dirty="0" smtClean="0"/>
              <a:t>Core </a:t>
            </a:r>
            <a:r>
              <a:rPr lang="en-US" dirty="0"/>
              <a:t>for LC/PCC </a:t>
            </a:r>
            <a:r>
              <a:rPr lang="en-US" dirty="0" smtClean="0"/>
              <a:t>for reproductions</a:t>
            </a:r>
          </a:p>
          <a:p>
            <a:r>
              <a:rPr lang="en-US" dirty="0" smtClean="0"/>
              <a:t>LC PCC PS 27.1.13:  775 if carrier is the same; 776 if carrier is different (e.g. microform of a paper book)</a:t>
            </a:r>
          </a:p>
          <a:p>
            <a:r>
              <a:rPr lang="en-US" dirty="0" smtClean="0"/>
              <a:t>Set indicators to 08</a:t>
            </a:r>
          </a:p>
          <a:p>
            <a:r>
              <a:rPr lang="en-US" dirty="0" smtClean="0"/>
              <a:t>Use relationship </a:t>
            </a:r>
            <a:r>
              <a:rPr lang="en-US" dirty="0" smtClean="0"/>
              <a:t>designator "Reproduction </a:t>
            </a:r>
            <a:r>
              <a:rPr lang="en-US" dirty="0" smtClean="0"/>
              <a:t>of (manifestation)” or others in app. J.4.2 in $i</a:t>
            </a:r>
            <a:endParaRPr lang="en-US" dirty="0"/>
          </a:p>
        </p:txBody>
      </p:sp>
    </p:spTree>
    <p:extLst>
      <p:ext uri="{BB962C8B-B14F-4D97-AF65-F5344CB8AC3E}">
        <p14:creationId xmlns:p14="http://schemas.microsoft.com/office/powerpoint/2010/main" val="130262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data fields: 7xx (cont.)</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100 1   </a:t>
            </a:r>
            <a:r>
              <a:rPr lang="en-US" dirty="0" smtClean="0"/>
              <a:t> Nolen</a:t>
            </a:r>
            <a:r>
              <a:rPr lang="en-US" dirty="0"/>
              <a:t>, John, ǂd </a:t>
            </a:r>
            <a:r>
              <a:rPr lang="en-US" dirty="0" smtClean="0"/>
              <a:t>1869-1937, ǂe author.</a:t>
            </a:r>
            <a:endParaRPr lang="en-US" dirty="0"/>
          </a:p>
          <a:p>
            <a:pPr marL="0" indent="0">
              <a:buNone/>
            </a:pPr>
            <a:r>
              <a:rPr lang="en-US" dirty="0"/>
              <a:t>245 1 0 Civic survey, Charlotte, North Carolina : ǂb report to the Chamber of Commerce / ǂc by John Nolen, City Planner, Cambridge, Mass.</a:t>
            </a:r>
          </a:p>
          <a:p>
            <a:pPr marL="0" indent="0">
              <a:buNone/>
            </a:pPr>
            <a:r>
              <a:rPr lang="en-US" dirty="0" smtClean="0"/>
              <a:t>…</a:t>
            </a:r>
            <a:endParaRPr lang="en-US" dirty="0"/>
          </a:p>
          <a:p>
            <a:pPr marL="0" indent="0">
              <a:buNone/>
            </a:pPr>
            <a:r>
              <a:rPr lang="en-US" dirty="0"/>
              <a:t>264   1 </a:t>
            </a:r>
            <a:r>
              <a:rPr lang="en-US" dirty="0" smtClean="0"/>
              <a:t> [</a:t>
            </a:r>
            <a:r>
              <a:rPr lang="en-US" dirty="0"/>
              <a:t>Ithaca, New York] : ǂb [Department of Manuscripts &amp; University Archives, Cornell University Libraries], ǂc [between 2000 and 2010]</a:t>
            </a:r>
          </a:p>
          <a:p>
            <a:pPr marL="0" indent="0">
              <a:buNone/>
            </a:pPr>
            <a:r>
              <a:rPr lang="en-US" dirty="0"/>
              <a:t>300     </a:t>
            </a:r>
            <a:r>
              <a:rPr lang="en-US" dirty="0" smtClean="0"/>
              <a:t>  63 </a:t>
            </a:r>
            <a:r>
              <a:rPr lang="en-US" dirty="0"/>
              <a:t>leaves in various numberings : ǂb maps ; ǂc 28 cm</a:t>
            </a:r>
          </a:p>
          <a:p>
            <a:pPr marL="0" indent="0">
              <a:buNone/>
            </a:pPr>
            <a:r>
              <a:rPr lang="en-US" dirty="0" smtClean="0"/>
              <a:t>…</a:t>
            </a:r>
            <a:endParaRPr lang="en-US" dirty="0"/>
          </a:p>
          <a:p>
            <a:pPr marL="0" indent="0">
              <a:buNone/>
            </a:pPr>
            <a:r>
              <a:rPr lang="en-US" dirty="0"/>
              <a:t>500     </a:t>
            </a:r>
            <a:r>
              <a:rPr lang="en-US" dirty="0" smtClean="0"/>
              <a:t>  Photocopy</a:t>
            </a:r>
            <a:r>
              <a:rPr lang="en-US" dirty="0"/>
              <a:t>.</a:t>
            </a:r>
          </a:p>
          <a:p>
            <a:pPr marL="0" indent="0">
              <a:buNone/>
            </a:pPr>
            <a:r>
              <a:rPr lang="en-US" dirty="0" smtClean="0"/>
              <a:t>…</a:t>
            </a:r>
            <a:endParaRPr lang="en-US" dirty="0"/>
          </a:p>
          <a:p>
            <a:pPr marL="0" indent="0">
              <a:buNone/>
            </a:pPr>
            <a:r>
              <a:rPr lang="en-US" b="1" dirty="0"/>
              <a:t>775 0 8 ǂi Reproduction of (manifestation): ǂa Nolen, John, 1869-1937 ǂt Civic survey, Charlotte, North Carolina ǂd [Charlotte, North Carolina?] : [publisher not identified], [1917] ǂh 63 pages in various pagings : maps ; 28 cm.</a:t>
            </a:r>
          </a:p>
        </p:txBody>
      </p:sp>
    </p:spTree>
    <p:extLst>
      <p:ext uri="{BB962C8B-B14F-4D97-AF65-F5344CB8AC3E}">
        <p14:creationId xmlns:p14="http://schemas.microsoft.com/office/powerpoint/2010/main" val="198853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830/810/800</a:t>
            </a:r>
            <a:endParaRPr lang="en-US" b="1" dirty="0"/>
          </a:p>
        </p:txBody>
      </p:sp>
      <p:sp>
        <p:nvSpPr>
          <p:cNvPr id="3" name="Content Placeholder 2"/>
          <p:cNvSpPr>
            <a:spLocks noGrp="1"/>
          </p:cNvSpPr>
          <p:nvPr>
            <p:ph idx="1"/>
          </p:nvPr>
        </p:nvSpPr>
        <p:spPr/>
        <p:txBody>
          <a:bodyPr>
            <a:normAutofit/>
          </a:bodyPr>
          <a:lstStyle/>
          <a:p>
            <a:r>
              <a:rPr lang="en-US" dirty="0"/>
              <a:t>Related work </a:t>
            </a:r>
            <a:endParaRPr lang="en-US" dirty="0" smtClean="0"/>
          </a:p>
          <a:p>
            <a:pPr lvl="2"/>
            <a:r>
              <a:rPr lang="en-US" dirty="0" smtClean="0"/>
              <a:t>Work </a:t>
            </a:r>
            <a:r>
              <a:rPr lang="en-US" dirty="0"/>
              <a:t>relationships</a:t>
            </a:r>
          </a:p>
          <a:p>
            <a:pPr lvl="2"/>
            <a:r>
              <a:rPr lang="en-US" dirty="0">
                <a:hlinkClick r:id="rId3"/>
              </a:rPr>
              <a:t>RDA</a:t>
            </a:r>
            <a:r>
              <a:rPr lang="en-US" dirty="0"/>
              <a:t> 25.0</a:t>
            </a:r>
          </a:p>
          <a:p>
            <a:pPr lvl="2"/>
            <a:r>
              <a:rPr lang="en-US" dirty="0" smtClean="0"/>
              <a:t>Not core</a:t>
            </a:r>
          </a:p>
          <a:p>
            <a:r>
              <a:rPr lang="en-US" dirty="0" smtClean="0"/>
              <a:t>AAP for the series in a series statement on the resource</a:t>
            </a:r>
          </a:p>
          <a:p>
            <a:r>
              <a:rPr lang="en-US" dirty="0" smtClean="0"/>
              <a:t>LC PCC PS 25.0; policy unchanged from AACR2</a:t>
            </a:r>
          </a:p>
          <a:p>
            <a:r>
              <a:rPr lang="en-US" dirty="0" smtClean="0"/>
              <a:t>No relationship designator used.</a:t>
            </a:r>
          </a:p>
        </p:txBody>
      </p:sp>
    </p:spTree>
    <p:extLst>
      <p:ext uri="{BB962C8B-B14F-4D97-AF65-F5344CB8AC3E}">
        <p14:creationId xmlns:p14="http://schemas.microsoft.com/office/powerpoint/2010/main" val="107122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Cataloging Examples</a:t>
            </a:r>
            <a:endParaRPr lang="en-US" dirty="0"/>
          </a:p>
        </p:txBody>
      </p:sp>
      <p:sp>
        <p:nvSpPr>
          <p:cNvPr id="3" name="Content Placeholder 2"/>
          <p:cNvSpPr>
            <a:spLocks noGrp="1"/>
          </p:cNvSpPr>
          <p:nvPr>
            <p:ph idx="1"/>
          </p:nvPr>
        </p:nvSpPr>
        <p:spPr/>
        <p:txBody>
          <a:bodyPr/>
          <a:lstStyle/>
          <a:p>
            <a:r>
              <a:rPr lang="en-US" dirty="0" smtClean="0"/>
              <a:t>Please fill in applicable MARC tags on workforms for Examples B, C and E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557463"/>
            <a:ext cx="5262796" cy="350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1638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a:t>
            </a:r>
            <a:endParaRPr lang="en-US" dirty="0"/>
          </a:p>
        </p:txBody>
      </p:sp>
      <p:sp>
        <p:nvSpPr>
          <p:cNvPr id="3" name="Content Placeholder 2"/>
          <p:cNvSpPr>
            <a:spLocks noGrp="1"/>
          </p:cNvSpPr>
          <p:nvPr>
            <p:ph idx="1"/>
          </p:nvPr>
        </p:nvSpPr>
        <p:spPr>
          <a:xfrm>
            <a:off x="152400" y="1524000"/>
            <a:ext cx="8839200" cy="5029200"/>
          </a:xfrm>
        </p:spPr>
        <p:txBody>
          <a:bodyPr>
            <a:normAutofit fontScale="70000" lnSpcReduction="20000"/>
          </a:bodyPr>
          <a:lstStyle/>
          <a:p>
            <a:pPr marL="0" indent="0">
              <a:buNone/>
            </a:pPr>
            <a:r>
              <a:rPr lang="en-US" sz="2400" dirty="0"/>
              <a:t>Type a         ELvl </a:t>
            </a:r>
            <a:r>
              <a:rPr lang="en-US" sz="2400" dirty="0" smtClean="0"/>
              <a:t>I         </a:t>
            </a:r>
            <a:r>
              <a:rPr lang="en-US" sz="2400" dirty="0"/>
              <a:t>Srce           Audn           Ctrl           Lang eng</a:t>
            </a:r>
          </a:p>
          <a:p>
            <a:pPr marL="0" indent="0">
              <a:buNone/>
            </a:pPr>
            <a:r>
              <a:rPr lang="en-US" sz="2400" dirty="0"/>
              <a:t>BLvl m         Form           Conf 0         Biog           MRec           Ctry enk</a:t>
            </a:r>
          </a:p>
          <a:p>
            <a:pPr marL="0" indent="0">
              <a:buNone/>
            </a:pPr>
            <a:r>
              <a:rPr lang="en-US" sz="2400" dirty="0"/>
              <a:t>               Cont b         GPub           LitF 0         Indx 1</a:t>
            </a:r>
          </a:p>
          <a:p>
            <a:pPr marL="0" indent="0">
              <a:buNone/>
            </a:pPr>
            <a:r>
              <a:rPr lang="en-US" sz="2400" dirty="0"/>
              <a:t>Desc </a:t>
            </a:r>
            <a:r>
              <a:rPr lang="en-US" sz="2400" dirty="0" smtClean="0"/>
              <a:t>i         </a:t>
            </a:r>
            <a:r>
              <a:rPr lang="en-US" sz="2400" dirty="0"/>
              <a:t>Ills           Fest 0         DtSt s         Dates 1999     ,     </a:t>
            </a:r>
          </a:p>
          <a:p>
            <a:pPr marL="0" indent="0">
              <a:buNone/>
            </a:pPr>
            <a:endParaRPr lang="en-US" sz="2400" dirty="0"/>
          </a:p>
          <a:p>
            <a:pPr marL="0" indent="0">
              <a:buNone/>
            </a:pPr>
            <a:r>
              <a:rPr lang="en-US" sz="2400" dirty="0" smtClean="0"/>
              <a:t>040        CUY </a:t>
            </a:r>
            <a:r>
              <a:rPr lang="en-US" sz="2400" dirty="0"/>
              <a:t>ǂb eng </a:t>
            </a:r>
            <a:r>
              <a:rPr lang="en-US" sz="2400" dirty="0" smtClean="0"/>
              <a:t>ǂe rda ǂc CUY </a:t>
            </a:r>
            <a:endParaRPr lang="en-US" sz="2400" dirty="0"/>
          </a:p>
          <a:p>
            <a:pPr marL="0" indent="0">
              <a:buNone/>
            </a:pPr>
            <a:r>
              <a:rPr lang="en-US" sz="2400" dirty="0" smtClean="0"/>
              <a:t>020        9780631206996 </a:t>
            </a:r>
            <a:r>
              <a:rPr lang="en-US" sz="2400" dirty="0"/>
              <a:t>(alk. paper)</a:t>
            </a:r>
          </a:p>
          <a:p>
            <a:pPr marL="0" indent="0">
              <a:buNone/>
            </a:pPr>
            <a:r>
              <a:rPr lang="en-US" sz="2400" dirty="0" smtClean="0"/>
              <a:t>245 </a:t>
            </a:r>
            <a:r>
              <a:rPr lang="en-US" sz="2400" dirty="0"/>
              <a:t>0 4 The Third Reich : ǂb the essential readings / ǂc edited by Christian Leitz ; advisory </a:t>
            </a:r>
            <a:r>
              <a:rPr lang="en-US" sz="2400" dirty="0" smtClean="0"/>
              <a:t>editor: </a:t>
            </a:r>
            <a:r>
              <a:rPr lang="en-US" sz="2400" dirty="0"/>
              <a:t>Harold James. </a:t>
            </a:r>
            <a:endParaRPr lang="en-US" sz="2400" dirty="0" smtClean="0"/>
          </a:p>
          <a:p>
            <a:pPr marL="0" indent="0">
              <a:buNone/>
            </a:pPr>
            <a:r>
              <a:rPr lang="en-US" sz="2400" dirty="0" smtClean="0"/>
              <a:t>264    1 Oxford</a:t>
            </a:r>
            <a:r>
              <a:rPr lang="en-US" sz="2400" dirty="0"/>
              <a:t>, UK </a:t>
            </a:r>
            <a:r>
              <a:rPr lang="en-US" sz="2400" dirty="0" smtClean="0"/>
              <a:t>: </a:t>
            </a:r>
            <a:r>
              <a:rPr lang="en-US" sz="2400" dirty="0"/>
              <a:t>ǂb Blackwell Publishers, ǂc 1999.</a:t>
            </a:r>
          </a:p>
          <a:p>
            <a:pPr marL="457200" indent="-457200">
              <a:buAutoNum type="arabicPlain" startAt="300"/>
            </a:pPr>
            <a:r>
              <a:rPr lang="en-US" sz="2400" dirty="0" smtClean="0"/>
              <a:t>     xii</a:t>
            </a:r>
            <a:r>
              <a:rPr lang="en-US" sz="2400" dirty="0"/>
              <a:t>, 307 </a:t>
            </a:r>
            <a:r>
              <a:rPr lang="en-US" sz="2400" dirty="0" smtClean="0"/>
              <a:t>pages </a:t>
            </a:r>
            <a:r>
              <a:rPr lang="en-US" sz="2400" dirty="0"/>
              <a:t>; ǂc 24 cm. </a:t>
            </a:r>
            <a:endParaRPr lang="en-US" sz="2400" dirty="0" smtClean="0"/>
          </a:p>
          <a:p>
            <a:pPr marL="0" indent="0">
              <a:buNone/>
            </a:pPr>
            <a:r>
              <a:rPr lang="en-US" sz="2400" dirty="0" smtClean="0"/>
              <a:t>336       text </a:t>
            </a:r>
            <a:r>
              <a:rPr lang="en-US" sz="2400" dirty="0"/>
              <a:t>ǂb txt ǂ2 rdacontent</a:t>
            </a:r>
          </a:p>
          <a:p>
            <a:pPr marL="0" indent="0">
              <a:buNone/>
            </a:pPr>
            <a:r>
              <a:rPr lang="en-US" sz="2400" dirty="0"/>
              <a:t>337     </a:t>
            </a:r>
            <a:r>
              <a:rPr lang="en-US" sz="2400" dirty="0" smtClean="0"/>
              <a:t>  unmediated </a:t>
            </a:r>
            <a:r>
              <a:rPr lang="en-US" sz="2400" dirty="0"/>
              <a:t>ǂb n ǂ2 rdamedia</a:t>
            </a:r>
          </a:p>
          <a:p>
            <a:pPr marL="0" indent="0">
              <a:buNone/>
            </a:pPr>
            <a:r>
              <a:rPr lang="en-US" sz="2400" dirty="0" smtClean="0"/>
              <a:t>338       volume </a:t>
            </a:r>
            <a:r>
              <a:rPr lang="en-US" sz="2400" dirty="0"/>
              <a:t>ǂb nc ǂ2 </a:t>
            </a:r>
            <a:r>
              <a:rPr lang="en-US" sz="2400" dirty="0" smtClean="0"/>
              <a:t>rdacarrier</a:t>
            </a:r>
          </a:p>
          <a:p>
            <a:pPr marL="0" indent="0">
              <a:buNone/>
            </a:pPr>
            <a:r>
              <a:rPr lang="en-US" sz="2400" dirty="0"/>
              <a:t>490 </a:t>
            </a:r>
            <a:r>
              <a:rPr lang="en-US" sz="2400" dirty="0" smtClean="0"/>
              <a:t> 1   Blackwell </a:t>
            </a:r>
            <a:r>
              <a:rPr lang="en-US" sz="2400" dirty="0"/>
              <a:t>essential readings in history</a:t>
            </a:r>
          </a:p>
          <a:p>
            <a:pPr marL="0" indent="0">
              <a:buNone/>
            </a:pPr>
            <a:r>
              <a:rPr lang="en-US" sz="2400" dirty="0" smtClean="0"/>
              <a:t>505 0    [?burdensome?]</a:t>
            </a:r>
            <a:endParaRPr lang="en-US" sz="2400" dirty="0"/>
          </a:p>
          <a:p>
            <a:pPr marL="0" indent="0">
              <a:buNone/>
            </a:pPr>
            <a:r>
              <a:rPr lang="en-US" sz="2400" dirty="0" smtClean="0"/>
              <a:t>700 </a:t>
            </a:r>
            <a:r>
              <a:rPr lang="en-US" sz="2400" dirty="0"/>
              <a:t>1   Leitz, </a:t>
            </a:r>
            <a:r>
              <a:rPr lang="en-US" sz="2400" dirty="0" smtClean="0"/>
              <a:t>Christian, ǂe editor of compilation.</a:t>
            </a:r>
            <a:endParaRPr lang="en-US" sz="2400" dirty="0"/>
          </a:p>
          <a:p>
            <a:pPr marL="0" indent="0">
              <a:buNone/>
            </a:pPr>
            <a:r>
              <a:rPr lang="en-US" sz="2400" dirty="0"/>
              <a:t>700 1   James, Harold, ǂd </a:t>
            </a:r>
            <a:r>
              <a:rPr lang="en-US" sz="2400" dirty="0" smtClean="0"/>
              <a:t>1956-  ǂe editor.</a:t>
            </a:r>
          </a:p>
          <a:p>
            <a:pPr marL="0" indent="0">
              <a:buNone/>
            </a:pPr>
            <a:r>
              <a:rPr lang="en-US" sz="2400" dirty="0" smtClean="0"/>
              <a:t>830   0 </a:t>
            </a:r>
            <a:r>
              <a:rPr lang="en-US" sz="2400" dirty="0"/>
              <a:t>Blackwell essential readings in </a:t>
            </a:r>
            <a:r>
              <a:rPr lang="en-US" sz="2400" dirty="0" smtClean="0"/>
              <a:t>history.</a:t>
            </a:r>
            <a:endParaRPr lang="en-US" sz="2400" dirty="0"/>
          </a:p>
          <a:p>
            <a:pPr marL="0" indent="0">
              <a:buNone/>
            </a:pPr>
            <a:endParaRPr lang="en-US" sz="2400" dirty="0"/>
          </a:p>
        </p:txBody>
      </p:sp>
    </p:spTree>
    <p:extLst>
      <p:ext uri="{BB962C8B-B14F-4D97-AF65-F5344CB8AC3E}">
        <p14:creationId xmlns:p14="http://schemas.microsoft.com/office/powerpoint/2010/main" val="398165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Example C</a:t>
            </a:r>
            <a:endParaRPr lang="en-US" dirty="0"/>
          </a:p>
        </p:txBody>
      </p:sp>
      <p:sp>
        <p:nvSpPr>
          <p:cNvPr id="3" name="Content Placeholder 2"/>
          <p:cNvSpPr>
            <a:spLocks noGrp="1"/>
          </p:cNvSpPr>
          <p:nvPr>
            <p:ph idx="1"/>
          </p:nvPr>
        </p:nvSpPr>
        <p:spPr>
          <a:xfrm>
            <a:off x="228600" y="1295400"/>
            <a:ext cx="8839200" cy="5334000"/>
          </a:xfrm>
        </p:spPr>
        <p:txBody>
          <a:bodyPr>
            <a:normAutofit fontScale="40000" lnSpcReduction="20000"/>
          </a:bodyPr>
          <a:lstStyle/>
          <a:p>
            <a:pPr marL="0" indent="0">
              <a:buNone/>
            </a:pPr>
            <a:r>
              <a:rPr lang="en-US" sz="3500" dirty="0"/>
              <a:t>Type a         ELvl I         Srce d         Audn           Ctrl           Lang eng</a:t>
            </a:r>
          </a:p>
          <a:p>
            <a:pPr marL="0" indent="0">
              <a:buNone/>
            </a:pPr>
            <a:r>
              <a:rPr lang="en-US" sz="3500" dirty="0"/>
              <a:t>BLvl m         Form           Conf 0         Biog           MRec           Ctry nyu</a:t>
            </a:r>
          </a:p>
          <a:p>
            <a:pPr marL="0" indent="0">
              <a:buNone/>
            </a:pPr>
            <a:r>
              <a:rPr lang="en-US" sz="3500" dirty="0"/>
              <a:t>               Cont b         GPub           LitF 0         Indx 0</a:t>
            </a:r>
          </a:p>
          <a:p>
            <a:pPr marL="0" indent="0">
              <a:buNone/>
            </a:pPr>
            <a:r>
              <a:rPr lang="en-US" sz="3500" dirty="0"/>
              <a:t>Desc </a:t>
            </a:r>
            <a:r>
              <a:rPr lang="en-US" sz="3500" dirty="0" smtClean="0"/>
              <a:t>i         </a:t>
            </a:r>
            <a:r>
              <a:rPr lang="en-US" sz="3500" dirty="0"/>
              <a:t>Ills a         Fest 0         DtSt s         Dates 2007     ,     </a:t>
            </a:r>
          </a:p>
          <a:p>
            <a:pPr marL="0" indent="0">
              <a:buNone/>
            </a:pPr>
            <a:endParaRPr lang="en-US" sz="3500" dirty="0"/>
          </a:p>
          <a:p>
            <a:pPr marL="0" indent="0">
              <a:buNone/>
            </a:pPr>
            <a:r>
              <a:rPr lang="en-US" dirty="0"/>
              <a:t>040     </a:t>
            </a:r>
            <a:r>
              <a:rPr lang="en-US" dirty="0" smtClean="0"/>
              <a:t>  CUY ǂb eng ǂe rda</a:t>
            </a:r>
            <a:r>
              <a:rPr lang="en-US" dirty="0"/>
              <a:t> </a:t>
            </a:r>
            <a:r>
              <a:rPr lang="en-US" dirty="0" smtClean="0"/>
              <a:t>ǂc CUY</a:t>
            </a:r>
            <a:endParaRPr lang="en-US" dirty="0"/>
          </a:p>
          <a:p>
            <a:pPr marL="0" indent="0">
              <a:buNone/>
            </a:pPr>
            <a:r>
              <a:rPr lang="en-US" dirty="0" smtClean="0"/>
              <a:t>020       9780975392102</a:t>
            </a:r>
            <a:endParaRPr lang="en-US" dirty="0"/>
          </a:p>
          <a:p>
            <a:pPr marL="0" indent="0">
              <a:buNone/>
            </a:pPr>
            <a:r>
              <a:rPr lang="en-US" dirty="0"/>
              <a:t>041 0   </a:t>
            </a:r>
            <a:r>
              <a:rPr lang="en-US" dirty="0" smtClean="0"/>
              <a:t> eng </a:t>
            </a:r>
            <a:r>
              <a:rPr lang="en-US" dirty="0"/>
              <a:t>ǂa </a:t>
            </a:r>
            <a:r>
              <a:rPr lang="en-US" dirty="0" smtClean="0"/>
              <a:t>fre </a:t>
            </a:r>
            <a:r>
              <a:rPr lang="vi-VN" dirty="0" smtClean="0">
                <a:latin typeface="Calibri" panose="020F0502020204030204" pitchFamily="34" charset="0"/>
              </a:rPr>
              <a:t>ǂ</a:t>
            </a:r>
            <a:r>
              <a:rPr lang="en-US" dirty="0" smtClean="0">
                <a:latin typeface="Calibri" panose="020F0502020204030204" pitchFamily="34" charset="0"/>
              </a:rPr>
              <a:t>h eng</a:t>
            </a:r>
            <a:endParaRPr lang="en-US" dirty="0" smtClean="0"/>
          </a:p>
          <a:p>
            <a:pPr marL="0" indent="0">
              <a:buNone/>
            </a:pPr>
            <a:r>
              <a:rPr lang="en-US" dirty="0" smtClean="0"/>
              <a:t>245 0 </a:t>
            </a:r>
            <a:r>
              <a:rPr lang="en-US" dirty="0"/>
              <a:t>0 Dan Walsh : ǂb paintings.</a:t>
            </a:r>
          </a:p>
          <a:p>
            <a:pPr marL="0" indent="0">
              <a:buNone/>
            </a:pPr>
            <a:r>
              <a:rPr lang="en-US" dirty="0"/>
              <a:t>246 3 0 </a:t>
            </a:r>
            <a:r>
              <a:rPr lang="en-US" dirty="0" smtClean="0"/>
              <a:t>Paintings</a:t>
            </a:r>
          </a:p>
          <a:p>
            <a:pPr marL="0" indent="0">
              <a:buNone/>
            </a:pPr>
            <a:r>
              <a:rPr lang="en-US" dirty="0" smtClean="0"/>
              <a:t>264    1  New </a:t>
            </a:r>
            <a:r>
              <a:rPr lang="en-US" dirty="0"/>
              <a:t>York : ǂb Paula Cooper </a:t>
            </a:r>
            <a:r>
              <a:rPr lang="en-US" dirty="0" smtClean="0"/>
              <a:t>Gallery, </a:t>
            </a:r>
            <a:r>
              <a:rPr lang="en-US" dirty="0"/>
              <a:t>ǂc </a:t>
            </a:r>
            <a:r>
              <a:rPr lang="en-US" dirty="0" smtClean="0"/>
              <a:t>2007</a:t>
            </a:r>
            <a:r>
              <a:rPr lang="en-US" dirty="0"/>
              <a:t>.</a:t>
            </a:r>
          </a:p>
          <a:p>
            <a:pPr marL="514350" indent="-514350">
              <a:buAutoNum type="arabicPlain" startAt="300"/>
            </a:pPr>
            <a:r>
              <a:rPr lang="en-US" dirty="0" smtClean="0"/>
              <a:t> 112 pages  </a:t>
            </a:r>
            <a:r>
              <a:rPr lang="en-US" dirty="0"/>
              <a:t>: ǂb </a:t>
            </a:r>
            <a:r>
              <a:rPr lang="en-US" dirty="0" smtClean="0"/>
              <a:t>illustrations </a:t>
            </a:r>
            <a:r>
              <a:rPr lang="en-US" dirty="0"/>
              <a:t>; ǂc 24 x 26 </a:t>
            </a:r>
            <a:r>
              <a:rPr lang="en-US" dirty="0" smtClean="0"/>
              <a:t>cm</a:t>
            </a:r>
          </a:p>
          <a:p>
            <a:pPr marL="514350" indent="-514350">
              <a:buAutoNum type="arabicPlain" startAt="336"/>
            </a:pPr>
            <a:r>
              <a:rPr lang="en-US" dirty="0" smtClean="0"/>
              <a:t> text </a:t>
            </a:r>
            <a:r>
              <a:rPr lang="en-US" dirty="0"/>
              <a:t>ǂb txt ǂ2 </a:t>
            </a:r>
            <a:r>
              <a:rPr lang="en-US" dirty="0" smtClean="0"/>
              <a:t>rdacontent</a:t>
            </a:r>
            <a:endParaRPr lang="en-US" dirty="0"/>
          </a:p>
          <a:p>
            <a:pPr marL="0" indent="0">
              <a:buNone/>
            </a:pPr>
            <a:r>
              <a:rPr lang="en-US" dirty="0" smtClean="0"/>
              <a:t>336        still image </a:t>
            </a:r>
            <a:r>
              <a:rPr lang="en-US" dirty="0"/>
              <a:t>ǂb txt ǂ2 rdacontent</a:t>
            </a:r>
          </a:p>
          <a:p>
            <a:pPr marL="0" indent="0">
              <a:buNone/>
            </a:pPr>
            <a:r>
              <a:rPr lang="en-US" dirty="0" smtClean="0"/>
              <a:t>337        unmediated </a:t>
            </a:r>
            <a:r>
              <a:rPr lang="en-US" dirty="0"/>
              <a:t>ǂb n ǂ2 rdamedia</a:t>
            </a:r>
          </a:p>
          <a:p>
            <a:pPr marL="514350" indent="-514350">
              <a:buAutoNum type="arabicPlain" startAt="338"/>
            </a:pPr>
            <a:r>
              <a:rPr lang="en-US" dirty="0" smtClean="0"/>
              <a:t> volume ǂb nc ǂ2 rdacarrier</a:t>
            </a:r>
          </a:p>
          <a:p>
            <a:pPr marL="0" indent="0">
              <a:buNone/>
            </a:pPr>
            <a:r>
              <a:rPr lang="en-US" dirty="0"/>
              <a:t>505 </a:t>
            </a:r>
            <a:r>
              <a:rPr lang="en-US" dirty="0" smtClean="0"/>
              <a:t>2     Dan </a:t>
            </a:r>
            <a:r>
              <a:rPr lang="en-US" dirty="0"/>
              <a:t>in the World / Stephen Ellis -- </a:t>
            </a:r>
            <a:r>
              <a:rPr lang="en-US" dirty="0" smtClean="0"/>
              <a:t>Dan </a:t>
            </a:r>
            <a:r>
              <a:rPr lang="en-US" dirty="0"/>
              <a:t>Walsh in conversation / Bob Nickas </a:t>
            </a:r>
            <a:r>
              <a:rPr lang="en-US" dirty="0" smtClean="0"/>
              <a:t>-- </a:t>
            </a:r>
            <a:r>
              <a:rPr lang="en-US" dirty="0"/>
              <a:t>Continuous Abstraction / Eric de Chassey</a:t>
            </a:r>
            <a:r>
              <a:rPr lang="en-US" dirty="0" smtClean="0"/>
              <a:t>.</a:t>
            </a:r>
          </a:p>
          <a:p>
            <a:pPr marL="514350" indent="-514350">
              <a:buAutoNum type="arabicPlain" startAt="546"/>
            </a:pPr>
            <a:r>
              <a:rPr lang="en-US" dirty="0" smtClean="0"/>
              <a:t> English with French translation </a:t>
            </a:r>
            <a:r>
              <a:rPr lang="vi-VN" dirty="0" smtClean="0">
                <a:latin typeface="Calibri" panose="020F0502020204030204" pitchFamily="34" charset="0"/>
              </a:rPr>
              <a:t>ǂ</a:t>
            </a:r>
            <a:r>
              <a:rPr lang="en-US" dirty="0" smtClean="0">
                <a:latin typeface="Calibri" panose="020F0502020204030204" pitchFamily="34" charset="0"/>
              </a:rPr>
              <a:t>3 Essays and interview.</a:t>
            </a:r>
          </a:p>
          <a:p>
            <a:pPr marL="0" indent="0">
              <a:buNone/>
            </a:pPr>
            <a:r>
              <a:rPr lang="en-US" dirty="0" smtClean="0">
                <a:latin typeface="Calibri" panose="020F0502020204030204" pitchFamily="34" charset="0"/>
              </a:rPr>
              <a:t>700 1    </a:t>
            </a:r>
            <a:r>
              <a:rPr lang="vi-VN" dirty="0" smtClean="0">
                <a:latin typeface="Calibri" panose="020F0502020204030204" pitchFamily="34" charset="0"/>
              </a:rPr>
              <a:t>ǂ</a:t>
            </a:r>
            <a:r>
              <a:rPr lang="en-US" dirty="0" smtClean="0">
                <a:latin typeface="Calibri" panose="020F0502020204030204" pitchFamily="34" charset="0"/>
              </a:rPr>
              <a:t>i </a:t>
            </a:r>
            <a:r>
              <a:rPr lang="en-US" dirty="0">
                <a:latin typeface="Calibri" panose="020F0502020204030204" pitchFamily="34" charset="0"/>
              </a:rPr>
              <a:t>Contains (work): Walsh, Dan, </a:t>
            </a:r>
            <a:r>
              <a:rPr lang="vi-VN" dirty="0">
                <a:latin typeface="Calibri" panose="020F0502020204030204" pitchFamily="34" charset="0"/>
              </a:rPr>
              <a:t>ǂ</a:t>
            </a:r>
            <a:r>
              <a:rPr lang="en-US" dirty="0">
                <a:latin typeface="Calibri" panose="020F0502020204030204" pitchFamily="34" charset="0"/>
              </a:rPr>
              <a:t>d </a:t>
            </a:r>
            <a:r>
              <a:rPr lang="en-US" dirty="0" smtClean="0">
                <a:latin typeface="Calibri" panose="020F0502020204030204" pitchFamily="34" charset="0"/>
              </a:rPr>
              <a:t>1960- </a:t>
            </a:r>
            <a:r>
              <a:rPr lang="vi-VN" dirty="0" smtClean="0">
                <a:latin typeface="Calibri" panose="020F0502020204030204" pitchFamily="34" charset="0"/>
              </a:rPr>
              <a:t>ǂ</a:t>
            </a:r>
            <a:r>
              <a:rPr lang="en-US" dirty="0">
                <a:latin typeface="Calibri" panose="020F0502020204030204" pitchFamily="34" charset="0"/>
              </a:rPr>
              <a:t>t Paintings. </a:t>
            </a:r>
            <a:r>
              <a:rPr lang="vi-VN" dirty="0">
                <a:latin typeface="Calibri" panose="020F0502020204030204" pitchFamily="34" charset="0"/>
              </a:rPr>
              <a:t>ǂ</a:t>
            </a:r>
            <a:r>
              <a:rPr lang="en-US" dirty="0">
                <a:latin typeface="Calibri" panose="020F0502020204030204" pitchFamily="34" charset="0"/>
              </a:rPr>
              <a:t>k Selections</a:t>
            </a:r>
            <a:r>
              <a:rPr lang="en-US" dirty="0" smtClean="0">
                <a:latin typeface="Calibri" panose="020F0502020204030204" pitchFamily="34" charset="0"/>
              </a:rPr>
              <a:t>.</a:t>
            </a:r>
          </a:p>
          <a:p>
            <a:pPr marL="0" indent="0">
              <a:buNone/>
            </a:pPr>
            <a:r>
              <a:rPr lang="vi-VN" dirty="0">
                <a:latin typeface="Calibri" panose="020F0502020204030204" pitchFamily="34" charset="0"/>
              </a:rPr>
              <a:t>700 1 </a:t>
            </a:r>
            <a:r>
              <a:rPr lang="en-US" dirty="0">
                <a:latin typeface="Calibri" panose="020F0502020204030204" pitchFamily="34" charset="0"/>
              </a:rPr>
              <a:t>   </a:t>
            </a:r>
            <a:r>
              <a:rPr lang="vi-VN" dirty="0">
                <a:latin typeface="Calibri" panose="020F0502020204030204" pitchFamily="34" charset="0"/>
              </a:rPr>
              <a:t>ǂ</a:t>
            </a:r>
            <a:r>
              <a:rPr lang="en-US" dirty="0">
                <a:latin typeface="Calibri" panose="020F0502020204030204" pitchFamily="34" charset="0"/>
              </a:rPr>
              <a:t>i Contains </a:t>
            </a:r>
            <a:r>
              <a:rPr lang="en-US" dirty="0" smtClean="0">
                <a:latin typeface="Calibri" panose="020F0502020204030204" pitchFamily="34" charset="0"/>
              </a:rPr>
              <a:t>(expression): </a:t>
            </a:r>
            <a:r>
              <a:rPr lang="vi-VN" dirty="0">
                <a:latin typeface="Calibri" panose="020F0502020204030204" pitchFamily="34" charset="0"/>
              </a:rPr>
              <a:t>ǂ</a:t>
            </a:r>
            <a:r>
              <a:rPr lang="en-US" dirty="0">
                <a:latin typeface="Calibri" panose="020F0502020204030204" pitchFamily="34" charset="0"/>
              </a:rPr>
              <a:t>a </a:t>
            </a:r>
            <a:r>
              <a:rPr lang="vi-VN" dirty="0">
                <a:latin typeface="Calibri" panose="020F0502020204030204" pitchFamily="34" charset="0"/>
              </a:rPr>
              <a:t>Ellis, Stephen</a:t>
            </a:r>
            <a:r>
              <a:rPr lang="en-US" dirty="0">
                <a:latin typeface="Calibri" panose="020F0502020204030204" pitchFamily="34" charset="0"/>
              </a:rPr>
              <a:t>,</a:t>
            </a:r>
            <a:r>
              <a:rPr lang="vi-VN" dirty="0">
                <a:latin typeface="Calibri" panose="020F0502020204030204" pitchFamily="34" charset="0"/>
              </a:rPr>
              <a:t> ǂd </a:t>
            </a:r>
            <a:r>
              <a:rPr lang="vi-VN" dirty="0" smtClean="0">
                <a:latin typeface="Calibri" panose="020F0502020204030204" pitchFamily="34" charset="0"/>
              </a:rPr>
              <a:t>1951-</a:t>
            </a:r>
            <a:r>
              <a:rPr lang="en-US" dirty="0">
                <a:latin typeface="Calibri" panose="020F0502020204030204" pitchFamily="34" charset="0"/>
              </a:rPr>
              <a:t> </a:t>
            </a:r>
            <a:r>
              <a:rPr lang="vi-VN" dirty="0" smtClean="0">
                <a:latin typeface="Calibri" panose="020F0502020204030204" pitchFamily="34" charset="0"/>
              </a:rPr>
              <a:t>ǂ</a:t>
            </a:r>
            <a:r>
              <a:rPr lang="en-US" dirty="0">
                <a:latin typeface="Calibri" panose="020F0502020204030204" pitchFamily="34" charset="0"/>
              </a:rPr>
              <a:t>t Dan in the world</a:t>
            </a:r>
            <a:r>
              <a:rPr lang="en-US" dirty="0" smtClean="0">
                <a:latin typeface="Calibri" panose="020F0502020204030204" pitchFamily="34" charset="0"/>
              </a:rPr>
              <a:t>. </a:t>
            </a:r>
            <a:r>
              <a:rPr lang="vi-VN" dirty="0" smtClean="0">
                <a:latin typeface="Calibri" panose="020F0502020204030204" pitchFamily="34" charset="0"/>
              </a:rPr>
              <a:t>ǂ</a:t>
            </a:r>
            <a:r>
              <a:rPr lang="en-US" dirty="0" smtClean="0">
                <a:latin typeface="Calibri" panose="020F0502020204030204" pitchFamily="34" charset="0"/>
              </a:rPr>
              <a:t>l English.</a:t>
            </a:r>
          </a:p>
          <a:p>
            <a:pPr marL="0" indent="0">
              <a:buNone/>
            </a:pPr>
            <a:r>
              <a:rPr lang="vi-VN" dirty="0" smtClean="0">
                <a:latin typeface="Calibri" panose="020F0502020204030204" pitchFamily="34" charset="0"/>
              </a:rPr>
              <a:t>700 </a:t>
            </a:r>
            <a:r>
              <a:rPr lang="vi-VN" dirty="0">
                <a:latin typeface="Calibri" panose="020F0502020204030204" pitchFamily="34" charset="0"/>
              </a:rPr>
              <a:t>1 </a:t>
            </a:r>
            <a:r>
              <a:rPr lang="en-US" dirty="0">
                <a:latin typeface="Calibri" panose="020F0502020204030204" pitchFamily="34" charset="0"/>
              </a:rPr>
              <a:t>   </a:t>
            </a:r>
            <a:r>
              <a:rPr lang="vi-VN" dirty="0">
                <a:latin typeface="Calibri" panose="020F0502020204030204" pitchFamily="34" charset="0"/>
              </a:rPr>
              <a:t>ǂ</a:t>
            </a:r>
            <a:r>
              <a:rPr lang="en-US" dirty="0">
                <a:latin typeface="Calibri" panose="020F0502020204030204" pitchFamily="34" charset="0"/>
              </a:rPr>
              <a:t>i Contains </a:t>
            </a:r>
            <a:r>
              <a:rPr lang="en-US" dirty="0" smtClean="0">
                <a:latin typeface="Calibri" panose="020F0502020204030204" pitchFamily="34" charset="0"/>
              </a:rPr>
              <a:t>(expression): </a:t>
            </a:r>
            <a:r>
              <a:rPr lang="vi-VN" dirty="0">
                <a:latin typeface="Calibri" panose="020F0502020204030204" pitchFamily="34" charset="0"/>
              </a:rPr>
              <a:t>ǂ</a:t>
            </a:r>
            <a:r>
              <a:rPr lang="en-US" dirty="0">
                <a:latin typeface="Calibri" panose="020F0502020204030204" pitchFamily="34" charset="0"/>
              </a:rPr>
              <a:t>a C</a:t>
            </a:r>
            <a:r>
              <a:rPr lang="vi-VN" dirty="0">
                <a:latin typeface="Calibri" panose="020F0502020204030204" pitchFamily="34" charset="0"/>
              </a:rPr>
              <a:t>hassey, Éric de</a:t>
            </a:r>
            <a:r>
              <a:rPr lang="en-US" dirty="0">
                <a:latin typeface="Calibri" panose="020F0502020204030204" pitchFamily="34" charset="0"/>
              </a:rPr>
              <a:t>. </a:t>
            </a:r>
            <a:r>
              <a:rPr lang="vi-VN" dirty="0">
                <a:latin typeface="Calibri" panose="020F0502020204030204" pitchFamily="34" charset="0"/>
              </a:rPr>
              <a:t>ǂ</a:t>
            </a:r>
            <a:r>
              <a:rPr lang="en-US" dirty="0">
                <a:latin typeface="Calibri" panose="020F0502020204030204" pitchFamily="34" charset="0"/>
              </a:rPr>
              <a:t>t Continuous abstraction</a:t>
            </a:r>
            <a:r>
              <a:rPr lang="en-US" dirty="0" smtClean="0">
                <a:latin typeface="Calibri" panose="020F0502020204030204" pitchFamily="34" charset="0"/>
              </a:rPr>
              <a:t>. </a:t>
            </a:r>
            <a:r>
              <a:rPr lang="vi-VN" dirty="0" smtClean="0">
                <a:latin typeface="Calibri" panose="020F0502020204030204" pitchFamily="34" charset="0"/>
              </a:rPr>
              <a:t>ǂ</a:t>
            </a:r>
            <a:r>
              <a:rPr lang="en-US" dirty="0">
                <a:latin typeface="Calibri" panose="020F0502020204030204" pitchFamily="34" charset="0"/>
              </a:rPr>
              <a:t> </a:t>
            </a:r>
            <a:r>
              <a:rPr lang="en-US" dirty="0" smtClean="0">
                <a:latin typeface="Calibri" panose="020F0502020204030204" pitchFamily="34" charset="0"/>
              </a:rPr>
              <a:t>English.</a:t>
            </a:r>
            <a:endParaRPr lang="vi-VN" dirty="0">
              <a:latin typeface="Calibri" panose="020F0502020204030204" pitchFamily="34" charset="0"/>
            </a:endParaRPr>
          </a:p>
          <a:p>
            <a:pPr marL="0" indent="0">
              <a:buNone/>
            </a:pPr>
            <a:r>
              <a:rPr lang="vi-VN" dirty="0">
                <a:latin typeface="Calibri" panose="020F0502020204030204" pitchFamily="34" charset="0"/>
              </a:rPr>
              <a:t>700 1 </a:t>
            </a:r>
            <a:r>
              <a:rPr lang="en-US" dirty="0">
                <a:latin typeface="Calibri" panose="020F0502020204030204" pitchFamily="34" charset="0"/>
              </a:rPr>
              <a:t>   </a:t>
            </a:r>
            <a:r>
              <a:rPr lang="vi-VN" dirty="0">
                <a:latin typeface="Calibri" panose="020F0502020204030204" pitchFamily="34" charset="0"/>
              </a:rPr>
              <a:t>ǂ</a:t>
            </a:r>
            <a:r>
              <a:rPr lang="en-US" dirty="0">
                <a:latin typeface="Calibri" panose="020F0502020204030204" pitchFamily="34" charset="0"/>
              </a:rPr>
              <a:t>i Contains </a:t>
            </a:r>
            <a:r>
              <a:rPr lang="en-US" dirty="0" smtClean="0">
                <a:latin typeface="Calibri" panose="020F0502020204030204" pitchFamily="34" charset="0"/>
              </a:rPr>
              <a:t>(expression): </a:t>
            </a:r>
            <a:r>
              <a:rPr lang="vi-VN" dirty="0" smtClean="0">
                <a:latin typeface="Calibri" panose="020F0502020204030204" pitchFamily="34" charset="0"/>
              </a:rPr>
              <a:t>ǂ</a:t>
            </a:r>
            <a:r>
              <a:rPr lang="en-US" dirty="0" smtClean="0">
                <a:latin typeface="Calibri" panose="020F0502020204030204" pitchFamily="34" charset="0"/>
              </a:rPr>
              <a:t>a</a:t>
            </a:r>
            <a:r>
              <a:rPr lang="vi-VN" dirty="0" smtClean="0">
                <a:latin typeface="Calibri" panose="020F0502020204030204" pitchFamily="34" charset="0"/>
              </a:rPr>
              <a:t> </a:t>
            </a:r>
            <a:r>
              <a:rPr lang="en-US" dirty="0" smtClean="0">
                <a:latin typeface="Calibri" panose="020F0502020204030204" pitchFamily="34" charset="0"/>
              </a:rPr>
              <a:t>Walsh, Dan, </a:t>
            </a:r>
            <a:r>
              <a:rPr lang="vi-VN" dirty="0" smtClean="0">
                <a:latin typeface="Calibri" panose="020F0502020204030204" pitchFamily="34" charset="0"/>
              </a:rPr>
              <a:t>ǂ</a:t>
            </a:r>
            <a:r>
              <a:rPr lang="en-US" dirty="0" smtClean="0">
                <a:latin typeface="Calibri" panose="020F0502020204030204" pitchFamily="34" charset="0"/>
              </a:rPr>
              <a:t>d </a:t>
            </a:r>
            <a:r>
              <a:rPr lang="en-US" dirty="0" smtClean="0">
                <a:latin typeface="Calibri" panose="020F0502020204030204" pitchFamily="34" charset="0"/>
              </a:rPr>
              <a:t>1960- </a:t>
            </a:r>
            <a:r>
              <a:rPr lang="vi-VN" dirty="0" smtClean="0">
                <a:latin typeface="Calibri" panose="020F0502020204030204" pitchFamily="34" charset="0"/>
              </a:rPr>
              <a:t>ǂ</a:t>
            </a:r>
            <a:r>
              <a:rPr lang="en-US" dirty="0">
                <a:latin typeface="Calibri" panose="020F0502020204030204" pitchFamily="34" charset="0"/>
              </a:rPr>
              <a:t>t Dan Walsh in </a:t>
            </a:r>
            <a:r>
              <a:rPr lang="en-US" dirty="0" smtClean="0">
                <a:latin typeface="Calibri" panose="020F0502020204030204" pitchFamily="34" charset="0"/>
              </a:rPr>
              <a:t>conversation. </a:t>
            </a:r>
            <a:r>
              <a:rPr lang="vi-VN" dirty="0">
                <a:latin typeface="Calibri" panose="020F0502020204030204" pitchFamily="34" charset="0"/>
              </a:rPr>
              <a:t>ǂ</a:t>
            </a:r>
            <a:r>
              <a:rPr lang="en-US" dirty="0">
                <a:latin typeface="Calibri" panose="020F0502020204030204" pitchFamily="34" charset="0"/>
              </a:rPr>
              <a:t>l </a:t>
            </a:r>
            <a:r>
              <a:rPr lang="en-US" dirty="0" smtClean="0">
                <a:latin typeface="Calibri" panose="020F0502020204030204" pitchFamily="34" charset="0"/>
              </a:rPr>
              <a:t>English.</a:t>
            </a:r>
            <a:endParaRPr lang="en-US" dirty="0">
              <a:latin typeface="Calibri" panose="020F0502020204030204" pitchFamily="34" charset="0"/>
            </a:endParaRPr>
          </a:p>
          <a:p>
            <a:pPr marL="0" indent="0">
              <a:buNone/>
            </a:pPr>
            <a:r>
              <a:rPr lang="vi-VN" dirty="0" smtClean="0">
                <a:latin typeface="Calibri" panose="020F0502020204030204" pitchFamily="34" charset="0"/>
              </a:rPr>
              <a:t>700 </a:t>
            </a:r>
            <a:r>
              <a:rPr lang="vi-VN" dirty="0">
                <a:latin typeface="Calibri" panose="020F0502020204030204" pitchFamily="34" charset="0"/>
              </a:rPr>
              <a:t>1 </a:t>
            </a:r>
            <a:r>
              <a:rPr lang="en-US" dirty="0" smtClean="0">
                <a:latin typeface="Calibri" panose="020F0502020204030204" pitchFamily="34" charset="0"/>
              </a:rPr>
              <a:t>   </a:t>
            </a:r>
            <a:r>
              <a:rPr lang="vi-VN" dirty="0" smtClean="0">
                <a:latin typeface="Calibri" panose="020F0502020204030204" pitchFamily="34" charset="0"/>
              </a:rPr>
              <a:t>ǂ</a:t>
            </a:r>
            <a:r>
              <a:rPr lang="en-US" dirty="0" smtClean="0">
                <a:latin typeface="Calibri" panose="020F0502020204030204" pitchFamily="34" charset="0"/>
              </a:rPr>
              <a:t>i Contains (expression): </a:t>
            </a:r>
            <a:r>
              <a:rPr lang="vi-VN" dirty="0" smtClean="0">
                <a:latin typeface="Calibri" panose="020F0502020204030204" pitchFamily="34" charset="0"/>
              </a:rPr>
              <a:t>ǂ</a:t>
            </a:r>
            <a:r>
              <a:rPr lang="en-US" dirty="0" smtClean="0">
                <a:latin typeface="Calibri" panose="020F0502020204030204" pitchFamily="34" charset="0"/>
              </a:rPr>
              <a:t>a </a:t>
            </a:r>
            <a:r>
              <a:rPr lang="vi-VN" dirty="0" smtClean="0">
                <a:latin typeface="Calibri" panose="020F0502020204030204" pitchFamily="34" charset="0"/>
              </a:rPr>
              <a:t>Ellis</a:t>
            </a:r>
            <a:r>
              <a:rPr lang="vi-VN" dirty="0">
                <a:latin typeface="Calibri" panose="020F0502020204030204" pitchFamily="34" charset="0"/>
              </a:rPr>
              <a:t>, </a:t>
            </a:r>
            <a:r>
              <a:rPr lang="vi-VN" dirty="0" smtClean="0">
                <a:latin typeface="Calibri" panose="020F0502020204030204" pitchFamily="34" charset="0"/>
              </a:rPr>
              <a:t>Stephen</a:t>
            </a:r>
            <a:r>
              <a:rPr lang="en-US" dirty="0" smtClean="0">
                <a:latin typeface="Calibri" panose="020F0502020204030204" pitchFamily="34" charset="0"/>
              </a:rPr>
              <a:t>,</a:t>
            </a:r>
            <a:r>
              <a:rPr lang="vi-VN" dirty="0" smtClean="0">
                <a:latin typeface="Calibri" panose="020F0502020204030204" pitchFamily="34" charset="0"/>
              </a:rPr>
              <a:t> </a:t>
            </a:r>
            <a:r>
              <a:rPr lang="vi-VN" dirty="0">
                <a:latin typeface="Calibri" panose="020F0502020204030204" pitchFamily="34" charset="0"/>
              </a:rPr>
              <a:t>ǂd </a:t>
            </a:r>
            <a:r>
              <a:rPr lang="vi-VN" dirty="0" smtClean="0">
                <a:latin typeface="Calibri" panose="020F0502020204030204" pitchFamily="34" charset="0"/>
              </a:rPr>
              <a:t>1951-</a:t>
            </a:r>
            <a:r>
              <a:rPr lang="en-US" dirty="0">
                <a:latin typeface="Calibri" panose="020F0502020204030204" pitchFamily="34" charset="0"/>
              </a:rPr>
              <a:t> </a:t>
            </a:r>
            <a:r>
              <a:rPr lang="vi-VN" dirty="0" smtClean="0">
                <a:latin typeface="Calibri" panose="020F0502020204030204" pitchFamily="34" charset="0"/>
              </a:rPr>
              <a:t>ǂ</a:t>
            </a:r>
            <a:r>
              <a:rPr lang="en-US" dirty="0">
                <a:latin typeface="Calibri" panose="020F0502020204030204" pitchFamily="34" charset="0"/>
              </a:rPr>
              <a:t>t Dan in the world</a:t>
            </a:r>
            <a:r>
              <a:rPr lang="en-US" dirty="0" smtClean="0">
                <a:latin typeface="Calibri" panose="020F0502020204030204" pitchFamily="34" charset="0"/>
              </a:rPr>
              <a:t>. </a:t>
            </a:r>
            <a:r>
              <a:rPr lang="vi-VN" dirty="0" smtClean="0">
                <a:latin typeface="Calibri" panose="020F0502020204030204" pitchFamily="34" charset="0"/>
              </a:rPr>
              <a:t>ǂ</a:t>
            </a:r>
            <a:r>
              <a:rPr lang="en-US" dirty="0" smtClean="0">
                <a:latin typeface="Calibri" panose="020F0502020204030204" pitchFamily="34" charset="0"/>
              </a:rPr>
              <a:t>l French.</a:t>
            </a:r>
            <a:endParaRPr lang="vi-VN" dirty="0">
              <a:latin typeface="Calibri" panose="020F0502020204030204" pitchFamily="34" charset="0"/>
            </a:endParaRPr>
          </a:p>
          <a:p>
            <a:pPr marL="0" indent="0">
              <a:buNone/>
            </a:pPr>
            <a:r>
              <a:rPr lang="vi-VN" dirty="0">
                <a:latin typeface="Calibri" panose="020F0502020204030204" pitchFamily="34" charset="0"/>
              </a:rPr>
              <a:t>700 1 </a:t>
            </a:r>
            <a:r>
              <a:rPr lang="en-US" dirty="0" smtClean="0">
                <a:latin typeface="Calibri" panose="020F0502020204030204" pitchFamily="34" charset="0"/>
              </a:rPr>
              <a:t>   </a:t>
            </a:r>
            <a:r>
              <a:rPr lang="vi-VN" dirty="0" smtClean="0">
                <a:latin typeface="Calibri" panose="020F0502020204030204" pitchFamily="34" charset="0"/>
              </a:rPr>
              <a:t>ǂ</a:t>
            </a:r>
            <a:r>
              <a:rPr lang="en-US" dirty="0" smtClean="0">
                <a:latin typeface="Calibri" panose="020F0502020204030204" pitchFamily="34" charset="0"/>
              </a:rPr>
              <a:t>i Contains (expression): </a:t>
            </a:r>
            <a:r>
              <a:rPr lang="vi-VN" dirty="0" smtClean="0">
                <a:latin typeface="Calibri" panose="020F0502020204030204" pitchFamily="34" charset="0"/>
              </a:rPr>
              <a:t>ǂ</a:t>
            </a:r>
            <a:r>
              <a:rPr lang="en-US" dirty="0" smtClean="0">
                <a:latin typeface="Calibri" panose="020F0502020204030204" pitchFamily="34" charset="0"/>
              </a:rPr>
              <a:t>a C</a:t>
            </a:r>
            <a:r>
              <a:rPr lang="vi-VN" dirty="0" smtClean="0">
                <a:latin typeface="Calibri" panose="020F0502020204030204" pitchFamily="34" charset="0"/>
              </a:rPr>
              <a:t>hassey</a:t>
            </a:r>
            <a:r>
              <a:rPr lang="vi-VN" dirty="0">
                <a:latin typeface="Calibri" panose="020F0502020204030204" pitchFamily="34" charset="0"/>
              </a:rPr>
              <a:t>, Éric </a:t>
            </a:r>
            <a:r>
              <a:rPr lang="vi-VN" dirty="0" smtClean="0">
                <a:latin typeface="Calibri" panose="020F0502020204030204" pitchFamily="34" charset="0"/>
              </a:rPr>
              <a:t>de</a:t>
            </a:r>
            <a:r>
              <a:rPr lang="en-US" dirty="0" smtClean="0">
                <a:latin typeface="Calibri" panose="020F0502020204030204" pitchFamily="34" charset="0"/>
              </a:rPr>
              <a:t>. </a:t>
            </a:r>
            <a:r>
              <a:rPr lang="vi-VN" dirty="0" smtClean="0">
                <a:latin typeface="Calibri" panose="020F0502020204030204" pitchFamily="34" charset="0"/>
              </a:rPr>
              <a:t>ǂ</a:t>
            </a:r>
            <a:r>
              <a:rPr lang="en-US" dirty="0" smtClean="0">
                <a:latin typeface="Calibri" panose="020F0502020204030204" pitchFamily="34" charset="0"/>
              </a:rPr>
              <a:t>t Continuous abstraction. </a:t>
            </a:r>
            <a:r>
              <a:rPr lang="vi-VN" dirty="0" smtClean="0">
                <a:latin typeface="Calibri" panose="020F0502020204030204" pitchFamily="34" charset="0"/>
              </a:rPr>
              <a:t>ǂ</a:t>
            </a:r>
            <a:r>
              <a:rPr lang="en-US" dirty="0" smtClean="0">
                <a:latin typeface="Calibri" panose="020F0502020204030204" pitchFamily="34" charset="0"/>
              </a:rPr>
              <a:t>l French.</a:t>
            </a:r>
            <a:endParaRPr lang="vi-VN" dirty="0">
              <a:latin typeface="Calibri" panose="020F0502020204030204" pitchFamily="34" charset="0"/>
            </a:endParaRPr>
          </a:p>
          <a:p>
            <a:pPr marL="0" indent="0">
              <a:buNone/>
            </a:pPr>
            <a:r>
              <a:rPr lang="vi-VN" dirty="0">
                <a:latin typeface="Calibri" panose="020F0502020204030204" pitchFamily="34" charset="0"/>
              </a:rPr>
              <a:t>700 1 </a:t>
            </a:r>
            <a:r>
              <a:rPr lang="en-US" dirty="0" smtClean="0">
                <a:latin typeface="Calibri" panose="020F0502020204030204" pitchFamily="34" charset="0"/>
              </a:rPr>
              <a:t>   </a:t>
            </a:r>
            <a:r>
              <a:rPr lang="vi-VN" dirty="0" smtClean="0">
                <a:latin typeface="Calibri" panose="020F0502020204030204" pitchFamily="34" charset="0"/>
              </a:rPr>
              <a:t>ǂ</a:t>
            </a:r>
            <a:r>
              <a:rPr lang="en-US" dirty="0">
                <a:latin typeface="Calibri" panose="020F0502020204030204" pitchFamily="34" charset="0"/>
              </a:rPr>
              <a:t>i Contains (expression): </a:t>
            </a:r>
            <a:r>
              <a:rPr lang="vi-VN" dirty="0" smtClean="0">
                <a:latin typeface="Calibri" panose="020F0502020204030204" pitchFamily="34" charset="0"/>
              </a:rPr>
              <a:t>ǂ</a:t>
            </a:r>
            <a:r>
              <a:rPr lang="en-US" dirty="0" smtClean="0">
                <a:latin typeface="Calibri" panose="020F0502020204030204" pitchFamily="34" charset="0"/>
              </a:rPr>
              <a:t>a</a:t>
            </a:r>
            <a:r>
              <a:rPr lang="vi-VN" dirty="0" smtClean="0">
                <a:latin typeface="Calibri" panose="020F0502020204030204" pitchFamily="34" charset="0"/>
              </a:rPr>
              <a:t> </a:t>
            </a:r>
            <a:r>
              <a:rPr lang="en-US" dirty="0">
                <a:latin typeface="Calibri" panose="020F0502020204030204" pitchFamily="34" charset="0"/>
              </a:rPr>
              <a:t>Walsh, Dan, </a:t>
            </a:r>
            <a:r>
              <a:rPr lang="vi-VN" dirty="0">
                <a:latin typeface="Calibri" panose="020F0502020204030204" pitchFamily="34" charset="0"/>
              </a:rPr>
              <a:t>ǂ</a:t>
            </a:r>
            <a:r>
              <a:rPr lang="en-US" dirty="0">
                <a:latin typeface="Calibri" panose="020F0502020204030204" pitchFamily="34" charset="0"/>
              </a:rPr>
              <a:t>d </a:t>
            </a:r>
            <a:r>
              <a:rPr lang="en-US" dirty="0" smtClean="0">
                <a:latin typeface="Calibri" panose="020F0502020204030204" pitchFamily="34" charset="0"/>
              </a:rPr>
              <a:t>1960- </a:t>
            </a:r>
            <a:r>
              <a:rPr lang="vi-VN" dirty="0" smtClean="0">
                <a:latin typeface="Calibri" panose="020F0502020204030204" pitchFamily="34" charset="0"/>
              </a:rPr>
              <a:t>ǂ</a:t>
            </a:r>
            <a:r>
              <a:rPr lang="en-US" dirty="0" smtClean="0">
                <a:latin typeface="Calibri" panose="020F0502020204030204" pitchFamily="34" charset="0"/>
              </a:rPr>
              <a:t>t Dan Walsh in conversation. </a:t>
            </a:r>
            <a:r>
              <a:rPr lang="vi-VN" dirty="0" smtClean="0">
                <a:latin typeface="Calibri" panose="020F0502020204030204" pitchFamily="34" charset="0"/>
              </a:rPr>
              <a:t>ǂ</a:t>
            </a:r>
            <a:r>
              <a:rPr lang="en-US" dirty="0" smtClean="0">
                <a:latin typeface="Calibri" panose="020F0502020204030204" pitchFamily="34" charset="0"/>
              </a:rPr>
              <a:t>l </a:t>
            </a:r>
            <a:r>
              <a:rPr lang="en-US" dirty="0" smtClean="0">
                <a:latin typeface="Calibri" panose="020F0502020204030204" pitchFamily="34" charset="0"/>
              </a:rPr>
              <a:t>French.</a:t>
            </a:r>
            <a:endParaRPr lang="en-US" dirty="0" smtClean="0">
              <a:latin typeface="Calibri" panose="020F0502020204030204" pitchFamily="34" charset="0"/>
            </a:endParaRPr>
          </a:p>
        </p:txBody>
      </p:sp>
    </p:spTree>
    <p:extLst>
      <p:ext uri="{BB962C8B-B14F-4D97-AF65-F5344CB8AC3E}">
        <p14:creationId xmlns:p14="http://schemas.microsoft.com/office/powerpoint/2010/main" val="168872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 Fixed fields (008)</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9959" y="2057400"/>
            <a:ext cx="7602041"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4448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a:t>
            </a:r>
            <a:endParaRPr lang="en-US" dirty="0"/>
          </a:p>
        </p:txBody>
      </p:sp>
      <p:sp>
        <p:nvSpPr>
          <p:cNvPr id="4" name="Content Placeholder 3"/>
          <p:cNvSpPr>
            <a:spLocks noGrp="1"/>
          </p:cNvSpPr>
          <p:nvPr>
            <p:ph idx="1"/>
          </p:nvPr>
        </p:nvSpPr>
        <p:spPr/>
        <p:txBody>
          <a:bodyPr>
            <a:normAutofit fontScale="55000" lnSpcReduction="20000"/>
          </a:bodyPr>
          <a:lstStyle/>
          <a:p>
            <a:pPr marL="0" indent="0">
              <a:buNone/>
            </a:pPr>
            <a:r>
              <a:rPr lang="vi-VN" sz="2400" dirty="0">
                <a:latin typeface="Calibri" panose="020F0502020204030204" pitchFamily="34" charset="0"/>
              </a:rPr>
              <a:t>Type a         ELvl  </a:t>
            </a:r>
            <a:r>
              <a:rPr lang="en-US" sz="2400" dirty="0" smtClean="0">
                <a:latin typeface="Calibri" panose="020F0502020204030204" pitchFamily="34" charset="0"/>
              </a:rPr>
              <a:t>I</a:t>
            </a:r>
            <a:r>
              <a:rPr lang="vi-VN" sz="2400" dirty="0" smtClean="0">
                <a:latin typeface="Calibri" panose="020F0502020204030204" pitchFamily="34" charset="0"/>
              </a:rPr>
              <a:t>         </a:t>
            </a:r>
            <a:r>
              <a:rPr lang="vi-VN" sz="2400" dirty="0">
                <a:latin typeface="Calibri" panose="020F0502020204030204" pitchFamily="34" charset="0"/>
              </a:rPr>
              <a:t>Srce           Audn           Ctrl           Lang eng</a:t>
            </a:r>
          </a:p>
          <a:p>
            <a:pPr marL="0" indent="0">
              <a:buNone/>
            </a:pPr>
            <a:r>
              <a:rPr lang="vi-VN" sz="2400" dirty="0">
                <a:latin typeface="Calibri" panose="020F0502020204030204" pitchFamily="34" charset="0"/>
              </a:rPr>
              <a:t>BLvl m         Form           Conf 0         Biog           MRec           Ctry enk</a:t>
            </a:r>
          </a:p>
          <a:p>
            <a:pPr marL="0" indent="0">
              <a:buNone/>
            </a:pPr>
            <a:r>
              <a:rPr lang="vi-VN" sz="2400" dirty="0">
                <a:latin typeface="Calibri" panose="020F0502020204030204" pitchFamily="34" charset="0"/>
              </a:rPr>
              <a:t>               Cont bc        GPub           LitF 0         Indx 1</a:t>
            </a:r>
          </a:p>
          <a:p>
            <a:pPr marL="0" indent="0">
              <a:buNone/>
            </a:pPr>
            <a:r>
              <a:rPr lang="vi-VN" sz="2400" dirty="0">
                <a:latin typeface="Calibri" panose="020F0502020204030204" pitchFamily="34" charset="0"/>
              </a:rPr>
              <a:t>Desc i         Ills           Fest 0         DtSt s         Dates 1981     , </a:t>
            </a:r>
            <a:r>
              <a:rPr lang="vi-VN" sz="2900" dirty="0">
                <a:latin typeface="Calibri" panose="020F0502020204030204" pitchFamily="34" charset="0"/>
              </a:rPr>
              <a:t>    </a:t>
            </a:r>
          </a:p>
          <a:p>
            <a:pPr marL="0" indent="0">
              <a:buNone/>
            </a:pPr>
            <a:r>
              <a:rPr lang="en-US" sz="2400" dirty="0" smtClean="0">
                <a:latin typeface="Calibri" panose="020F0502020204030204" pitchFamily="34" charset="0"/>
              </a:rPr>
              <a:t>040         CUY ǂb eng ǂe rda ǂc CUY</a:t>
            </a:r>
            <a:endParaRPr lang="vi-VN" sz="2400" dirty="0">
              <a:latin typeface="Calibri" panose="020F0502020204030204" pitchFamily="34" charset="0"/>
            </a:endParaRPr>
          </a:p>
          <a:p>
            <a:pPr marL="0" indent="0">
              <a:buNone/>
            </a:pPr>
            <a:r>
              <a:rPr lang="en-US" sz="2400" dirty="0" smtClean="0">
                <a:latin typeface="Calibri" panose="020F0502020204030204" pitchFamily="34" charset="0"/>
              </a:rPr>
              <a:t>020         </a:t>
            </a:r>
            <a:r>
              <a:rPr lang="vi-VN" sz="2400" dirty="0" smtClean="0">
                <a:latin typeface="Calibri" panose="020F0502020204030204" pitchFamily="34" charset="0"/>
              </a:rPr>
              <a:t>9780824095536 </a:t>
            </a:r>
            <a:endParaRPr lang="en-US" sz="2400" dirty="0" smtClean="0">
              <a:latin typeface="Calibri" panose="020F0502020204030204" pitchFamily="34" charset="0"/>
            </a:endParaRPr>
          </a:p>
          <a:p>
            <a:pPr marL="0" indent="0">
              <a:buNone/>
            </a:pPr>
            <a:r>
              <a:rPr lang="vi-VN" sz="2400" dirty="0" smtClean="0">
                <a:latin typeface="Calibri" panose="020F0502020204030204" pitchFamily="34" charset="0"/>
              </a:rPr>
              <a:t>110 </a:t>
            </a:r>
            <a:r>
              <a:rPr lang="vi-VN" sz="2400" dirty="0">
                <a:latin typeface="Calibri" panose="020F0502020204030204" pitchFamily="34" charset="0"/>
              </a:rPr>
              <a:t>2   </a:t>
            </a:r>
            <a:r>
              <a:rPr lang="en-US" sz="2400" dirty="0" smtClean="0">
                <a:latin typeface="Calibri" panose="020F0502020204030204" pitchFamily="34" charset="0"/>
              </a:rPr>
              <a:t>  </a:t>
            </a:r>
            <a:r>
              <a:rPr lang="vi-VN" sz="2400" dirty="0" smtClean="0">
                <a:latin typeface="Calibri" panose="020F0502020204030204" pitchFamily="34" charset="0"/>
              </a:rPr>
              <a:t>British </a:t>
            </a:r>
            <a:r>
              <a:rPr lang="vi-VN" sz="2400" dirty="0">
                <a:latin typeface="Calibri" panose="020F0502020204030204" pitchFamily="34" charset="0"/>
              </a:rPr>
              <a:t>Library. ǂb Reference </a:t>
            </a:r>
            <a:r>
              <a:rPr lang="vi-VN" sz="2400" dirty="0" smtClean="0">
                <a:latin typeface="Calibri" panose="020F0502020204030204" pitchFamily="34" charset="0"/>
              </a:rPr>
              <a:t>Division</a:t>
            </a:r>
            <a:r>
              <a:rPr lang="en-US" sz="2400" dirty="0" smtClean="0">
                <a:latin typeface="Calibri" panose="020F0502020204030204" pitchFamily="34" charset="0"/>
              </a:rPr>
              <a:t>, </a:t>
            </a:r>
            <a:r>
              <a:rPr lang="vi-VN" sz="2400" dirty="0" smtClean="0">
                <a:latin typeface="Calibri" panose="020F0502020204030204" pitchFamily="34" charset="0"/>
              </a:rPr>
              <a:t>ǂ</a:t>
            </a:r>
            <a:r>
              <a:rPr lang="en-US" sz="2400" dirty="0" smtClean="0">
                <a:latin typeface="Calibri" panose="020F0502020204030204" pitchFamily="34" charset="0"/>
              </a:rPr>
              <a:t>e author</a:t>
            </a:r>
            <a:r>
              <a:rPr lang="vi-VN" sz="2400" dirty="0" smtClean="0">
                <a:latin typeface="Calibri" panose="020F0502020204030204" pitchFamily="34" charset="0"/>
              </a:rPr>
              <a:t>.</a:t>
            </a:r>
            <a:endParaRPr lang="vi-VN" sz="2400" dirty="0">
              <a:latin typeface="Calibri" panose="020F0502020204030204" pitchFamily="34" charset="0"/>
            </a:endParaRPr>
          </a:p>
          <a:p>
            <a:pPr marL="0" indent="0">
              <a:buNone/>
            </a:pPr>
            <a:r>
              <a:rPr lang="vi-VN" sz="2400" dirty="0">
                <a:latin typeface="Calibri" panose="020F0502020204030204" pitchFamily="34" charset="0"/>
              </a:rPr>
              <a:t>245 1 0 </a:t>
            </a:r>
            <a:r>
              <a:rPr lang="en-US" sz="2400" dirty="0" smtClean="0">
                <a:latin typeface="Calibri" panose="020F0502020204030204" pitchFamily="34" charset="0"/>
              </a:rPr>
              <a:t> </a:t>
            </a:r>
            <a:r>
              <a:rPr lang="vi-VN" sz="2400" dirty="0" smtClean="0">
                <a:latin typeface="Calibri" panose="020F0502020204030204" pitchFamily="34" charset="0"/>
              </a:rPr>
              <a:t>Catalogue </a:t>
            </a:r>
            <a:r>
              <a:rPr lang="vi-VN" sz="2400" dirty="0">
                <a:latin typeface="Calibri" panose="020F0502020204030204" pitchFamily="34" charset="0"/>
              </a:rPr>
              <a:t>of books and periodicals on Estonia in the British Library Reference Division / ǂc compiled by Salme Pruuden ; edited by Dalibor B. Chrástek, Christine G. Thomas</a:t>
            </a:r>
            <a:r>
              <a:rPr lang="vi-VN" sz="2400" dirty="0" smtClean="0">
                <a:latin typeface="Calibri" panose="020F0502020204030204" pitchFamily="34" charset="0"/>
              </a:rPr>
              <a:t>.</a:t>
            </a:r>
            <a:endParaRPr lang="en-US" sz="2400" dirty="0" smtClean="0">
              <a:latin typeface="Calibri" panose="020F0502020204030204" pitchFamily="34" charset="0"/>
            </a:endParaRPr>
          </a:p>
          <a:p>
            <a:pPr marL="0" indent="0">
              <a:buNone/>
            </a:pPr>
            <a:r>
              <a:rPr lang="vi-VN" sz="2400" dirty="0" smtClean="0">
                <a:latin typeface="Calibri" panose="020F0502020204030204" pitchFamily="34" charset="0"/>
              </a:rPr>
              <a:t>24</a:t>
            </a:r>
            <a:r>
              <a:rPr lang="en-US" sz="2400" dirty="0" smtClean="0">
                <a:latin typeface="Calibri" panose="020F0502020204030204" pitchFamily="34" charset="0"/>
              </a:rPr>
              <a:t>6</a:t>
            </a:r>
            <a:r>
              <a:rPr lang="vi-VN" sz="2400" dirty="0" smtClean="0">
                <a:latin typeface="Calibri" panose="020F0502020204030204" pitchFamily="34" charset="0"/>
              </a:rPr>
              <a:t> </a:t>
            </a:r>
            <a:r>
              <a:rPr lang="en-US" sz="2400" dirty="0" smtClean="0">
                <a:latin typeface="Calibri" panose="020F0502020204030204" pitchFamily="34" charset="0"/>
              </a:rPr>
              <a:t>3</a:t>
            </a:r>
            <a:r>
              <a:rPr lang="vi-VN" sz="2400" dirty="0" smtClean="0">
                <a:latin typeface="Calibri" panose="020F0502020204030204" pitchFamily="34" charset="0"/>
              </a:rPr>
              <a:t> </a:t>
            </a:r>
            <a:r>
              <a:rPr lang="en-US" sz="2400" dirty="0" smtClean="0">
                <a:latin typeface="Calibri" panose="020F0502020204030204" pitchFamily="34" charset="0"/>
              </a:rPr>
              <a:t> </a:t>
            </a:r>
            <a:r>
              <a:rPr lang="vi-VN" sz="2400" dirty="0" smtClean="0">
                <a:latin typeface="Calibri" panose="020F0502020204030204" pitchFamily="34" charset="0"/>
              </a:rPr>
              <a:t> </a:t>
            </a:r>
            <a:r>
              <a:rPr lang="en-US" sz="2400" dirty="0" smtClean="0">
                <a:latin typeface="Calibri" panose="020F0502020204030204" pitchFamily="34" charset="0"/>
              </a:rPr>
              <a:t>  </a:t>
            </a:r>
            <a:r>
              <a:rPr lang="vi-VN" sz="2400" dirty="0" smtClean="0">
                <a:latin typeface="Calibri" panose="020F0502020204030204" pitchFamily="34" charset="0"/>
              </a:rPr>
              <a:t>Catalog </a:t>
            </a:r>
            <a:r>
              <a:rPr lang="vi-VN" sz="2400" dirty="0">
                <a:latin typeface="Calibri" panose="020F0502020204030204" pitchFamily="34" charset="0"/>
              </a:rPr>
              <a:t>of books and periodicals on Estonia in the British Library Reference Division</a:t>
            </a:r>
            <a:endParaRPr lang="en-US" sz="2400" dirty="0" smtClean="0">
              <a:latin typeface="Calibri" panose="020F0502020204030204" pitchFamily="34" charset="0"/>
            </a:endParaRPr>
          </a:p>
          <a:p>
            <a:pPr marL="0" indent="0">
              <a:buNone/>
            </a:pPr>
            <a:r>
              <a:rPr lang="en-US" sz="2400" dirty="0" smtClean="0">
                <a:latin typeface="Calibri" panose="020F0502020204030204" pitchFamily="34" charset="0"/>
              </a:rPr>
              <a:t>264    1  London </a:t>
            </a:r>
            <a:r>
              <a:rPr lang="en-US" sz="2400" dirty="0">
                <a:latin typeface="Calibri" panose="020F0502020204030204" pitchFamily="34" charset="0"/>
              </a:rPr>
              <a:t>: ǂb </a:t>
            </a:r>
            <a:r>
              <a:rPr lang="en-US" sz="2400" dirty="0" smtClean="0">
                <a:latin typeface="Calibri" panose="020F0502020204030204" pitchFamily="34" charset="0"/>
              </a:rPr>
              <a:t>The British Library, </a:t>
            </a:r>
            <a:r>
              <a:rPr lang="en-US" sz="2400" dirty="0">
                <a:latin typeface="Calibri" panose="020F0502020204030204" pitchFamily="34" charset="0"/>
              </a:rPr>
              <a:t>ǂc 1981.</a:t>
            </a:r>
          </a:p>
          <a:p>
            <a:pPr marL="457200" indent="-457200">
              <a:buAutoNum type="arabicPlain" startAt="300"/>
            </a:pPr>
            <a:r>
              <a:rPr lang="en-US" sz="2400" dirty="0" smtClean="0">
                <a:latin typeface="Calibri" panose="020F0502020204030204" pitchFamily="34" charset="0"/>
              </a:rPr>
              <a:t>  309 pages </a:t>
            </a:r>
            <a:r>
              <a:rPr lang="en-US" sz="2400" dirty="0">
                <a:latin typeface="Calibri" panose="020F0502020204030204" pitchFamily="34" charset="0"/>
              </a:rPr>
              <a:t>; ǂc 23 </a:t>
            </a:r>
            <a:r>
              <a:rPr lang="en-US" sz="2400" dirty="0" smtClean="0">
                <a:latin typeface="Calibri" panose="020F0502020204030204" pitchFamily="34" charset="0"/>
              </a:rPr>
              <a:t>cm.</a:t>
            </a:r>
          </a:p>
          <a:p>
            <a:pPr marL="0" indent="0">
              <a:buNone/>
            </a:pPr>
            <a:r>
              <a:rPr lang="en-US" sz="2400" dirty="0" smtClean="0">
                <a:latin typeface="Calibri" panose="020F0502020204030204" pitchFamily="34" charset="0"/>
              </a:rPr>
              <a:t>336       </a:t>
            </a:r>
            <a:r>
              <a:rPr lang="en-US" sz="2400" dirty="0">
                <a:latin typeface="Calibri" panose="020F0502020204030204" pitchFamily="34" charset="0"/>
              </a:rPr>
              <a:t>text ǂb txt ǂ2 rdacontent</a:t>
            </a:r>
          </a:p>
          <a:p>
            <a:pPr marL="0" indent="0">
              <a:buNone/>
            </a:pPr>
            <a:r>
              <a:rPr lang="en-US" sz="2400" dirty="0">
                <a:latin typeface="Calibri" panose="020F0502020204030204" pitchFamily="34" charset="0"/>
              </a:rPr>
              <a:t>337       unmediated ǂb n ǂ2 rdamedia</a:t>
            </a:r>
          </a:p>
          <a:p>
            <a:pPr marL="0" indent="0">
              <a:buNone/>
            </a:pPr>
            <a:r>
              <a:rPr lang="en-US" sz="2400" dirty="0">
                <a:latin typeface="Calibri" panose="020F0502020204030204" pitchFamily="34" charset="0"/>
              </a:rPr>
              <a:t>338       volume ǂb nc ǂ2 </a:t>
            </a:r>
            <a:r>
              <a:rPr lang="en-US" sz="2400" dirty="0" smtClean="0">
                <a:latin typeface="Calibri" panose="020F0502020204030204" pitchFamily="34" charset="0"/>
              </a:rPr>
              <a:t>rdacarrier</a:t>
            </a:r>
            <a:endParaRPr lang="en-US" sz="2400" dirty="0">
              <a:latin typeface="Calibri" panose="020F0502020204030204" pitchFamily="34" charset="0"/>
            </a:endParaRPr>
          </a:p>
          <a:p>
            <a:pPr marL="0" indent="0">
              <a:buNone/>
            </a:pPr>
            <a:r>
              <a:rPr lang="vi-VN" sz="2400" dirty="0" smtClean="0">
                <a:latin typeface="Calibri" panose="020F0502020204030204" pitchFamily="34" charset="0"/>
              </a:rPr>
              <a:t>490 </a:t>
            </a:r>
            <a:r>
              <a:rPr lang="en-US" sz="2400" dirty="0" smtClean="0">
                <a:latin typeface="Calibri" panose="020F0502020204030204" pitchFamily="34" charset="0"/>
              </a:rPr>
              <a:t>1</a:t>
            </a:r>
            <a:r>
              <a:rPr lang="vi-VN" sz="2400" dirty="0" smtClean="0">
                <a:latin typeface="Calibri" panose="020F0502020204030204" pitchFamily="34" charset="0"/>
              </a:rPr>
              <a:t>   Garland </a:t>
            </a:r>
            <a:r>
              <a:rPr lang="vi-VN" sz="2400" dirty="0">
                <a:latin typeface="Calibri" panose="020F0502020204030204" pitchFamily="34" charset="0"/>
              </a:rPr>
              <a:t>reference library of social science ; ǂv </a:t>
            </a:r>
            <a:r>
              <a:rPr lang="vi-VN" sz="2400" dirty="0" smtClean="0">
                <a:latin typeface="Calibri" panose="020F0502020204030204" pitchFamily="34" charset="0"/>
              </a:rPr>
              <a:t>v</a:t>
            </a:r>
            <a:r>
              <a:rPr lang="en-US" sz="2400" dirty="0" smtClean="0">
                <a:latin typeface="Calibri" panose="020F0502020204030204" pitchFamily="34" charset="0"/>
              </a:rPr>
              <a:t>ol</a:t>
            </a:r>
            <a:r>
              <a:rPr lang="vi-VN" sz="2400" dirty="0" smtClean="0">
                <a:latin typeface="Calibri" panose="020F0502020204030204" pitchFamily="34" charset="0"/>
              </a:rPr>
              <a:t>. </a:t>
            </a:r>
            <a:r>
              <a:rPr lang="vi-VN" sz="2400" dirty="0">
                <a:latin typeface="Calibri" panose="020F0502020204030204" pitchFamily="34" charset="0"/>
              </a:rPr>
              <a:t>71</a:t>
            </a:r>
          </a:p>
          <a:p>
            <a:pPr marL="0" indent="0">
              <a:buNone/>
            </a:pPr>
            <a:r>
              <a:rPr lang="vi-VN" sz="2400" dirty="0" smtClean="0">
                <a:latin typeface="Calibri" panose="020F0502020204030204" pitchFamily="34" charset="0"/>
              </a:rPr>
              <a:t>700 </a:t>
            </a:r>
            <a:r>
              <a:rPr lang="vi-VN" sz="2400" dirty="0">
                <a:latin typeface="Calibri" panose="020F0502020204030204" pitchFamily="34" charset="0"/>
              </a:rPr>
              <a:t>1   Pruuden, </a:t>
            </a:r>
            <a:r>
              <a:rPr lang="vi-VN" sz="2400" dirty="0" smtClean="0">
                <a:latin typeface="Calibri" panose="020F0502020204030204" pitchFamily="34" charset="0"/>
              </a:rPr>
              <a:t>Salme</a:t>
            </a:r>
            <a:r>
              <a:rPr lang="en-US" sz="2400" dirty="0" smtClean="0">
                <a:latin typeface="Calibri" panose="020F0502020204030204" pitchFamily="34" charset="0"/>
              </a:rPr>
              <a:t>, </a:t>
            </a:r>
            <a:r>
              <a:rPr lang="vi-VN" sz="2400" dirty="0" smtClean="0">
                <a:latin typeface="Calibri" panose="020F0502020204030204" pitchFamily="34" charset="0"/>
              </a:rPr>
              <a:t>ǂ</a:t>
            </a:r>
            <a:r>
              <a:rPr lang="en-US" sz="2400" dirty="0" smtClean="0">
                <a:latin typeface="Calibri" panose="020F0502020204030204" pitchFamily="34" charset="0"/>
              </a:rPr>
              <a:t>e compiler</a:t>
            </a:r>
            <a:r>
              <a:rPr lang="vi-VN" sz="2400" dirty="0" smtClean="0">
                <a:latin typeface="Calibri" panose="020F0502020204030204" pitchFamily="34" charset="0"/>
              </a:rPr>
              <a:t>.</a:t>
            </a:r>
            <a:endParaRPr lang="vi-VN" sz="2400" dirty="0">
              <a:latin typeface="Calibri" panose="020F0502020204030204" pitchFamily="34" charset="0"/>
            </a:endParaRPr>
          </a:p>
          <a:p>
            <a:pPr marL="0" indent="0">
              <a:buNone/>
            </a:pPr>
            <a:r>
              <a:rPr lang="vi-VN" sz="2400" dirty="0">
                <a:latin typeface="Calibri" panose="020F0502020204030204" pitchFamily="34" charset="0"/>
              </a:rPr>
              <a:t>700 1   Chrástek, Dalibor B</a:t>
            </a:r>
            <a:r>
              <a:rPr lang="vi-VN" sz="2400" dirty="0" smtClean="0">
                <a:latin typeface="Calibri" panose="020F0502020204030204" pitchFamily="34" charset="0"/>
              </a:rPr>
              <a:t>.</a:t>
            </a:r>
            <a:r>
              <a:rPr lang="en-US" sz="2400" dirty="0" smtClean="0">
                <a:latin typeface="Calibri" panose="020F0502020204030204" pitchFamily="34" charset="0"/>
              </a:rPr>
              <a:t>, </a:t>
            </a:r>
            <a:r>
              <a:rPr lang="vi-VN" sz="2400" dirty="0" smtClean="0">
                <a:latin typeface="Calibri" panose="020F0502020204030204" pitchFamily="34" charset="0"/>
              </a:rPr>
              <a:t>ǂ</a:t>
            </a:r>
            <a:r>
              <a:rPr lang="en-US" sz="2400" dirty="0" smtClean="0">
                <a:latin typeface="Calibri" panose="020F0502020204030204" pitchFamily="34" charset="0"/>
              </a:rPr>
              <a:t>e editor.</a:t>
            </a:r>
            <a:endParaRPr lang="vi-VN" sz="2400" dirty="0">
              <a:latin typeface="Calibri" panose="020F0502020204030204" pitchFamily="34" charset="0"/>
            </a:endParaRPr>
          </a:p>
          <a:p>
            <a:pPr marL="0" indent="0">
              <a:buNone/>
            </a:pPr>
            <a:r>
              <a:rPr lang="vi-VN" sz="2400" dirty="0">
                <a:latin typeface="Calibri" panose="020F0502020204030204" pitchFamily="34" charset="0"/>
              </a:rPr>
              <a:t>700 1   Thomas, Christine G</a:t>
            </a:r>
            <a:r>
              <a:rPr lang="vi-VN" sz="2400" dirty="0" smtClean="0">
                <a:latin typeface="Calibri" panose="020F0502020204030204" pitchFamily="34" charset="0"/>
              </a:rPr>
              <a:t>.</a:t>
            </a:r>
            <a:r>
              <a:rPr lang="en-US" sz="2400" dirty="0" smtClean="0">
                <a:latin typeface="Calibri" panose="020F0502020204030204" pitchFamily="34" charset="0"/>
              </a:rPr>
              <a:t>, </a:t>
            </a:r>
            <a:r>
              <a:rPr lang="vi-VN" sz="2400" dirty="0" smtClean="0">
                <a:latin typeface="Calibri" panose="020F0502020204030204" pitchFamily="34" charset="0"/>
              </a:rPr>
              <a:t>ǂ</a:t>
            </a:r>
            <a:r>
              <a:rPr lang="en-US" sz="2400" dirty="0" smtClean="0">
                <a:latin typeface="Calibri" panose="020F0502020204030204" pitchFamily="34" charset="0"/>
              </a:rPr>
              <a:t>e editor.</a:t>
            </a:r>
          </a:p>
          <a:p>
            <a:pPr marL="0" indent="0">
              <a:buNone/>
            </a:pPr>
            <a:r>
              <a:rPr lang="en-US" sz="2400" dirty="0" smtClean="0">
                <a:latin typeface="Calibri" panose="020F0502020204030204" pitchFamily="34" charset="0"/>
              </a:rPr>
              <a:t>830    0 </a:t>
            </a:r>
            <a:r>
              <a:rPr lang="vi-VN" sz="2400" dirty="0">
                <a:latin typeface="Calibri" panose="020F0502020204030204" pitchFamily="34" charset="0"/>
              </a:rPr>
              <a:t>Garland reference library of social </a:t>
            </a:r>
            <a:r>
              <a:rPr lang="vi-VN" sz="2400" dirty="0" smtClean="0">
                <a:latin typeface="Calibri" panose="020F0502020204030204" pitchFamily="34" charset="0"/>
              </a:rPr>
              <a:t>science</a:t>
            </a:r>
            <a:r>
              <a:rPr lang="en-US" sz="2400" dirty="0" smtClean="0">
                <a:latin typeface="Calibri" panose="020F0502020204030204" pitchFamily="34" charset="0"/>
              </a:rPr>
              <a:t> </a:t>
            </a:r>
            <a:r>
              <a:rPr lang="vi-VN" sz="2400" dirty="0">
                <a:latin typeface="Calibri" panose="020F0502020204030204" pitchFamily="34" charset="0"/>
              </a:rPr>
              <a:t>; ǂv </a:t>
            </a:r>
            <a:r>
              <a:rPr lang="vi-VN" sz="2400" dirty="0" smtClean="0">
                <a:latin typeface="Calibri" panose="020F0502020204030204" pitchFamily="34" charset="0"/>
              </a:rPr>
              <a:t>v. </a:t>
            </a:r>
            <a:r>
              <a:rPr lang="vi-VN" sz="2400" dirty="0">
                <a:latin typeface="Calibri" panose="020F0502020204030204" pitchFamily="34" charset="0"/>
              </a:rPr>
              <a:t>71</a:t>
            </a:r>
          </a:p>
          <a:p>
            <a:pPr marL="0" indent="0">
              <a:buNone/>
            </a:pPr>
            <a:endParaRPr lang="en-US" sz="2400" dirty="0" smtClean="0">
              <a:latin typeface="Calibri" panose="020F0502020204030204" pitchFamily="34" charset="0"/>
            </a:endParaRPr>
          </a:p>
        </p:txBody>
      </p:sp>
    </p:spTree>
    <p:extLst>
      <p:ext uri="{BB962C8B-B14F-4D97-AF65-F5344CB8AC3E}">
        <p14:creationId xmlns:p14="http://schemas.microsoft.com/office/powerpoint/2010/main" val="54443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56427"/>
            <a:ext cx="2362200" cy="3504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994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marL="0" lvl="0" indent="0">
              <a:lnSpc>
                <a:spcPct val="115000"/>
              </a:lnSpc>
              <a:spcBef>
                <a:spcPts val="0"/>
              </a:spcBef>
              <a:buNone/>
            </a:pPr>
            <a:r>
              <a:rPr lang="en-US" sz="2400" dirty="0" smtClean="0">
                <a:ea typeface="SimSun"/>
                <a:cs typeface="Arial"/>
              </a:rPr>
              <a:t>1.</a:t>
            </a:r>
          </a:p>
          <a:p>
            <a:pPr lvl="1">
              <a:lnSpc>
                <a:spcPct val="115000"/>
              </a:lnSpc>
              <a:spcBef>
                <a:spcPts val="0"/>
              </a:spcBef>
              <a:buFont typeface="+mj-lt"/>
              <a:buAutoNum type="alphaLcPeriod"/>
            </a:pPr>
            <a:r>
              <a:rPr lang="en-US" sz="2000" dirty="0" smtClean="0">
                <a:ea typeface="SimSun"/>
                <a:cs typeface="Arial"/>
              </a:rPr>
              <a:t>100 </a:t>
            </a:r>
            <a:r>
              <a:rPr lang="en-US" sz="2000" dirty="0">
                <a:ea typeface="SimSun"/>
                <a:cs typeface="Arial"/>
              </a:rPr>
              <a:t>1_  $a Swanson, Carroll</a:t>
            </a:r>
            <a:r>
              <a:rPr lang="en-US" sz="2000" dirty="0" smtClean="0">
                <a:ea typeface="SimSun"/>
                <a:cs typeface="Arial"/>
              </a:rPr>
              <a:t>.</a:t>
            </a:r>
            <a:r>
              <a:rPr lang="en-US" sz="2000" dirty="0">
                <a:ea typeface="SimSun"/>
                <a:cs typeface="Arial"/>
              </a:rPr>
              <a:t>	</a:t>
            </a:r>
            <a:r>
              <a:rPr lang="en-US" sz="2000" dirty="0" smtClean="0">
                <a:ea typeface="SimSun"/>
                <a:cs typeface="Arial"/>
              </a:rPr>
              <a:t>_not acceptable___ </a:t>
            </a:r>
            <a:endParaRPr lang="en-US" sz="2000" dirty="0">
              <a:ea typeface="SimSun"/>
              <a:cs typeface="Arial"/>
            </a:endParaRPr>
          </a:p>
          <a:p>
            <a:pPr lvl="1">
              <a:lnSpc>
                <a:spcPct val="115000"/>
              </a:lnSpc>
              <a:spcBef>
                <a:spcPts val="0"/>
              </a:spcBef>
              <a:buFont typeface="+mj-lt"/>
              <a:buAutoNum type="alphaLcPeriod"/>
            </a:pPr>
            <a:r>
              <a:rPr lang="en-US" sz="2000" dirty="0">
                <a:ea typeface="SimSun"/>
                <a:cs typeface="Arial"/>
              </a:rPr>
              <a:t>100 1_  $a Swanson, Carroll, $e author</a:t>
            </a:r>
            <a:r>
              <a:rPr lang="en-US" sz="2000" dirty="0" smtClean="0">
                <a:ea typeface="SimSun"/>
                <a:cs typeface="Arial"/>
              </a:rPr>
              <a:t>.­­­­­­­­­­­­­­­­­­­­­­­­­­­­­­­­ __preferred RDA____</a:t>
            </a:r>
            <a:endParaRPr lang="en-US" sz="2000" dirty="0">
              <a:ea typeface="SimSun"/>
              <a:cs typeface="Arial"/>
            </a:endParaRPr>
          </a:p>
          <a:p>
            <a:pPr lvl="1">
              <a:lnSpc>
                <a:spcPct val="115000"/>
              </a:lnSpc>
              <a:spcBef>
                <a:spcPts val="0"/>
              </a:spcBef>
              <a:buFont typeface="+mj-lt"/>
              <a:buAutoNum type="alphaLcPeriod"/>
            </a:pPr>
            <a:r>
              <a:rPr lang="en-US" sz="2000" dirty="0">
                <a:ea typeface="SimSun"/>
                <a:cs typeface="Arial"/>
              </a:rPr>
              <a:t>100 1_  $a Swanson, Carroll, $e contributor</a:t>
            </a:r>
            <a:r>
              <a:rPr lang="en-US" sz="2000" dirty="0" smtClean="0">
                <a:ea typeface="SimSun"/>
                <a:cs typeface="Arial"/>
              </a:rPr>
              <a:t>. _not acceptable_</a:t>
            </a:r>
            <a:endParaRPr lang="en-US" sz="2000" dirty="0">
              <a:ea typeface="SimSun"/>
              <a:cs typeface="Arial"/>
            </a:endParaRPr>
          </a:p>
          <a:p>
            <a:pPr lvl="1">
              <a:lnSpc>
                <a:spcPct val="115000"/>
              </a:lnSpc>
              <a:spcBef>
                <a:spcPts val="0"/>
              </a:spcBef>
              <a:buFont typeface="+mj-lt"/>
              <a:buAutoNum type="alphaLcPeriod"/>
            </a:pPr>
            <a:r>
              <a:rPr lang="en-US" sz="2000" dirty="0">
                <a:ea typeface="SimSun"/>
                <a:cs typeface="Arial"/>
              </a:rPr>
              <a:t>100 1_  $a Peterson, Ann</a:t>
            </a:r>
            <a:r>
              <a:rPr lang="en-US" sz="2000" dirty="0" smtClean="0">
                <a:ea typeface="SimSun"/>
                <a:cs typeface="Arial"/>
              </a:rPr>
              <a:t>.</a:t>
            </a:r>
            <a:r>
              <a:rPr lang="en-US" sz="2000" dirty="0">
                <a:ea typeface="SimSun"/>
                <a:cs typeface="Arial"/>
              </a:rPr>
              <a:t>	</a:t>
            </a:r>
            <a:r>
              <a:rPr lang="en-US" sz="2000" dirty="0" smtClean="0">
                <a:ea typeface="SimSun"/>
                <a:cs typeface="Arial"/>
              </a:rPr>
              <a:t>_not acceptable____</a:t>
            </a:r>
            <a:endParaRPr lang="en-US" sz="2000" dirty="0">
              <a:ea typeface="SimSun"/>
              <a:cs typeface="Arial"/>
            </a:endParaRPr>
          </a:p>
          <a:p>
            <a:pPr lvl="1">
              <a:lnSpc>
                <a:spcPct val="115000"/>
              </a:lnSpc>
              <a:spcBef>
                <a:spcPts val="0"/>
              </a:spcBef>
              <a:buFont typeface="+mj-lt"/>
              <a:buAutoNum type="alphaLcPeriod"/>
            </a:pPr>
            <a:r>
              <a:rPr lang="en-US" sz="2000" dirty="0">
                <a:ea typeface="SimSun"/>
                <a:cs typeface="Arial"/>
              </a:rPr>
              <a:t>No 100 </a:t>
            </a:r>
            <a:r>
              <a:rPr lang="en-US" sz="2000" dirty="0" smtClean="0">
                <a:ea typeface="SimSun"/>
                <a:cs typeface="Arial"/>
              </a:rPr>
              <a:t>field</a:t>
            </a:r>
            <a:r>
              <a:rPr lang="en-US" sz="2000" dirty="0">
                <a:ea typeface="SimSun"/>
                <a:cs typeface="Arial"/>
              </a:rPr>
              <a:t>			</a:t>
            </a:r>
            <a:r>
              <a:rPr lang="en-US" sz="2000" dirty="0" smtClean="0">
                <a:ea typeface="SimSun"/>
                <a:cs typeface="Arial"/>
              </a:rPr>
              <a:t>___AACR2________</a:t>
            </a:r>
            <a:endParaRPr lang="en-US" sz="2000" dirty="0">
              <a:ea typeface="SimSun"/>
              <a:cs typeface="Arial"/>
            </a:endParaRPr>
          </a:p>
        </p:txBody>
      </p:sp>
    </p:spTree>
    <p:extLst>
      <p:ext uri="{BB962C8B-B14F-4D97-AF65-F5344CB8AC3E}">
        <p14:creationId xmlns:p14="http://schemas.microsoft.com/office/powerpoint/2010/main" val="90122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marL="0" lvl="0" indent="0">
              <a:lnSpc>
                <a:spcPct val="115000"/>
              </a:lnSpc>
              <a:spcBef>
                <a:spcPts val="0"/>
              </a:spcBef>
              <a:buNone/>
            </a:pPr>
            <a:r>
              <a:rPr lang="en-US" sz="2400" dirty="0" smtClean="0">
                <a:ea typeface="SimSun"/>
                <a:cs typeface="Arial"/>
              </a:rPr>
              <a:t>2.</a:t>
            </a:r>
          </a:p>
          <a:p>
            <a:pPr lvl="1">
              <a:lnSpc>
                <a:spcPct val="115000"/>
              </a:lnSpc>
              <a:spcBef>
                <a:spcPts val="0"/>
              </a:spcBef>
              <a:buFont typeface="+mj-lt"/>
              <a:buAutoNum type="alphaLcPeriod"/>
            </a:pPr>
            <a:r>
              <a:rPr lang="en-US" sz="2200" dirty="0">
                <a:ea typeface="SimSun"/>
                <a:cs typeface="Arial"/>
              </a:rPr>
              <a:t>245 00 $a Montgomery County : $b an illustrated history / $c Carroll Swanson … [et al.]	</a:t>
            </a:r>
            <a:r>
              <a:rPr lang="en-US" sz="2200" dirty="0" smtClean="0">
                <a:ea typeface="SimSun"/>
                <a:cs typeface="Arial"/>
              </a:rPr>
              <a:t>__AACR2_______</a:t>
            </a:r>
            <a:endParaRPr lang="en-US" sz="2200" dirty="0">
              <a:ea typeface="SimSun"/>
              <a:cs typeface="Arial"/>
            </a:endParaRPr>
          </a:p>
          <a:p>
            <a:pPr lvl="1">
              <a:lnSpc>
                <a:spcPct val="115000"/>
              </a:lnSpc>
              <a:spcBef>
                <a:spcPts val="0"/>
              </a:spcBef>
              <a:buFont typeface="+mj-lt"/>
              <a:buAutoNum type="alphaLcPeriod"/>
            </a:pPr>
            <a:r>
              <a:rPr lang="en-US" sz="2200" dirty="0">
                <a:ea typeface="SimSun"/>
                <a:cs typeface="Arial"/>
              </a:rPr>
              <a:t>245 10 $a Montgomery </a:t>
            </a:r>
            <a:r>
              <a:rPr lang="en-US" sz="2200" dirty="0" smtClean="0">
                <a:ea typeface="SimSun"/>
                <a:cs typeface="Arial"/>
              </a:rPr>
              <a:t>County / </a:t>
            </a:r>
            <a:r>
              <a:rPr lang="en-US" sz="2200" dirty="0">
                <a:ea typeface="SimSun"/>
                <a:cs typeface="Arial"/>
              </a:rPr>
              <a:t>$c Carroll Swanson, Donna Hallquist,  Denise Anderson,  Ann Peterson</a:t>
            </a:r>
            <a:r>
              <a:rPr lang="en-US" sz="2200" dirty="0" smtClean="0">
                <a:ea typeface="SimSun"/>
                <a:cs typeface="Arial"/>
              </a:rPr>
              <a:t>. __not acceptable_</a:t>
            </a:r>
            <a:endParaRPr lang="en-US" sz="2200" dirty="0">
              <a:ea typeface="SimSun"/>
              <a:cs typeface="Arial"/>
            </a:endParaRPr>
          </a:p>
          <a:p>
            <a:pPr lvl="1">
              <a:lnSpc>
                <a:spcPct val="115000"/>
              </a:lnSpc>
              <a:spcBef>
                <a:spcPts val="0"/>
              </a:spcBef>
              <a:buFont typeface="+mj-lt"/>
              <a:buAutoNum type="alphaLcPeriod"/>
            </a:pPr>
            <a:r>
              <a:rPr lang="en-US" sz="2200" dirty="0">
                <a:ea typeface="SimSun"/>
                <a:cs typeface="Arial"/>
              </a:rPr>
              <a:t>245 10 $a Montgomery County : $b an illustrated history / $c Carroll Swanson, Donna Hallquist [and two others].	</a:t>
            </a:r>
            <a:r>
              <a:rPr lang="en-US" sz="2200" dirty="0" smtClean="0">
                <a:ea typeface="SimSun"/>
                <a:cs typeface="Arial"/>
              </a:rPr>
              <a:t>__RDA_______</a:t>
            </a:r>
            <a:endParaRPr lang="en-US" sz="2200" dirty="0">
              <a:ea typeface="SimSun"/>
              <a:cs typeface="Arial"/>
            </a:endParaRPr>
          </a:p>
          <a:p>
            <a:pPr lvl="1">
              <a:lnSpc>
                <a:spcPct val="115000"/>
              </a:lnSpc>
              <a:spcBef>
                <a:spcPts val="0"/>
              </a:spcBef>
              <a:spcAft>
                <a:spcPts val="1000"/>
              </a:spcAft>
              <a:buFont typeface="+mj-lt"/>
              <a:buAutoNum type="alphaLcPeriod"/>
            </a:pPr>
            <a:r>
              <a:rPr lang="en-US" sz="2200" dirty="0">
                <a:ea typeface="SimSun"/>
                <a:cs typeface="Arial"/>
              </a:rPr>
              <a:t>245 10 $a Montgomery County : $b an illustrated history / $c Carroll Swanson, Donna Hallquist,  Denise Anderson, </a:t>
            </a:r>
            <a:r>
              <a:rPr lang="en-US" sz="2200" dirty="0" smtClean="0">
                <a:ea typeface="SimSun"/>
                <a:cs typeface="Arial"/>
              </a:rPr>
              <a:t>Ann </a:t>
            </a:r>
            <a:r>
              <a:rPr lang="en-US" sz="2200" dirty="0">
                <a:ea typeface="SimSun"/>
                <a:cs typeface="Arial"/>
              </a:rPr>
              <a:t>Peterson. 	</a:t>
            </a:r>
            <a:r>
              <a:rPr lang="en-US" sz="2200" dirty="0" smtClean="0">
                <a:ea typeface="SimSun"/>
                <a:cs typeface="Arial"/>
              </a:rPr>
              <a:t>___RDA____</a:t>
            </a:r>
            <a:endParaRPr lang="en-US" sz="2200" dirty="0">
              <a:ea typeface="SimSun"/>
              <a:cs typeface="Arial"/>
            </a:endParaRPr>
          </a:p>
        </p:txBody>
      </p:sp>
    </p:spTree>
    <p:extLst>
      <p:ext uri="{BB962C8B-B14F-4D97-AF65-F5344CB8AC3E}">
        <p14:creationId xmlns:p14="http://schemas.microsoft.com/office/powerpoint/2010/main" val="410171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sz="2400" dirty="0">
                <a:ea typeface="SimSun"/>
                <a:cs typeface="Arial"/>
              </a:rPr>
              <a:t>3. </a:t>
            </a:r>
          </a:p>
          <a:p>
            <a:pPr lvl="1">
              <a:lnSpc>
                <a:spcPct val="115000"/>
              </a:lnSpc>
              <a:spcBef>
                <a:spcPts val="0"/>
              </a:spcBef>
              <a:buFont typeface="+mj-lt"/>
              <a:buAutoNum type="alphaLcPeriod"/>
            </a:pPr>
            <a:r>
              <a:rPr lang="en-US" sz="2000" dirty="0">
                <a:ea typeface="SimSun"/>
                <a:cs typeface="Arial"/>
              </a:rPr>
              <a:t>245 10 $a NUTRITION AND DIABETES / $c by Dr. Logan Ramsey, Johns Hopkins University Hospital and Linda Smits, </a:t>
            </a:r>
            <a:r>
              <a:rPr lang="en-US" sz="2000" dirty="0" smtClean="0">
                <a:ea typeface="SimSun"/>
                <a:cs typeface="Arial"/>
              </a:rPr>
              <a:t>Ph.D., </a:t>
            </a:r>
            <a:r>
              <a:rPr lang="en-US" sz="2000" dirty="0">
                <a:ea typeface="SimSun"/>
                <a:cs typeface="Arial"/>
              </a:rPr>
              <a:t>University of Wisconsin. </a:t>
            </a:r>
            <a:r>
              <a:rPr lang="en-US" sz="2000" dirty="0" smtClean="0">
                <a:ea typeface="SimSun"/>
                <a:cs typeface="Arial"/>
              </a:rPr>
              <a:t>__RDA____</a:t>
            </a:r>
            <a:endParaRPr lang="en-US" sz="2000" dirty="0">
              <a:ea typeface="SimSun"/>
              <a:cs typeface="Arial"/>
            </a:endParaRPr>
          </a:p>
          <a:p>
            <a:pPr lvl="1">
              <a:lnSpc>
                <a:spcPct val="115000"/>
              </a:lnSpc>
              <a:spcBef>
                <a:spcPts val="0"/>
              </a:spcBef>
              <a:buFont typeface="+mj-lt"/>
              <a:buAutoNum type="alphaLcPeriod"/>
            </a:pPr>
            <a:r>
              <a:rPr lang="en-US" sz="2000" dirty="0">
                <a:ea typeface="SimSun"/>
                <a:cs typeface="Arial"/>
              </a:rPr>
              <a:t>245 10 $a Nutrition and diabetes / $c by Logan Ramsey and Linda Smits</a:t>
            </a:r>
            <a:r>
              <a:rPr lang="en-US" sz="2000" dirty="0" smtClean="0">
                <a:ea typeface="SimSun"/>
                <a:cs typeface="Arial"/>
              </a:rPr>
              <a:t>. __RDA ___</a:t>
            </a:r>
            <a:endParaRPr lang="en-US" sz="2000" dirty="0">
              <a:ea typeface="SimSun"/>
              <a:cs typeface="Arial"/>
            </a:endParaRPr>
          </a:p>
          <a:p>
            <a:pPr lvl="1">
              <a:lnSpc>
                <a:spcPct val="115000"/>
              </a:lnSpc>
              <a:spcBef>
                <a:spcPts val="0"/>
              </a:spcBef>
              <a:spcAft>
                <a:spcPts val="1000"/>
              </a:spcAft>
              <a:buFont typeface="+mj-lt"/>
              <a:buAutoNum type="alphaLcPeriod"/>
            </a:pPr>
            <a:r>
              <a:rPr lang="en-US" sz="2000" dirty="0">
                <a:ea typeface="SimSun"/>
                <a:cs typeface="Arial"/>
              </a:rPr>
              <a:t>245 10 $a Nutrition and diabetes / $c by Dr. Logan Ramsey, Johns Hopkins University Hospital and Linda Smits, </a:t>
            </a:r>
            <a:r>
              <a:rPr lang="en-US" sz="2000" dirty="0" smtClean="0">
                <a:ea typeface="SimSun"/>
                <a:cs typeface="Arial"/>
              </a:rPr>
              <a:t>Ph.D., </a:t>
            </a:r>
            <a:r>
              <a:rPr lang="en-US" sz="2000" dirty="0">
                <a:ea typeface="SimSun"/>
                <a:cs typeface="Arial"/>
              </a:rPr>
              <a:t>University of Wisconsin ; research assistance by Philip Gordon, Georgetown University.	</a:t>
            </a:r>
            <a:r>
              <a:rPr lang="en-US" sz="2000" dirty="0" smtClean="0">
                <a:ea typeface="SimSun"/>
                <a:cs typeface="Arial"/>
              </a:rPr>
              <a:t>__RDA__</a:t>
            </a:r>
            <a:endParaRPr lang="en-US" sz="2000" dirty="0">
              <a:ea typeface="SimSun"/>
              <a:cs typeface="Arial"/>
            </a:endParaRPr>
          </a:p>
        </p:txBody>
      </p:sp>
    </p:spTree>
    <p:extLst>
      <p:ext uri="{BB962C8B-B14F-4D97-AF65-F5344CB8AC3E}">
        <p14:creationId xmlns:p14="http://schemas.microsoft.com/office/powerpoint/2010/main" val="393991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4.</a:t>
            </a:r>
          </a:p>
          <a:p>
            <a:pPr marL="857250" lvl="1" indent="-457200">
              <a:buFont typeface="+mj-lt"/>
              <a:buAutoNum type="alphaLcParenR"/>
            </a:pPr>
            <a:r>
              <a:rPr lang="en-US" sz="2000" dirty="0"/>
              <a:t>250 __  $a 2nd ed.	</a:t>
            </a:r>
            <a:r>
              <a:rPr lang="en-US" sz="2000" dirty="0" smtClean="0"/>
              <a:t>__AACR2___</a:t>
            </a:r>
            <a:endParaRPr lang="en-US" sz="2000" dirty="0"/>
          </a:p>
          <a:p>
            <a:pPr marL="857250" lvl="1" indent="-457200">
              <a:buFont typeface="+mj-lt"/>
              <a:buAutoNum type="alphaLcParenR"/>
            </a:pPr>
            <a:r>
              <a:rPr lang="en-US" sz="2000" dirty="0"/>
              <a:t>250 __ $a 2nd edition. </a:t>
            </a:r>
            <a:r>
              <a:rPr lang="en-US" sz="2000" dirty="0" smtClean="0"/>
              <a:t>__not acceptable___</a:t>
            </a:r>
            <a:endParaRPr lang="en-US" sz="2000" dirty="0"/>
          </a:p>
          <a:p>
            <a:pPr marL="857250" lvl="1" indent="-457200">
              <a:buFont typeface="+mj-lt"/>
              <a:buAutoNum type="alphaLcParenR"/>
            </a:pPr>
            <a:r>
              <a:rPr lang="en-US" sz="2000" dirty="0"/>
              <a:t>250 __  $a Second edition. </a:t>
            </a:r>
            <a:r>
              <a:rPr lang="en-US" sz="2000" dirty="0" smtClean="0"/>
              <a:t>__RDA preferred___</a:t>
            </a:r>
            <a:endParaRPr lang="en-US" sz="2000" dirty="0"/>
          </a:p>
        </p:txBody>
      </p:sp>
    </p:spTree>
    <p:extLst>
      <p:ext uri="{BB962C8B-B14F-4D97-AF65-F5344CB8AC3E}">
        <p14:creationId xmlns:p14="http://schemas.microsoft.com/office/powerpoint/2010/main" val="287382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lnSpcReduction="10000"/>
          </a:bodyPr>
          <a:lstStyle/>
          <a:p>
            <a:pPr marL="114300" marR="0" indent="0">
              <a:lnSpc>
                <a:spcPct val="115000"/>
              </a:lnSpc>
              <a:spcBef>
                <a:spcPts val="0"/>
              </a:spcBef>
              <a:spcAft>
                <a:spcPts val="0"/>
              </a:spcAft>
              <a:buNone/>
            </a:pPr>
            <a:r>
              <a:rPr lang="en-US" sz="2400" dirty="0">
                <a:ea typeface="SimSun"/>
                <a:cs typeface="Arial"/>
              </a:rPr>
              <a:t>5.</a:t>
            </a:r>
          </a:p>
          <a:p>
            <a:pPr lvl="1">
              <a:lnSpc>
                <a:spcPct val="115000"/>
              </a:lnSpc>
              <a:spcBef>
                <a:spcPts val="0"/>
              </a:spcBef>
              <a:buFont typeface="+mj-lt"/>
              <a:buAutoNum type="alphaLcPeriod"/>
            </a:pPr>
            <a:r>
              <a:rPr lang="en-US" sz="2000" dirty="0">
                <a:ea typeface="SimSun"/>
                <a:cs typeface="Arial"/>
              </a:rPr>
              <a:t>260 __ $a  [Baltimore, Md.] : $b Johns Hopkins University Press ; $a Falls Church, Va. : $b Distributed by RN, Incorporated, $c c2011. 	</a:t>
            </a:r>
            <a:r>
              <a:rPr lang="en-US" sz="2000" dirty="0" smtClean="0">
                <a:ea typeface="SimSun"/>
                <a:cs typeface="Arial"/>
              </a:rPr>
              <a:t>__AACR2_____</a:t>
            </a:r>
            <a:endParaRPr lang="en-US" sz="2000" dirty="0">
              <a:ea typeface="SimSun"/>
              <a:cs typeface="Arial"/>
            </a:endParaRPr>
          </a:p>
          <a:p>
            <a:pPr lvl="1">
              <a:lnSpc>
                <a:spcPct val="115000"/>
              </a:lnSpc>
              <a:spcBef>
                <a:spcPts val="0"/>
              </a:spcBef>
              <a:buFont typeface="+mj-lt"/>
              <a:buAutoNum type="alphaLcPeriod"/>
            </a:pPr>
            <a:r>
              <a:rPr lang="en-US" sz="2000" dirty="0">
                <a:ea typeface="SimSun"/>
                <a:cs typeface="Arial"/>
              </a:rPr>
              <a:t>264 _1 $a [Baltimore, Md.] : $b Johns Hopkins University Press ; $a Falls Church, Va. : $b Distributed by RN, Incorporated, $c [2011] 	</a:t>
            </a:r>
            <a:r>
              <a:rPr lang="en-US" sz="2000" dirty="0" smtClean="0">
                <a:ea typeface="SimSun"/>
                <a:cs typeface="Arial"/>
              </a:rPr>
              <a:t>__not acceptable__</a:t>
            </a:r>
            <a:endParaRPr lang="en-US" sz="2000" dirty="0">
              <a:ea typeface="SimSun"/>
              <a:cs typeface="Arial"/>
            </a:endParaRPr>
          </a:p>
          <a:p>
            <a:pPr lvl="1">
              <a:lnSpc>
                <a:spcPct val="115000"/>
              </a:lnSpc>
              <a:spcBef>
                <a:spcPts val="0"/>
              </a:spcBef>
              <a:buFont typeface="+mj-lt"/>
              <a:buAutoNum type="alphaLcPeriod"/>
            </a:pPr>
            <a:r>
              <a:rPr lang="en-US" sz="2000" dirty="0">
                <a:ea typeface="SimSun"/>
                <a:cs typeface="Arial"/>
              </a:rPr>
              <a:t>264 _1 $a [Baltimore, Md.] : $b Johns Hopkins University Press, $c [2011] 	</a:t>
            </a:r>
            <a:r>
              <a:rPr lang="en-US" sz="2000" dirty="0" smtClean="0">
                <a:ea typeface="SimSun"/>
                <a:cs typeface="Arial"/>
              </a:rPr>
              <a:t>__RDA preferred__</a:t>
            </a:r>
            <a:endParaRPr lang="en-US" sz="2000" dirty="0">
              <a:ea typeface="SimSun"/>
              <a:cs typeface="Arial"/>
            </a:endParaRPr>
          </a:p>
          <a:p>
            <a:pPr lvl="1">
              <a:lnSpc>
                <a:spcPct val="115000"/>
              </a:lnSpc>
              <a:spcBef>
                <a:spcPts val="0"/>
              </a:spcBef>
              <a:spcAft>
                <a:spcPts val="1000"/>
              </a:spcAft>
              <a:buFont typeface="+mj-lt"/>
              <a:buAutoNum type="alphaLcPeriod"/>
            </a:pPr>
            <a:r>
              <a:rPr lang="en-US" sz="2000" dirty="0">
                <a:ea typeface="SimSun"/>
                <a:cs typeface="Arial"/>
              </a:rPr>
              <a:t>264 _1 $a [Place of publication not identified] : $b Johns Hopkins University Press , $c [2011]                                                                                                                                       264 _ 2 $a Falls Church, Va. : $b Distributed by RN, Incorporated	</a:t>
            </a:r>
            <a:r>
              <a:rPr lang="en-US" sz="2000" dirty="0" smtClean="0">
                <a:ea typeface="SimSun"/>
                <a:cs typeface="Arial"/>
              </a:rPr>
              <a:t>__RDA__</a:t>
            </a:r>
            <a:endParaRPr lang="en-US" sz="2000" dirty="0">
              <a:ea typeface="SimSun"/>
              <a:cs typeface="Arial"/>
            </a:endParaRPr>
          </a:p>
        </p:txBody>
      </p:sp>
    </p:spTree>
    <p:extLst>
      <p:ext uri="{BB962C8B-B14F-4D97-AF65-F5344CB8AC3E}">
        <p14:creationId xmlns:p14="http://schemas.microsoft.com/office/powerpoint/2010/main" val="360680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marL="114300" marR="0" indent="0">
              <a:lnSpc>
                <a:spcPct val="115000"/>
              </a:lnSpc>
              <a:spcBef>
                <a:spcPts val="0"/>
              </a:spcBef>
              <a:spcAft>
                <a:spcPts val="0"/>
              </a:spcAft>
              <a:buNone/>
            </a:pPr>
            <a:r>
              <a:rPr lang="en-US" sz="2400" dirty="0">
                <a:ea typeface="SimSun"/>
                <a:cs typeface="Arial"/>
              </a:rPr>
              <a:t>6.</a:t>
            </a:r>
          </a:p>
          <a:p>
            <a:pPr lvl="1">
              <a:lnSpc>
                <a:spcPct val="115000"/>
              </a:lnSpc>
              <a:spcBef>
                <a:spcPts val="0"/>
              </a:spcBef>
              <a:buFont typeface="+mj-lt"/>
              <a:buAutoNum type="alphaLcPeriod"/>
            </a:pPr>
            <a:r>
              <a:rPr lang="en-US" sz="2000" dirty="0" smtClean="0">
                <a:ea typeface="SimSun"/>
                <a:cs typeface="Arial"/>
              </a:rPr>
              <a:t>100 </a:t>
            </a:r>
            <a:r>
              <a:rPr lang="en-US" sz="2000" dirty="0">
                <a:ea typeface="SimSun"/>
                <a:cs typeface="Arial"/>
              </a:rPr>
              <a:t>1_ $a Kutschenreutter, </a:t>
            </a:r>
            <a:r>
              <a:rPr lang="en-US" sz="2000" dirty="0" smtClean="0">
                <a:ea typeface="SimSun"/>
                <a:cs typeface="Arial"/>
              </a:rPr>
              <a:t>Christopher, </a:t>
            </a:r>
            <a:r>
              <a:rPr lang="en-US" sz="2000" dirty="0">
                <a:ea typeface="SimSun"/>
                <a:cs typeface="Arial"/>
              </a:rPr>
              <a:t>$e author.		</a:t>
            </a:r>
            <a:r>
              <a:rPr lang="en-US" sz="2000" dirty="0" smtClean="0">
                <a:ea typeface="SimSun"/>
                <a:cs typeface="Arial"/>
              </a:rPr>
              <a:t>                                     </a:t>
            </a:r>
            <a:r>
              <a:rPr lang="en-US" sz="2000" dirty="0">
                <a:ea typeface="SimSun"/>
                <a:cs typeface="Arial"/>
              </a:rPr>
              <a:t>245 10  </a:t>
            </a:r>
            <a:r>
              <a:rPr lang="en-US" sz="2000" dirty="0" smtClean="0">
                <a:ea typeface="SimSun"/>
                <a:cs typeface="Arial"/>
              </a:rPr>
              <a:t>$a Kutschenreutter's </a:t>
            </a:r>
            <a:r>
              <a:rPr lang="en-US" sz="2000" dirty="0">
                <a:ea typeface="SimSun"/>
                <a:cs typeface="Arial"/>
              </a:rPr>
              <a:t>four novels / $c </a:t>
            </a:r>
            <a:r>
              <a:rPr lang="en-US" sz="2000" dirty="0" smtClean="0">
                <a:ea typeface="SimSun"/>
                <a:cs typeface="Arial"/>
              </a:rPr>
              <a:t>Christopher </a:t>
            </a:r>
            <a:r>
              <a:rPr lang="en-US" sz="2000" dirty="0">
                <a:ea typeface="SimSun"/>
                <a:cs typeface="Arial"/>
              </a:rPr>
              <a:t>Kutschenreutter ; edited by  Lisa Blackmon.	</a:t>
            </a:r>
            <a:r>
              <a:rPr lang="en-US" sz="2000" dirty="0" smtClean="0">
                <a:ea typeface="SimSun"/>
                <a:cs typeface="Arial"/>
              </a:rPr>
              <a:t>___AACR2___</a:t>
            </a:r>
            <a:endParaRPr lang="en-US" sz="2000" dirty="0">
              <a:ea typeface="SimSun"/>
              <a:cs typeface="Arial"/>
            </a:endParaRPr>
          </a:p>
          <a:p>
            <a:pPr lvl="1">
              <a:lnSpc>
                <a:spcPct val="115000"/>
              </a:lnSpc>
              <a:spcBef>
                <a:spcPts val="0"/>
              </a:spcBef>
              <a:buFont typeface="+mj-lt"/>
              <a:buAutoNum type="alphaLcPeriod"/>
            </a:pPr>
            <a:r>
              <a:rPr lang="en-US" sz="2000" dirty="0">
                <a:ea typeface="SimSun"/>
                <a:cs typeface="Arial"/>
              </a:rPr>
              <a:t>100 1_  $a Kutschenreutter, </a:t>
            </a:r>
            <a:r>
              <a:rPr lang="en-US" sz="2000" dirty="0" smtClean="0">
                <a:ea typeface="SimSun"/>
                <a:cs typeface="Arial"/>
              </a:rPr>
              <a:t>Christopher, </a:t>
            </a:r>
            <a:r>
              <a:rPr lang="en-US" sz="2000" dirty="0">
                <a:ea typeface="SimSun"/>
                <a:cs typeface="Arial"/>
              </a:rPr>
              <a:t>$e author.                                                                                240 10  $a Sally's gift [and three other novels] </a:t>
            </a:r>
            <a:r>
              <a:rPr lang="en-US" sz="2000" dirty="0" smtClean="0">
                <a:ea typeface="SimSun"/>
                <a:cs typeface="Arial"/>
              </a:rPr>
              <a:t>__not acceptable_</a:t>
            </a:r>
            <a:endParaRPr lang="en-US" sz="2000" dirty="0">
              <a:ea typeface="SimSun"/>
              <a:cs typeface="Arial"/>
            </a:endParaRPr>
          </a:p>
          <a:p>
            <a:pPr lvl="1">
              <a:lnSpc>
                <a:spcPct val="115000"/>
              </a:lnSpc>
              <a:spcBef>
                <a:spcPts val="0"/>
              </a:spcBef>
              <a:buFont typeface="+mj-lt"/>
              <a:buAutoNum type="alphaLcPeriod"/>
            </a:pPr>
            <a:r>
              <a:rPr lang="en-US" sz="2000" dirty="0">
                <a:ea typeface="SimSun"/>
                <a:cs typeface="Arial"/>
              </a:rPr>
              <a:t>100 1_  $a Kutschenreutter, </a:t>
            </a:r>
            <a:r>
              <a:rPr lang="en-US" sz="2000" dirty="0" smtClean="0">
                <a:ea typeface="SimSun"/>
                <a:cs typeface="Arial"/>
              </a:rPr>
              <a:t>Christopher, </a:t>
            </a:r>
            <a:r>
              <a:rPr lang="en-US" sz="2000" dirty="0">
                <a:ea typeface="SimSun"/>
                <a:cs typeface="Arial"/>
              </a:rPr>
              <a:t>$e author.                                                                                240 10  $a Novels  </a:t>
            </a:r>
            <a:r>
              <a:rPr lang="en-US" sz="2000" dirty="0" smtClean="0">
                <a:ea typeface="SimSun"/>
                <a:cs typeface="Arial"/>
              </a:rPr>
              <a:t>__RDA preferred__</a:t>
            </a:r>
            <a:endParaRPr lang="en-US" sz="2000" dirty="0">
              <a:ea typeface="SimSun"/>
              <a:cs typeface="Arial"/>
            </a:endParaRPr>
          </a:p>
          <a:p>
            <a:pPr lvl="1">
              <a:lnSpc>
                <a:spcPct val="115000"/>
              </a:lnSpc>
              <a:spcBef>
                <a:spcPts val="0"/>
              </a:spcBef>
              <a:spcAft>
                <a:spcPts val="1000"/>
              </a:spcAft>
              <a:buFont typeface="+mj-lt"/>
              <a:buAutoNum type="alphaLcPeriod"/>
            </a:pPr>
            <a:r>
              <a:rPr lang="en-US" sz="2000" dirty="0">
                <a:ea typeface="SimSun"/>
                <a:cs typeface="Arial"/>
              </a:rPr>
              <a:t>100 1_  $a Kutschenreutter, </a:t>
            </a:r>
            <a:r>
              <a:rPr lang="en-US" sz="2000" dirty="0" smtClean="0">
                <a:ea typeface="SimSun"/>
                <a:cs typeface="Arial"/>
              </a:rPr>
              <a:t>Christopher, </a:t>
            </a:r>
            <a:r>
              <a:rPr lang="en-US" sz="2000" dirty="0">
                <a:ea typeface="SimSun"/>
                <a:cs typeface="Arial"/>
              </a:rPr>
              <a:t>$e author.                                                                               240 10 Works. $k Selections  </a:t>
            </a:r>
            <a:r>
              <a:rPr lang="en-US" sz="2000" dirty="0" smtClean="0">
                <a:ea typeface="SimSun"/>
                <a:cs typeface="Arial"/>
              </a:rPr>
              <a:t>__not acceptable__</a:t>
            </a:r>
            <a:endParaRPr lang="en-US" sz="2000" dirty="0">
              <a:ea typeface="SimSun"/>
              <a:cs typeface="Arial"/>
            </a:endParaRPr>
          </a:p>
        </p:txBody>
      </p:sp>
    </p:spTree>
    <p:extLst>
      <p:ext uri="{BB962C8B-B14F-4D97-AF65-F5344CB8AC3E}">
        <p14:creationId xmlns:p14="http://schemas.microsoft.com/office/powerpoint/2010/main" val="40293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marL="114300" marR="0" indent="0">
              <a:lnSpc>
                <a:spcPct val="115000"/>
              </a:lnSpc>
              <a:spcBef>
                <a:spcPts val="0"/>
              </a:spcBef>
              <a:spcAft>
                <a:spcPts val="1000"/>
              </a:spcAft>
              <a:buNone/>
            </a:pPr>
            <a:r>
              <a:rPr lang="en-US" sz="2400" dirty="0">
                <a:ea typeface="SimSun"/>
                <a:cs typeface="Arial"/>
              </a:rPr>
              <a:t>7.</a:t>
            </a:r>
          </a:p>
          <a:p>
            <a:pPr lvl="1">
              <a:lnSpc>
                <a:spcPct val="115000"/>
              </a:lnSpc>
              <a:spcBef>
                <a:spcPts val="0"/>
              </a:spcBef>
              <a:buFont typeface="+mj-lt"/>
              <a:buAutoNum type="alphaLcPeriod"/>
            </a:pPr>
            <a:r>
              <a:rPr lang="en-US" sz="2000" dirty="0">
                <a:ea typeface="SimSun"/>
                <a:cs typeface="Arial"/>
              </a:rPr>
              <a:t>240 10 $a Vägmärken. $l English </a:t>
            </a:r>
            <a:r>
              <a:rPr lang="en-US" sz="2000" dirty="0" smtClean="0">
                <a:ea typeface="SimSun"/>
                <a:cs typeface="Arial"/>
              </a:rPr>
              <a:t>__both, RDA preferred___                                                               </a:t>
            </a:r>
            <a:endParaRPr lang="en-US" sz="2000" dirty="0">
              <a:ea typeface="SimSun"/>
              <a:cs typeface="Arial"/>
            </a:endParaRPr>
          </a:p>
          <a:p>
            <a:pPr lvl="1">
              <a:lnSpc>
                <a:spcPct val="115000"/>
              </a:lnSpc>
              <a:spcBef>
                <a:spcPts val="0"/>
              </a:spcBef>
              <a:buFont typeface="+mj-lt"/>
              <a:buAutoNum type="alphaLcPeriod"/>
            </a:pPr>
            <a:r>
              <a:rPr lang="en-US" sz="2000" dirty="0">
                <a:ea typeface="SimSun"/>
                <a:cs typeface="Arial"/>
              </a:rPr>
              <a:t>700 10 $i Translation of: $a Hammarskjöld , Dag. $t Vägmärken . </a:t>
            </a:r>
            <a:r>
              <a:rPr lang="en-US" sz="2000" dirty="0" smtClean="0">
                <a:ea typeface="SimSun"/>
                <a:cs typeface="Arial"/>
              </a:rPr>
              <a:t>__RDA____</a:t>
            </a:r>
            <a:endParaRPr lang="en-US" sz="2000" dirty="0">
              <a:ea typeface="SimSun"/>
              <a:cs typeface="Arial"/>
            </a:endParaRPr>
          </a:p>
          <a:p>
            <a:pPr lvl="1">
              <a:lnSpc>
                <a:spcPct val="115000"/>
              </a:lnSpc>
              <a:spcBef>
                <a:spcPts val="0"/>
              </a:spcBef>
              <a:buFont typeface="+mj-lt"/>
              <a:buAutoNum type="alphaLcPeriod"/>
            </a:pPr>
            <a:r>
              <a:rPr lang="en-US" sz="2000" dirty="0">
                <a:ea typeface="SimSun"/>
                <a:cs typeface="Arial"/>
              </a:rPr>
              <a:t>500  __   $a Translation of  Vägmärken. </a:t>
            </a:r>
            <a:r>
              <a:rPr lang="en-US" sz="2000" dirty="0" smtClean="0">
                <a:ea typeface="SimSun"/>
                <a:cs typeface="Arial"/>
              </a:rPr>
              <a:t>_AACR2__</a:t>
            </a:r>
            <a:endParaRPr lang="en-US" sz="2000" dirty="0">
              <a:ea typeface="SimSun"/>
              <a:cs typeface="Arial"/>
            </a:endParaRPr>
          </a:p>
          <a:p>
            <a:pPr lvl="1">
              <a:lnSpc>
                <a:spcPct val="115000"/>
              </a:lnSpc>
              <a:spcBef>
                <a:spcPts val="0"/>
              </a:spcBef>
              <a:spcAft>
                <a:spcPts val="1000"/>
              </a:spcAft>
              <a:buFont typeface="+mj-lt"/>
              <a:buAutoNum type="alphaLcPeriod"/>
            </a:pPr>
            <a:r>
              <a:rPr lang="en-US" sz="2000" dirty="0">
                <a:ea typeface="SimSun"/>
                <a:cs typeface="Arial"/>
              </a:rPr>
              <a:t>500 __  $a Translation of (manifestation):  Vägmärken / Dag Hammarskjöld. -- [Sweden] : Albert Bonniers Förlag, AB, 1963.	</a:t>
            </a:r>
            <a:r>
              <a:rPr lang="en-US" sz="2000" dirty="0" smtClean="0">
                <a:ea typeface="SimSun"/>
                <a:cs typeface="Arial"/>
              </a:rPr>
              <a:t>___not acceptable___</a:t>
            </a:r>
            <a:endParaRPr lang="en-US" sz="2000" dirty="0">
              <a:ea typeface="SimSun"/>
              <a:cs typeface="Arial"/>
            </a:endParaRPr>
          </a:p>
        </p:txBody>
      </p:sp>
    </p:spTree>
    <p:extLst>
      <p:ext uri="{BB962C8B-B14F-4D97-AF65-F5344CB8AC3E}">
        <p14:creationId xmlns:p14="http://schemas.microsoft.com/office/powerpoint/2010/main" val="31580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marL="114300" marR="0" indent="0">
              <a:lnSpc>
                <a:spcPct val="115000"/>
              </a:lnSpc>
              <a:spcBef>
                <a:spcPts val="0"/>
              </a:spcBef>
              <a:spcAft>
                <a:spcPts val="1000"/>
              </a:spcAft>
              <a:buNone/>
            </a:pPr>
            <a:r>
              <a:rPr lang="en-US" sz="2400" dirty="0">
                <a:ea typeface="SimSun"/>
                <a:cs typeface="Arial"/>
              </a:rPr>
              <a:t>8.</a:t>
            </a:r>
          </a:p>
          <a:p>
            <a:pPr lvl="1">
              <a:lnSpc>
                <a:spcPct val="115000"/>
              </a:lnSpc>
              <a:spcBef>
                <a:spcPts val="0"/>
              </a:spcBef>
              <a:buFont typeface="+mj-lt"/>
              <a:buAutoNum type="alphaLcPeriod"/>
            </a:pPr>
            <a:r>
              <a:rPr lang="en-US" sz="2000" dirty="0">
                <a:ea typeface="SimSun"/>
                <a:cs typeface="Arial"/>
              </a:rPr>
              <a:t>264 _1 $a New York : $b UN Press, $c [2011] 	</a:t>
            </a:r>
            <a:r>
              <a:rPr lang="en-US" sz="2000" dirty="0" smtClean="0">
                <a:ea typeface="SimSun"/>
                <a:cs typeface="Arial"/>
              </a:rPr>
              <a:t>_not acceptable__</a:t>
            </a:r>
            <a:endParaRPr lang="en-US" sz="2000" dirty="0">
              <a:ea typeface="SimSun"/>
              <a:cs typeface="Arial"/>
            </a:endParaRPr>
          </a:p>
          <a:p>
            <a:pPr lvl="1">
              <a:lnSpc>
                <a:spcPct val="115000"/>
              </a:lnSpc>
              <a:spcBef>
                <a:spcPts val="0"/>
              </a:spcBef>
              <a:buFont typeface="+mj-lt"/>
              <a:buAutoNum type="alphaLcPeriod"/>
            </a:pPr>
            <a:r>
              <a:rPr lang="en-US" sz="2000" dirty="0">
                <a:ea typeface="SimSun"/>
                <a:cs typeface="Arial"/>
              </a:rPr>
              <a:t>260 __ $a New York : $b UN, $c 1990 [2011 printing] 	</a:t>
            </a:r>
            <a:r>
              <a:rPr lang="en-US" sz="2000" dirty="0" smtClean="0">
                <a:ea typeface="SimSun"/>
                <a:cs typeface="Arial"/>
              </a:rPr>
              <a:t>_AACR2__</a:t>
            </a:r>
            <a:endParaRPr lang="en-US" sz="2000" dirty="0">
              <a:ea typeface="SimSun"/>
              <a:cs typeface="Arial"/>
            </a:endParaRPr>
          </a:p>
          <a:p>
            <a:pPr lvl="1">
              <a:lnSpc>
                <a:spcPct val="115000"/>
              </a:lnSpc>
              <a:spcBef>
                <a:spcPts val="0"/>
              </a:spcBef>
              <a:spcAft>
                <a:spcPts val="1000"/>
              </a:spcAft>
              <a:buFont typeface="+mj-lt"/>
              <a:buAutoNum type="alphaLcPeriod"/>
            </a:pPr>
            <a:r>
              <a:rPr lang="en-US" sz="2000" dirty="0">
                <a:ea typeface="SimSun"/>
                <a:cs typeface="Arial"/>
              </a:rPr>
              <a:t>264 _1 $a New York : $b UN Press, $c 2009.                                                                      264 _3 $c 2011.	</a:t>
            </a:r>
            <a:r>
              <a:rPr lang="en-US" sz="2000" dirty="0" smtClean="0">
                <a:ea typeface="SimSun"/>
                <a:cs typeface="Arial"/>
              </a:rPr>
              <a:t>__RDA__</a:t>
            </a:r>
          </a:p>
          <a:p>
            <a:pPr lvl="1">
              <a:lnSpc>
                <a:spcPct val="115000"/>
              </a:lnSpc>
              <a:spcBef>
                <a:spcPts val="0"/>
              </a:spcBef>
              <a:spcAft>
                <a:spcPts val="1000"/>
              </a:spcAft>
              <a:buFont typeface="+mj-lt"/>
              <a:buAutoNum type="alphaLcPeriod"/>
            </a:pPr>
            <a:r>
              <a:rPr lang="en-US" sz="2000" dirty="0" smtClean="0">
                <a:ea typeface="SimSun"/>
                <a:cs typeface="Arial"/>
              </a:rPr>
              <a:t>264 </a:t>
            </a:r>
            <a:r>
              <a:rPr lang="en-US" sz="2000" dirty="0">
                <a:ea typeface="SimSun"/>
                <a:cs typeface="Arial"/>
              </a:rPr>
              <a:t>_1 $a New York : $b UN Press, $c 2009. </a:t>
            </a:r>
            <a:r>
              <a:rPr lang="en-US" sz="2000" dirty="0" smtClean="0">
                <a:ea typeface="SimSun"/>
                <a:cs typeface="Arial"/>
              </a:rPr>
              <a:t>                                                                         </a:t>
            </a:r>
            <a:r>
              <a:rPr lang="en-US" sz="2000" dirty="0">
                <a:ea typeface="SimSun"/>
                <a:cs typeface="Arial"/>
              </a:rPr>
              <a:t>588 __ $a Description based on 32nd printing, 2011.	</a:t>
            </a:r>
            <a:r>
              <a:rPr lang="en-US" sz="2000" dirty="0" smtClean="0">
                <a:ea typeface="SimSun"/>
                <a:cs typeface="Arial"/>
              </a:rPr>
              <a:t>RDA preferred_ </a:t>
            </a:r>
            <a:endParaRPr lang="en-US" sz="2000" dirty="0">
              <a:ea typeface="SimSun"/>
              <a:cs typeface="Arial"/>
            </a:endParaRPr>
          </a:p>
        </p:txBody>
      </p:sp>
    </p:spTree>
    <p:extLst>
      <p:ext uri="{BB962C8B-B14F-4D97-AF65-F5344CB8AC3E}">
        <p14:creationId xmlns:p14="http://schemas.microsoft.com/office/powerpoint/2010/main" val="156496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D4D0C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D4D0C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D4D0C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15516</TotalTime>
  <Words>9821</Words>
  <Application>Microsoft Office PowerPoint</Application>
  <PresentationFormat>On-screen Show (4:3)</PresentationFormat>
  <Paragraphs>1232</Paragraphs>
  <Slides>99</Slides>
  <Notes>98</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Office Theme</vt:lpstr>
      <vt:lpstr>TRAINING DAY 6</vt:lpstr>
      <vt:lpstr>Acronyms (We all should know)</vt:lpstr>
      <vt:lpstr>Acronyms (Extra Credit)</vt:lpstr>
      <vt:lpstr>Why MARC tag order?</vt:lpstr>
      <vt:lpstr>Objectives for Day 6</vt:lpstr>
      <vt:lpstr>Cataloging the RDA way</vt:lpstr>
      <vt:lpstr>[MARC TAG]</vt:lpstr>
      <vt:lpstr> Leader, 008 Fixed fields</vt:lpstr>
      <vt:lpstr>Leader, Fixed fields (008)</vt:lpstr>
      <vt:lpstr>020</vt:lpstr>
      <vt:lpstr>041</vt:lpstr>
      <vt:lpstr>[040]</vt:lpstr>
      <vt:lpstr>100, 110, 111</vt:lpstr>
      <vt:lpstr>100, 110, 111/$e and $j</vt:lpstr>
      <vt:lpstr>100, 110, 111</vt:lpstr>
      <vt:lpstr>130; 240 </vt:lpstr>
      <vt:lpstr>130; 240</vt:lpstr>
      <vt:lpstr>130; 240 </vt:lpstr>
      <vt:lpstr>130; 240</vt:lpstr>
      <vt:lpstr>240; 130 </vt:lpstr>
      <vt:lpstr>130; 240</vt:lpstr>
      <vt:lpstr>240, 130 </vt:lpstr>
      <vt:lpstr>245, ǂa</vt:lpstr>
      <vt:lpstr>245 ǂb</vt:lpstr>
      <vt:lpstr>245, ǂc</vt:lpstr>
      <vt:lpstr>PowerPoint Presentation</vt:lpstr>
      <vt:lpstr>246 </vt:lpstr>
      <vt:lpstr>250</vt:lpstr>
      <vt:lpstr>250</vt:lpstr>
      <vt:lpstr>Cataloging Examples</vt:lpstr>
      <vt:lpstr>Example B</vt:lpstr>
      <vt:lpstr>Example C</vt:lpstr>
      <vt:lpstr>Example E</vt:lpstr>
      <vt:lpstr>264 _0</vt:lpstr>
      <vt:lpstr>264 _1 $a</vt:lpstr>
      <vt:lpstr>264 _1 $b</vt:lpstr>
      <vt:lpstr>264 _1 $c</vt:lpstr>
      <vt:lpstr>264 _1</vt:lpstr>
      <vt:lpstr>264 _1</vt:lpstr>
      <vt:lpstr>264 _2</vt:lpstr>
      <vt:lpstr>264 _3</vt:lpstr>
      <vt:lpstr>264 _4</vt:lpstr>
      <vt:lpstr>264 _1 Lanham : $b Jason Aronson, $c [2013]</vt:lpstr>
      <vt:lpstr>264 _1 London : $b Routledge, $c 1994.</vt:lpstr>
      <vt:lpstr>300 $a</vt:lpstr>
      <vt:lpstr>300 $b</vt:lpstr>
      <vt:lpstr>300 $c</vt:lpstr>
      <vt:lpstr>300 $e</vt:lpstr>
      <vt:lpstr>336</vt:lpstr>
      <vt:lpstr>337</vt:lpstr>
      <vt:lpstr>338</vt:lpstr>
      <vt:lpstr>PowerPoint Presentation</vt:lpstr>
      <vt:lpstr>PowerPoint Presentation</vt:lpstr>
      <vt:lpstr>PowerPoint Presentation</vt:lpstr>
      <vt:lpstr>PowerPoint Presentation</vt:lpstr>
      <vt:lpstr>Cataloging Examples</vt:lpstr>
      <vt:lpstr>Example B</vt:lpstr>
      <vt:lpstr>Example C</vt:lpstr>
      <vt:lpstr>Example E</vt:lpstr>
      <vt:lpstr>490 $a</vt:lpstr>
      <vt:lpstr>490 $x</vt:lpstr>
      <vt:lpstr>490 $v</vt:lpstr>
      <vt:lpstr>PowerPoint Presentation</vt:lpstr>
      <vt:lpstr>500</vt:lpstr>
      <vt:lpstr>501</vt:lpstr>
      <vt:lpstr>501</vt:lpstr>
      <vt:lpstr>502</vt:lpstr>
      <vt:lpstr>502</vt:lpstr>
      <vt:lpstr>505</vt:lpstr>
      <vt:lpstr>LC-PCC PS 25.1</vt:lpstr>
      <vt:lpstr>505</vt:lpstr>
      <vt:lpstr>546 $a</vt:lpstr>
      <vt:lpstr>546 $b, $3</vt:lpstr>
      <vt:lpstr>6xx</vt:lpstr>
      <vt:lpstr>700/710/711</vt:lpstr>
      <vt:lpstr>700/710/711</vt:lpstr>
      <vt:lpstr>700/710/711</vt:lpstr>
      <vt:lpstr>700/710/711</vt:lpstr>
      <vt:lpstr>700/710/711</vt:lpstr>
      <vt:lpstr>730/7XX $t</vt:lpstr>
      <vt:lpstr>730/7XX $t</vt:lpstr>
      <vt:lpstr>730/7XX $t</vt:lpstr>
      <vt:lpstr>730/7XX $t</vt:lpstr>
      <vt:lpstr>775/776</vt:lpstr>
      <vt:lpstr>Variable data fields: 7xx (cont.)</vt:lpstr>
      <vt:lpstr>830/810/800</vt:lpstr>
      <vt:lpstr>Cataloging Examples</vt:lpstr>
      <vt:lpstr>Example B</vt:lpstr>
      <vt:lpstr>Example C</vt:lpstr>
      <vt:lpstr>Example E</vt:lpstr>
      <vt:lpstr>QUIZ</vt:lpstr>
      <vt:lpstr>QUIZ</vt:lpstr>
      <vt:lpstr>QUIZ</vt:lpstr>
      <vt:lpstr>QUIZ</vt:lpstr>
      <vt:lpstr>QUIZ</vt:lpstr>
      <vt:lpstr>QUIZ</vt:lpstr>
      <vt:lpstr>QUIZ</vt:lpstr>
      <vt:lpstr>QUIZ</vt:lpstr>
      <vt:lpstr>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dc:creator>
  <cp:lastModifiedBy>Windows</cp:lastModifiedBy>
  <cp:revision>850</cp:revision>
  <cp:lastPrinted>2013-09-12T00:08:16Z</cp:lastPrinted>
  <dcterms:created xsi:type="dcterms:W3CDTF">2013-05-20T23:00:04Z</dcterms:created>
  <dcterms:modified xsi:type="dcterms:W3CDTF">2014-01-24T18:12:30Z</dcterms:modified>
</cp:coreProperties>
</file>