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257" r:id="rId3"/>
    <p:sldId id="340" r:id="rId4"/>
    <p:sldId id="258" r:id="rId5"/>
    <p:sldId id="259" r:id="rId6"/>
    <p:sldId id="260" r:id="rId7"/>
    <p:sldId id="261" r:id="rId8"/>
    <p:sldId id="262" r:id="rId9"/>
    <p:sldId id="380" r:id="rId10"/>
    <p:sldId id="345" r:id="rId11"/>
    <p:sldId id="263" r:id="rId12"/>
    <p:sldId id="264" r:id="rId13"/>
    <p:sldId id="265" r:id="rId14"/>
    <p:sldId id="277" r:id="rId15"/>
    <p:sldId id="266" r:id="rId16"/>
    <p:sldId id="267" r:id="rId17"/>
    <p:sldId id="341" r:id="rId18"/>
    <p:sldId id="268" r:id="rId19"/>
    <p:sldId id="342" r:id="rId20"/>
    <p:sldId id="269" r:id="rId21"/>
    <p:sldId id="270" r:id="rId22"/>
    <p:sldId id="290" r:id="rId23"/>
    <p:sldId id="291" r:id="rId24"/>
    <p:sldId id="292" r:id="rId25"/>
    <p:sldId id="330" r:id="rId26"/>
    <p:sldId id="331" r:id="rId27"/>
    <p:sldId id="346" r:id="rId28"/>
    <p:sldId id="335" r:id="rId29"/>
    <p:sldId id="336" r:id="rId30"/>
    <p:sldId id="293" r:id="rId31"/>
    <p:sldId id="271" r:id="rId32"/>
    <p:sldId id="272" r:id="rId33"/>
    <p:sldId id="273" r:id="rId34"/>
    <p:sldId id="358" r:id="rId35"/>
    <p:sldId id="276" r:id="rId36"/>
    <p:sldId id="370" r:id="rId37"/>
    <p:sldId id="278" r:id="rId38"/>
    <p:sldId id="359" r:id="rId39"/>
    <p:sldId id="360" r:id="rId40"/>
    <p:sldId id="279" r:id="rId41"/>
    <p:sldId id="362" r:id="rId42"/>
    <p:sldId id="363" r:id="rId43"/>
    <p:sldId id="348" r:id="rId44"/>
    <p:sldId id="349" r:id="rId45"/>
    <p:sldId id="280" r:id="rId46"/>
    <p:sldId id="364" r:id="rId47"/>
    <p:sldId id="365" r:id="rId48"/>
    <p:sldId id="366" r:id="rId49"/>
    <p:sldId id="367" r:id="rId50"/>
    <p:sldId id="368" r:id="rId51"/>
    <p:sldId id="369" r:id="rId52"/>
    <p:sldId id="281" r:id="rId53"/>
    <p:sldId id="282" r:id="rId54"/>
    <p:sldId id="283" r:id="rId55"/>
    <p:sldId id="339" r:id="rId56"/>
    <p:sldId id="347" r:id="rId57"/>
    <p:sldId id="284" r:id="rId58"/>
    <p:sldId id="285" r:id="rId59"/>
    <p:sldId id="286" r:id="rId60"/>
    <p:sldId id="287" r:id="rId61"/>
    <p:sldId id="288" r:id="rId62"/>
    <p:sldId id="289" r:id="rId63"/>
    <p:sldId id="294" r:id="rId64"/>
    <p:sldId id="378" r:id="rId65"/>
    <p:sldId id="295" r:id="rId66"/>
    <p:sldId id="296" r:id="rId67"/>
    <p:sldId id="297" r:id="rId68"/>
    <p:sldId id="299" r:id="rId69"/>
    <p:sldId id="316" r:id="rId70"/>
    <p:sldId id="351" r:id="rId71"/>
    <p:sldId id="376" r:id="rId72"/>
    <p:sldId id="307" r:id="rId73"/>
    <p:sldId id="350" r:id="rId74"/>
    <p:sldId id="308" r:id="rId75"/>
    <p:sldId id="309" r:id="rId76"/>
    <p:sldId id="298" r:id="rId77"/>
    <p:sldId id="315" r:id="rId78"/>
    <p:sldId id="300" r:id="rId79"/>
    <p:sldId id="301" r:id="rId80"/>
    <p:sldId id="377" r:id="rId81"/>
    <p:sldId id="352" r:id="rId82"/>
    <p:sldId id="302" r:id="rId83"/>
    <p:sldId id="353" r:id="rId84"/>
    <p:sldId id="373" r:id="rId85"/>
    <p:sldId id="303" r:id="rId86"/>
    <p:sldId id="304" r:id="rId87"/>
    <p:sldId id="371" r:id="rId88"/>
    <p:sldId id="305" r:id="rId89"/>
    <p:sldId id="306" r:id="rId90"/>
    <p:sldId id="332" r:id="rId91"/>
    <p:sldId id="379" r:id="rId92"/>
    <p:sldId id="372" r:id="rId93"/>
    <p:sldId id="343" r:id="rId94"/>
    <p:sldId id="333" r:id="rId95"/>
    <p:sldId id="327" r:id="rId96"/>
    <p:sldId id="374" r:id="rId97"/>
    <p:sldId id="328" r:id="rId98"/>
    <p:sldId id="354" r:id="rId99"/>
    <p:sldId id="337" r:id="rId100"/>
    <p:sldId id="338" r:id="rId101"/>
    <p:sldId id="310" r:id="rId102"/>
    <p:sldId id="311" r:id="rId103"/>
    <p:sldId id="312" r:id="rId104"/>
    <p:sldId id="313" r:id="rId105"/>
    <p:sldId id="344" r:id="rId106"/>
    <p:sldId id="314" r:id="rId107"/>
    <p:sldId id="317" r:id="rId108"/>
    <p:sldId id="318" r:id="rId109"/>
    <p:sldId id="320" r:id="rId110"/>
    <p:sldId id="319" r:id="rId111"/>
    <p:sldId id="356" r:id="rId112"/>
    <p:sldId id="321" r:id="rId113"/>
    <p:sldId id="322" r:id="rId114"/>
    <p:sldId id="323" r:id="rId115"/>
    <p:sldId id="355" r:id="rId116"/>
    <p:sldId id="357" r:id="rId117"/>
    <p:sldId id="324" r:id="rId118"/>
    <p:sldId id="326" r:id="rId119"/>
    <p:sldId id="325" r:id="rId120"/>
    <p:sldId id="329"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4" autoAdjust="0"/>
  </p:normalViewPr>
  <p:slideViewPr>
    <p:cSldViewPr>
      <p:cViewPr>
        <p:scale>
          <a:sx n="78" d="100"/>
          <a:sy n="78" d="100"/>
        </p:scale>
        <p:origin x="-1090" y="-58"/>
      </p:cViewPr>
      <p:guideLst>
        <p:guide orient="horz" pos="2160"/>
        <p:guide pos="2880"/>
      </p:guideLst>
    </p:cSldViewPr>
  </p:slideViewPr>
  <p:notesTextViewPr>
    <p:cViewPr>
      <p:scale>
        <a:sx n="1" d="1"/>
        <a:sy n="1" d="1"/>
      </p:scale>
      <p:origin x="0" y="0"/>
    </p:cViewPr>
  </p:notesTextViewPr>
  <p:sorterViewPr>
    <p:cViewPr>
      <p:scale>
        <a:sx n="100" d="100"/>
        <a:sy n="100" d="100"/>
      </p:scale>
      <p:origin x="0" y="73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F1F3D-2FC4-4C7F-A51C-13352533AB6D}" type="datetimeFigureOut">
              <a:rPr lang="en-US" smtClean="0"/>
              <a:t>11/6/2013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D3673-C519-4173-B44B-B9B5A3110E7E}" type="slidenum">
              <a:rPr lang="en-US" smtClean="0"/>
              <a:t>‹#›</a:t>
            </a:fld>
            <a:endParaRPr lang="en-US" dirty="0"/>
          </a:p>
        </p:txBody>
      </p:sp>
    </p:spTree>
    <p:extLst>
      <p:ext uri="{BB962C8B-B14F-4D97-AF65-F5344CB8AC3E}">
        <p14:creationId xmlns:p14="http://schemas.microsoft.com/office/powerpoint/2010/main" val="231569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a:t>
            </a:fld>
            <a:endParaRPr lang="en-US" dirty="0"/>
          </a:p>
        </p:txBody>
      </p:sp>
    </p:spTree>
    <p:extLst>
      <p:ext uri="{BB962C8B-B14F-4D97-AF65-F5344CB8AC3E}">
        <p14:creationId xmlns:p14="http://schemas.microsoft.com/office/powerpoint/2010/main" val="366025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These are the new fields.  Find, identify, clarify, and contextualize.  That’s what these do, but they will look weird when one encounters them for the first time.</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13</a:t>
            </a:fld>
            <a:endParaRPr lang="en-US" dirty="0"/>
          </a:p>
        </p:txBody>
      </p:sp>
    </p:spTree>
    <p:extLst>
      <p:ext uri="{BB962C8B-B14F-4D97-AF65-F5344CB8AC3E}">
        <p14:creationId xmlns:p14="http://schemas.microsoft.com/office/powerpoint/2010/main" val="63330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 field help, folks.  It’s worthwhile and will at</a:t>
            </a:r>
            <a:r>
              <a:rPr lang="en-US" baseline="0" dirty="0" smtClean="0"/>
              <a:t> least give a ball park estimation of how the field in question is being used it won’t be able to answer all of your questions.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14</a:t>
            </a:fld>
            <a:endParaRPr lang="en-US" dirty="0"/>
          </a:p>
        </p:txBody>
      </p:sp>
    </p:spTree>
    <p:extLst>
      <p:ext uri="{BB962C8B-B14F-4D97-AF65-F5344CB8AC3E}">
        <p14:creationId xmlns:p14="http://schemas.microsoft.com/office/powerpoint/2010/main" val="153077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distinguishing terms has increased.</a:t>
            </a:r>
            <a:r>
              <a:rPr lang="en-US" baseline="0" dirty="0" smtClean="0"/>
              <a:t>  For personal names, professions can be used to break conflicts when no other distinguishing data are present.  For Uniform titles/Works/Expressions, all of the loose prescriptions of AACR2 are gone, esp. the use of $f date.  For conventional collective titles, the greatest change has been the elimination of $t Selections, though $k Selections is still with us.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15</a:t>
            </a:fld>
            <a:endParaRPr lang="en-US" dirty="0"/>
          </a:p>
        </p:txBody>
      </p:sp>
    </p:spTree>
    <p:extLst>
      <p:ext uri="{BB962C8B-B14F-4D97-AF65-F5344CB8AC3E}">
        <p14:creationId xmlns:p14="http://schemas.microsoft.com/office/powerpoint/2010/main" val="317152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way to discern between RDA and AACR2 records.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16</a:t>
            </a:fld>
            <a:endParaRPr lang="en-US" dirty="0"/>
          </a:p>
        </p:txBody>
      </p:sp>
    </p:spTree>
    <p:extLst>
      <p:ext uri="{BB962C8B-B14F-4D97-AF65-F5344CB8AC3E}">
        <p14:creationId xmlns:p14="http://schemas.microsoft.com/office/powerpoint/2010/main" val="376476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046 is a convenient, machine-friendly way of recording dates, to include birth, death, dates of activity, and the founding</a:t>
            </a:r>
            <a:r>
              <a:rPr lang="en-US" baseline="0" dirty="0" smtClean="0"/>
              <a:t> and closing dates for corporate entities.  MARC field help will be able to answer many questions that arise. If dates are not present when the record is created but later become know, they may justified and added to the 046 without triggering a change to the 1xx or 4xx.  This is to say that you will see records that lack dates in the 1xx and 4xx fields, but have a full-on 046 present.</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18</a:t>
            </a:fld>
            <a:endParaRPr lang="en-US" dirty="0"/>
          </a:p>
        </p:txBody>
      </p:sp>
    </p:spTree>
    <p:extLst>
      <p:ext uri="{BB962C8B-B14F-4D97-AF65-F5344CB8AC3E}">
        <p14:creationId xmlns:p14="http://schemas.microsoft.com/office/powerpoint/2010/main" val="235928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abbreviations are gone.  They’ve been replaced by either full terms or by hyphens.  The hardest one to get used to is the death date only AAPs, which feature a date preceded by a hyphen.  Recall that these dates had been previously described with a date preceded by a “d.”</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20</a:t>
            </a:fld>
            <a:endParaRPr lang="en-US" dirty="0"/>
          </a:p>
        </p:txBody>
      </p:sp>
    </p:spTree>
    <p:extLst>
      <p:ext uri="{BB962C8B-B14F-4D97-AF65-F5344CB8AC3E}">
        <p14:creationId xmlns:p14="http://schemas.microsoft.com/office/powerpoint/2010/main" val="342064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good news about families creator authority records is that they are uncommon unless you’re cataloging archival collections.  If however you need to use a family creator record, the following tips should help.</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21</a:t>
            </a:fld>
            <a:endParaRPr lang="en-US" dirty="0"/>
          </a:p>
        </p:txBody>
      </p:sp>
    </p:spTree>
    <p:extLst>
      <p:ext uri="{BB962C8B-B14F-4D97-AF65-F5344CB8AC3E}">
        <p14:creationId xmlns:p14="http://schemas.microsoft.com/office/powerpoint/2010/main" val="258624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truth.</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22</a:t>
            </a:fld>
            <a:endParaRPr lang="en-US" dirty="0"/>
          </a:p>
        </p:txBody>
      </p:sp>
    </p:spTree>
    <p:extLst>
      <p:ext uri="{BB962C8B-B14F-4D97-AF65-F5344CB8AC3E}">
        <p14:creationId xmlns:p14="http://schemas.microsoft.com/office/powerpoint/2010/main" val="202113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structure is</a:t>
            </a:r>
            <a:r>
              <a:rPr lang="en-US" baseline="0" dirty="0" smtClean="0"/>
              <a:t> a clue, the fixed fields will set you on the right course.</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23</a:t>
            </a:fld>
            <a:endParaRPr lang="en-US" dirty="0"/>
          </a:p>
        </p:txBody>
      </p:sp>
    </p:spTree>
    <p:extLst>
      <p:ext uri="{BB962C8B-B14F-4D97-AF65-F5344CB8AC3E}">
        <p14:creationId xmlns:p14="http://schemas.microsoft.com/office/powerpoint/2010/main" val="232873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obverse of the preceding.</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24</a:t>
            </a:fld>
            <a:endParaRPr lang="en-US" dirty="0"/>
          </a:p>
        </p:txBody>
      </p:sp>
    </p:spTree>
    <p:extLst>
      <p:ext uri="{BB962C8B-B14F-4D97-AF65-F5344CB8AC3E}">
        <p14:creationId xmlns:p14="http://schemas.microsoft.com/office/powerpoint/2010/main" val="19205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segment aims to increase familiarity with the philosophical ground work of authorities</a:t>
            </a:r>
            <a:r>
              <a:rPr lang="en-US" baseline="0" dirty="0" smtClean="0"/>
              <a:t> and AAP’s, learn the differences between authorities under AACR2 and the new regime, on-the-fly AAP formulation,  and which resources are available when one has questions.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a:t>
            </a:fld>
            <a:endParaRPr lang="en-US" dirty="0"/>
          </a:p>
        </p:txBody>
      </p:sp>
    </p:spTree>
    <p:extLst>
      <p:ext uri="{BB962C8B-B14F-4D97-AF65-F5344CB8AC3E}">
        <p14:creationId xmlns:p14="http://schemas.microsoft.com/office/powerpoint/2010/main" val="101481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25</a:t>
            </a:fld>
            <a:endParaRPr lang="en-US" dirty="0"/>
          </a:p>
        </p:txBody>
      </p:sp>
    </p:spTree>
    <p:extLst>
      <p:ext uri="{BB962C8B-B14F-4D97-AF65-F5344CB8AC3E}">
        <p14:creationId xmlns:p14="http://schemas.microsoft.com/office/powerpoint/2010/main" val="52160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taken from the AF.  In the first three paired examples, the 1</a:t>
            </a:r>
            <a:r>
              <a:rPr lang="en-US" baseline="30000" dirty="0" smtClean="0"/>
              <a:t>st</a:t>
            </a:r>
            <a:r>
              <a:rPr lang="en-US" dirty="0" smtClean="0"/>
              <a:t> entry is the heading</a:t>
            </a:r>
            <a:r>
              <a:rPr lang="en-US" baseline="0" dirty="0" smtClean="0"/>
              <a:t> from the subject authority record followed by the word subject in square brackets.  This subject heading maybe used for any branch of the Aiken family.  Note that the word family is directly appended to the family name.  The 2</a:t>
            </a:r>
            <a:r>
              <a:rPr lang="en-US" baseline="30000" dirty="0" smtClean="0"/>
              <a:t>nd</a:t>
            </a:r>
            <a:r>
              <a:rPr lang="en-US" baseline="0" dirty="0" smtClean="0"/>
              <a:t> is from the creator authority.  This AAP may only be used for this specific branch.  Note that the type of family, dates [if known], and place if known] are added after the family name in parentheses. The final two examples are included to display uses of other family types in AAPs for creators. </a:t>
            </a:r>
            <a:r>
              <a:rPr lang="en-US" dirty="0" smtClean="0"/>
              <a:t>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26</a:t>
            </a:fld>
            <a:endParaRPr lang="en-US" dirty="0"/>
          </a:p>
        </p:txBody>
      </p:sp>
    </p:spTree>
    <p:extLst>
      <p:ext uri="{BB962C8B-B14F-4D97-AF65-F5344CB8AC3E}">
        <p14:creationId xmlns:p14="http://schemas.microsoft.com/office/powerpoint/2010/main" val="2343196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taking a closer look at works/ expressions later.</a:t>
            </a:r>
            <a:r>
              <a:rPr lang="en-US" baseline="0" dirty="0" smtClean="0"/>
              <a:t>  I’ll show examples then and in some of our exercises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31</a:t>
            </a:fld>
            <a:endParaRPr lang="en-US" dirty="0"/>
          </a:p>
        </p:txBody>
      </p:sp>
    </p:spTree>
    <p:extLst>
      <p:ext uri="{BB962C8B-B14F-4D97-AF65-F5344CB8AC3E}">
        <p14:creationId xmlns:p14="http://schemas.microsoft.com/office/powerpoint/2010/main" val="298397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Indeed they are.</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32</a:t>
            </a:fld>
            <a:endParaRPr lang="en-US" dirty="0"/>
          </a:p>
        </p:txBody>
      </p:sp>
    </p:spTree>
    <p:extLst>
      <p:ext uri="{BB962C8B-B14F-4D97-AF65-F5344CB8AC3E}">
        <p14:creationId xmlns:p14="http://schemas.microsoft.com/office/powerpoint/2010/main" val="414096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Updating demands—we need to discuss; also include something about 677</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33</a:t>
            </a:fld>
            <a:endParaRPr lang="en-US" dirty="0"/>
          </a:p>
        </p:txBody>
      </p:sp>
    </p:spTree>
    <p:extLst>
      <p:ext uri="{BB962C8B-B14F-4D97-AF65-F5344CB8AC3E}">
        <p14:creationId xmlns:p14="http://schemas.microsoft.com/office/powerpoint/2010/main" val="181088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jurisdictions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35</a:t>
            </a:fld>
            <a:endParaRPr lang="en-US" dirty="0"/>
          </a:p>
        </p:txBody>
      </p:sp>
    </p:spTree>
    <p:extLst>
      <p:ext uri="{BB962C8B-B14F-4D97-AF65-F5344CB8AC3E}">
        <p14:creationId xmlns:p14="http://schemas.microsoft.com/office/powerpoint/2010/main" val="149144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38</a:t>
            </a:fld>
            <a:endParaRPr lang="en-US" dirty="0"/>
          </a:p>
        </p:txBody>
      </p:sp>
    </p:spTree>
    <p:extLst>
      <p:ext uri="{BB962C8B-B14F-4D97-AF65-F5344CB8AC3E}">
        <p14:creationId xmlns:p14="http://schemas.microsoft.com/office/powerpoint/2010/main" val="2527752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 f11?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40</a:t>
            </a:fld>
            <a:endParaRPr lang="en-US" dirty="0"/>
          </a:p>
        </p:txBody>
      </p:sp>
    </p:spTree>
    <p:extLst>
      <p:ext uri="{BB962C8B-B14F-4D97-AF65-F5344CB8AC3E}">
        <p14:creationId xmlns:p14="http://schemas.microsoft.com/office/powerpoint/2010/main" val="2034510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49</a:t>
            </a:fld>
            <a:endParaRPr lang="en-US" dirty="0"/>
          </a:p>
        </p:txBody>
      </p:sp>
    </p:spTree>
    <p:extLst>
      <p:ext uri="{BB962C8B-B14F-4D97-AF65-F5344CB8AC3E}">
        <p14:creationId xmlns:p14="http://schemas.microsoft.com/office/powerpoint/2010/main" val="3842185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 kit?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58</a:t>
            </a:fld>
            <a:endParaRPr lang="en-US" dirty="0"/>
          </a:p>
        </p:txBody>
      </p:sp>
    </p:spTree>
    <p:extLst>
      <p:ext uri="{BB962C8B-B14F-4D97-AF65-F5344CB8AC3E}">
        <p14:creationId xmlns:p14="http://schemas.microsoft.com/office/powerpoint/2010/main" val="141909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acronym, and what is represents.  What it actually means comes next.</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4</a:t>
            </a:fld>
            <a:endParaRPr lang="en-US" dirty="0"/>
          </a:p>
        </p:txBody>
      </p:sp>
    </p:spTree>
    <p:extLst>
      <p:ext uri="{BB962C8B-B14F-4D97-AF65-F5344CB8AC3E}">
        <p14:creationId xmlns:p14="http://schemas.microsoft.com/office/powerpoint/2010/main" val="1606831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examples.  Explain that this is 240 or 130.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60</a:t>
            </a:fld>
            <a:endParaRPr lang="en-US" dirty="0"/>
          </a:p>
        </p:txBody>
      </p:sp>
    </p:spTree>
    <p:extLst>
      <p:ext uri="{BB962C8B-B14F-4D97-AF65-F5344CB8AC3E}">
        <p14:creationId xmlns:p14="http://schemas.microsoft.com/office/powerpoint/2010/main" val="2394544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61</a:t>
            </a:fld>
            <a:endParaRPr lang="en-US" dirty="0"/>
          </a:p>
        </p:txBody>
      </p:sp>
    </p:spTree>
    <p:extLst>
      <p:ext uri="{BB962C8B-B14F-4D97-AF65-F5344CB8AC3E}">
        <p14:creationId xmlns:p14="http://schemas.microsoft.com/office/powerpoint/2010/main" val="1141239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say</a:t>
            </a:r>
            <a:r>
              <a:rPr lang="en-US" baseline="0" dirty="0" smtClean="0"/>
              <a:t> that about Ram Dass!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63</a:t>
            </a:fld>
            <a:endParaRPr lang="en-US" dirty="0"/>
          </a:p>
        </p:txBody>
      </p:sp>
    </p:spTree>
    <p:extLst>
      <p:ext uri="{BB962C8B-B14F-4D97-AF65-F5344CB8AC3E}">
        <p14:creationId xmlns:p14="http://schemas.microsoft.com/office/powerpoint/2010/main" val="3170922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65</a:t>
            </a:fld>
            <a:endParaRPr lang="en-US" dirty="0"/>
          </a:p>
        </p:txBody>
      </p:sp>
    </p:spTree>
    <p:extLst>
      <p:ext uri="{BB962C8B-B14F-4D97-AF65-F5344CB8AC3E}">
        <p14:creationId xmlns:p14="http://schemas.microsoft.com/office/powerpoint/2010/main" val="7556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72</a:t>
            </a:fld>
            <a:endParaRPr lang="en-US" dirty="0"/>
          </a:p>
        </p:txBody>
      </p:sp>
    </p:spTree>
    <p:extLst>
      <p:ext uri="{BB962C8B-B14F-4D97-AF65-F5344CB8AC3E}">
        <p14:creationId xmlns:p14="http://schemas.microsoft.com/office/powerpoint/2010/main" val="2897797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74</a:t>
            </a:fld>
            <a:endParaRPr lang="en-US" dirty="0"/>
          </a:p>
        </p:txBody>
      </p:sp>
    </p:spTree>
    <p:extLst>
      <p:ext uri="{BB962C8B-B14F-4D97-AF65-F5344CB8AC3E}">
        <p14:creationId xmlns:p14="http://schemas.microsoft.com/office/powerpoint/2010/main" val="1375662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75</a:t>
            </a:fld>
            <a:endParaRPr lang="en-US" dirty="0"/>
          </a:p>
        </p:txBody>
      </p:sp>
    </p:spTree>
    <p:extLst>
      <p:ext uri="{BB962C8B-B14F-4D97-AF65-F5344CB8AC3E}">
        <p14:creationId xmlns:p14="http://schemas.microsoft.com/office/powerpoint/2010/main" val="1122104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78</a:t>
            </a:fld>
            <a:endParaRPr lang="en-US" dirty="0"/>
          </a:p>
        </p:txBody>
      </p:sp>
    </p:spTree>
    <p:extLst>
      <p:ext uri="{BB962C8B-B14F-4D97-AF65-F5344CB8AC3E}">
        <p14:creationId xmlns:p14="http://schemas.microsoft.com/office/powerpoint/2010/main" val="1937824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82</a:t>
            </a:fld>
            <a:endParaRPr lang="en-US" dirty="0"/>
          </a:p>
        </p:txBody>
      </p:sp>
    </p:spTree>
    <p:extLst>
      <p:ext uri="{BB962C8B-B14F-4D97-AF65-F5344CB8AC3E}">
        <p14:creationId xmlns:p14="http://schemas.microsoft.com/office/powerpoint/2010/main" val="947559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86</a:t>
            </a:fld>
            <a:endParaRPr lang="en-US" dirty="0"/>
          </a:p>
        </p:txBody>
      </p:sp>
    </p:spTree>
    <p:extLst>
      <p:ext uri="{BB962C8B-B14F-4D97-AF65-F5344CB8AC3E}">
        <p14:creationId xmlns:p14="http://schemas.microsoft.com/office/powerpoint/2010/main" val="337342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plotline behind authorities,</a:t>
            </a:r>
            <a:r>
              <a:rPr lang="en-US" baseline="0" dirty="0" smtClean="0"/>
              <a:t> stated in clear bullet points. The next slide gives a coherent English summation.</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5</a:t>
            </a:fld>
            <a:endParaRPr lang="en-US" dirty="0"/>
          </a:p>
        </p:txBody>
      </p:sp>
    </p:spTree>
    <p:extLst>
      <p:ext uri="{BB962C8B-B14F-4D97-AF65-F5344CB8AC3E}">
        <p14:creationId xmlns:p14="http://schemas.microsoft.com/office/powerpoint/2010/main" val="1388165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89</a:t>
            </a:fld>
            <a:endParaRPr lang="en-US" dirty="0"/>
          </a:p>
        </p:txBody>
      </p:sp>
    </p:spTree>
    <p:extLst>
      <p:ext uri="{BB962C8B-B14F-4D97-AF65-F5344CB8AC3E}">
        <p14:creationId xmlns:p14="http://schemas.microsoft.com/office/powerpoint/2010/main" val="3162845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 please pull up instruction</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102</a:t>
            </a:fld>
            <a:endParaRPr lang="en-US" dirty="0"/>
          </a:p>
        </p:txBody>
      </p:sp>
    </p:spTree>
    <p:extLst>
      <p:ext uri="{BB962C8B-B14F-4D97-AF65-F5344CB8AC3E}">
        <p14:creationId xmlns:p14="http://schemas.microsoft.com/office/powerpoint/2010/main" val="2568727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 wemi</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109</a:t>
            </a:fld>
            <a:endParaRPr lang="en-US" dirty="0"/>
          </a:p>
        </p:txBody>
      </p:sp>
    </p:spTree>
    <p:extLst>
      <p:ext uri="{BB962C8B-B14F-4D97-AF65-F5344CB8AC3E}">
        <p14:creationId xmlns:p14="http://schemas.microsoft.com/office/powerpoint/2010/main" val="3327937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110</a:t>
            </a:fld>
            <a:endParaRPr lang="en-US" dirty="0"/>
          </a:p>
        </p:txBody>
      </p:sp>
    </p:spTree>
    <p:extLst>
      <p:ext uri="{BB962C8B-B14F-4D97-AF65-F5344CB8AC3E}">
        <p14:creationId xmlns:p14="http://schemas.microsoft.com/office/powerpoint/2010/main" val="3886519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em the appendices—driver.</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113</a:t>
            </a:fld>
            <a:endParaRPr lang="en-US" dirty="0"/>
          </a:p>
        </p:txBody>
      </p:sp>
    </p:spTree>
    <p:extLst>
      <p:ext uri="{BB962C8B-B14F-4D97-AF65-F5344CB8AC3E}">
        <p14:creationId xmlns:p14="http://schemas.microsoft.com/office/powerpoint/2010/main" val="2824461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self: is it worth it to tell them about notes?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117</a:t>
            </a:fld>
            <a:endParaRPr lang="en-US" dirty="0"/>
          </a:p>
        </p:txBody>
      </p:sp>
    </p:spTree>
    <p:extLst>
      <p:ext uri="{BB962C8B-B14F-4D97-AF65-F5344CB8AC3E}">
        <p14:creationId xmlns:p14="http://schemas.microsoft.com/office/powerpoint/2010/main" val="1471656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discussion.</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118</a:t>
            </a:fld>
            <a:endParaRPr lang="en-US" dirty="0"/>
          </a:p>
        </p:txBody>
      </p:sp>
    </p:spTree>
    <p:extLst>
      <p:ext uri="{BB962C8B-B14F-4D97-AF65-F5344CB8AC3E}">
        <p14:creationId xmlns:p14="http://schemas.microsoft.com/office/powerpoint/2010/main" val="1791101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264: think about it more.-- $n : do we need it? Look</a:t>
            </a:r>
            <a:r>
              <a:rPr lang="en-US" baseline="0" dirty="0" smtClean="0"/>
              <a:t> ma, no obscenities!</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119</a:t>
            </a:fld>
            <a:endParaRPr lang="en-US" dirty="0"/>
          </a:p>
        </p:txBody>
      </p:sp>
    </p:spTree>
    <p:extLst>
      <p:ext uri="{BB962C8B-B14F-4D97-AF65-F5344CB8AC3E}">
        <p14:creationId xmlns:p14="http://schemas.microsoft.com/office/powerpoint/2010/main" val="71474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summation.  In the next few slides we’ll be looking at the points of divergence and contact between AAVR2 and RDA.</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6</a:t>
            </a:fld>
            <a:endParaRPr lang="en-US" dirty="0"/>
          </a:p>
        </p:txBody>
      </p:sp>
    </p:spTree>
    <p:extLst>
      <p:ext uri="{BB962C8B-B14F-4D97-AF65-F5344CB8AC3E}">
        <p14:creationId xmlns:p14="http://schemas.microsoft.com/office/powerpoint/2010/main" val="46340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leads to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7</a:t>
            </a:fld>
            <a:endParaRPr lang="en-US" dirty="0"/>
          </a:p>
        </p:txBody>
      </p:sp>
    </p:spTree>
    <p:extLst>
      <p:ext uri="{BB962C8B-B14F-4D97-AF65-F5344CB8AC3E}">
        <p14:creationId xmlns:p14="http://schemas.microsoft.com/office/powerpoint/2010/main" val="203896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 no!</a:t>
            </a:r>
            <a:r>
              <a:rPr lang="en-US" baseline="0" dirty="0" smtClean="0"/>
              <a:t> It’s Mecha-Godzilla!  And he’s up to no good!</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8</a:t>
            </a:fld>
            <a:endParaRPr lang="en-US" dirty="0"/>
          </a:p>
        </p:txBody>
      </p:sp>
    </p:spTree>
    <p:extLst>
      <p:ext uri="{BB962C8B-B14F-4D97-AF65-F5344CB8AC3E}">
        <p14:creationId xmlns:p14="http://schemas.microsoft.com/office/powerpoint/2010/main" val="387339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news is that so much of what we did with authorities in the past is still alive and well in RDA.  </a:t>
            </a:r>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11</a:t>
            </a:fld>
            <a:endParaRPr lang="en-US" dirty="0"/>
          </a:p>
        </p:txBody>
      </p:sp>
    </p:spTree>
    <p:extLst>
      <p:ext uri="{BB962C8B-B14F-4D97-AF65-F5344CB8AC3E}">
        <p14:creationId xmlns:p14="http://schemas.microsoft.com/office/powerpoint/2010/main" val="329705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not-so bad news is that there a few things that are new. In the vein of adding more re. find, identification, clarify, and contextualization, all of our new fields do these things.  A blow by blow account is on the following slides.</a:t>
            </a:r>
          </a:p>
          <a:p>
            <a:endParaRPr lang="en-US" dirty="0"/>
          </a:p>
        </p:txBody>
      </p:sp>
      <p:sp>
        <p:nvSpPr>
          <p:cNvPr id="4" name="Slide Number Placeholder 3"/>
          <p:cNvSpPr>
            <a:spLocks noGrp="1"/>
          </p:cNvSpPr>
          <p:nvPr>
            <p:ph type="sldNum" sz="quarter" idx="10"/>
          </p:nvPr>
        </p:nvSpPr>
        <p:spPr/>
        <p:txBody>
          <a:bodyPr/>
          <a:lstStyle/>
          <a:p>
            <a:fld id="{BABD3673-C519-4173-B44B-B9B5A3110E7E}" type="slidenum">
              <a:rPr lang="en-US" smtClean="0"/>
              <a:t>12</a:t>
            </a:fld>
            <a:endParaRPr lang="en-US" dirty="0"/>
          </a:p>
        </p:txBody>
      </p:sp>
    </p:spTree>
    <p:extLst>
      <p:ext uri="{BB962C8B-B14F-4D97-AF65-F5344CB8AC3E}">
        <p14:creationId xmlns:p14="http://schemas.microsoft.com/office/powerpoint/2010/main" val="133138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10B4F-7571-4A44-8714-ABE635210B54}" type="datetime1">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183576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07531-D362-4B33-A54A-66E56EFC3BFC}" type="datetime1">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284603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14968-9A7B-4826-A0C3-9BBD016DED47}" type="datetime1">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19403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85380-BFAE-40AF-8FD4-8985A13854E1}" type="datetime1">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29695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1CA4-B892-4BE3-9A27-B8427B8ED44F}" type="datetime1">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135112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9049B-2971-4F5E-9198-71387DD6883F}" type="datetime1">
              <a:rPr lang="en-US" smtClean="0"/>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302172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145A2-C448-4FB6-892E-B89B1CF07BF0}" type="datetime1">
              <a:rPr lang="en-US" smtClean="0"/>
              <a:t>11/6/2013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288516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CE5F64-AEFA-4D89-8071-8F2CC0E1B530}" type="datetime1">
              <a:rPr lang="en-US" smtClean="0"/>
              <a:t>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119981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42AF8-9218-4CFC-93A6-A028B8057030}" type="datetime1">
              <a:rPr lang="en-US" smtClean="0"/>
              <a:t>11/6/2013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300432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2DF5F-A7F1-423C-84B2-054DDC41FDBA}" type="datetime1">
              <a:rPr lang="en-US" smtClean="0"/>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166120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C4158-0D90-4E3A-95FE-7013C962ECC0}" type="datetime1">
              <a:rPr lang="en-US" smtClean="0"/>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53C35-ACF7-48A2-AEE6-A50A63F9A203}" type="slidenum">
              <a:rPr lang="en-US" smtClean="0"/>
              <a:t>‹#›</a:t>
            </a:fld>
            <a:endParaRPr lang="en-US" dirty="0"/>
          </a:p>
        </p:txBody>
      </p:sp>
    </p:spTree>
    <p:extLst>
      <p:ext uri="{BB962C8B-B14F-4D97-AF65-F5344CB8AC3E}">
        <p14:creationId xmlns:p14="http://schemas.microsoft.com/office/powerpoint/2010/main" val="65407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0E2A3-B2AD-4887-B63D-B7E57871C358}" type="datetime1">
              <a:rPr lang="en-US" smtClean="0"/>
              <a:t>11/6/2013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3C35-ACF7-48A2-AEE6-A50A63F9A203}" type="slidenum">
              <a:rPr lang="en-US" smtClean="0"/>
              <a:t>‹#›</a:t>
            </a:fld>
            <a:endParaRPr lang="en-US" dirty="0"/>
          </a:p>
        </p:txBody>
      </p:sp>
    </p:spTree>
    <p:extLst>
      <p:ext uri="{BB962C8B-B14F-4D97-AF65-F5344CB8AC3E}">
        <p14:creationId xmlns:p14="http://schemas.microsoft.com/office/powerpoint/2010/main" val="53773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lstStyle/>
          <a:p>
            <a:r>
              <a:rPr lang="en-US" dirty="0" smtClean="0"/>
              <a:t>Authorized Access Points</a:t>
            </a:r>
            <a:br>
              <a:rPr lang="en-US" dirty="0" smtClean="0"/>
            </a:br>
            <a:endParaRPr lang="en-US" dirty="0"/>
          </a:p>
        </p:txBody>
      </p:sp>
      <p:sp>
        <p:nvSpPr>
          <p:cNvPr id="3" name="Subtitle 2"/>
          <p:cNvSpPr>
            <a:spLocks noGrp="1"/>
          </p:cNvSpPr>
          <p:nvPr>
            <p:ph type="subTitle" idx="1"/>
          </p:nvPr>
        </p:nvSpPr>
        <p:spPr/>
        <p:txBody>
          <a:bodyPr/>
          <a:lstStyle/>
          <a:p>
            <a:r>
              <a:rPr lang="en-US" dirty="0" smtClean="0"/>
              <a:t>Or, How I learned to stop worrying and love RDA</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a:t>
            </a:fld>
            <a:endParaRPr lang="en-US" dirty="0"/>
          </a:p>
        </p:txBody>
      </p:sp>
    </p:spTree>
    <p:extLst>
      <p:ext uri="{BB962C8B-B14F-4D97-AF65-F5344CB8AC3E}">
        <p14:creationId xmlns:p14="http://schemas.microsoft.com/office/powerpoint/2010/main" val="56761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Example of an authority record</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a:t>
            </a:fld>
            <a:endParaRPr lang="en-US" dirty="0"/>
          </a:p>
        </p:txBody>
      </p:sp>
      <p:pic>
        <p:nvPicPr>
          <p:cNvPr id="5" name="Content Placeholder 6"/>
          <p:cNvPicPr>
            <a:picLocks noGrp="1"/>
          </p:cNvPicPr>
          <p:nvPr>
            <p:ph idx="1"/>
          </p:nvPr>
        </p:nvPicPr>
        <p:blipFill rotWithShape="1">
          <a:blip r:embed="rId2">
            <a:clrChange>
              <a:clrFrom>
                <a:srgbClr val="D4D0C8"/>
              </a:clrFrom>
              <a:clrTo>
                <a:srgbClr val="D4D0C8">
                  <a:alpha val="0"/>
                </a:srgbClr>
              </a:clrTo>
            </a:clrChange>
          </a:blip>
          <a:srcRect t="11763" b="13913"/>
          <a:stretch/>
        </p:blipFill>
        <p:spPr bwMode="auto">
          <a:xfrm>
            <a:off x="457200" y="1143000"/>
            <a:ext cx="83058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15190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100</a:t>
            </a:fld>
            <a:endParaRPr lang="en-US" dirty="0"/>
          </a:p>
        </p:txBody>
      </p:sp>
    </p:spTree>
    <p:extLst>
      <p:ext uri="{BB962C8B-B14F-4D97-AF65-F5344CB8AC3E}">
        <p14:creationId xmlns:p14="http://schemas.microsoft.com/office/powerpoint/2010/main" val="18042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Whew</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It’s time to talk about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101</a:t>
            </a:fld>
            <a:endParaRPr lang="en-US" dirty="0"/>
          </a:p>
        </p:txBody>
      </p:sp>
    </p:spTree>
    <p:extLst>
      <p:ext uri="{BB962C8B-B14F-4D97-AF65-F5344CB8AC3E}">
        <p14:creationId xmlns:p14="http://schemas.microsoft.com/office/powerpoint/2010/main" val="5760395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Collective Titles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instruction RDA 6.2.2.10.2</a:t>
            </a:r>
          </a:p>
          <a:p>
            <a:pPr marL="0" indent="0">
              <a:buNone/>
            </a:pPr>
            <a:r>
              <a:rPr lang="en-US" dirty="0" smtClean="0"/>
              <a:t>• Used with the AAP for a given creator for compilations of two or more of an author’s works and are exhaustive or contain everything that author ever wrote within a genre</a:t>
            </a:r>
          </a:p>
          <a:p>
            <a:pPr marL="0" indent="0">
              <a:buNone/>
            </a:pPr>
            <a:r>
              <a:rPr lang="en-US" dirty="0" smtClean="0"/>
              <a:t>In MARC, these are the generic titles that occur in the 240 and in the 7XX $t.</a:t>
            </a:r>
          </a:p>
          <a:p>
            <a:pPr marL="0" indent="0">
              <a:buNone/>
            </a:pPr>
            <a:r>
              <a:rPr lang="en-US" dirty="0" smtClean="0"/>
              <a:t>• Conventional collective titles are added even when a distinctive title is present on these types of compilations</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102</a:t>
            </a:fld>
            <a:endParaRPr lang="en-US" dirty="0"/>
          </a:p>
        </p:txBody>
      </p:sp>
    </p:spTree>
    <p:extLst>
      <p:ext uri="{BB962C8B-B14F-4D97-AF65-F5344CB8AC3E}">
        <p14:creationId xmlns:p14="http://schemas.microsoft.com/office/powerpoint/2010/main" val="25828862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Conventional Collective </a:t>
            </a:r>
            <a:r>
              <a:rPr lang="en-US" dirty="0" smtClean="0"/>
              <a:t>Titles</a:t>
            </a:r>
            <a:br>
              <a:rPr lang="en-US" dirty="0" smtClean="0"/>
            </a:br>
            <a:r>
              <a:rPr lang="en-US" dirty="0" smtClean="0"/>
              <a:t>continued</a:t>
            </a:r>
            <a:endParaRPr lang="en-US" dirty="0"/>
          </a:p>
        </p:txBody>
      </p:sp>
      <p:sp>
        <p:nvSpPr>
          <p:cNvPr id="3" name="Content Placeholder 2"/>
          <p:cNvSpPr>
            <a:spLocks noGrp="1"/>
          </p:cNvSpPr>
          <p:nvPr>
            <p:ph idx="1"/>
          </p:nvPr>
        </p:nvSpPr>
        <p:spPr>
          <a:xfrm>
            <a:off x="457200" y="1981200"/>
            <a:ext cx="8229600" cy="4144963"/>
          </a:xfrm>
        </p:spPr>
        <p:txBody>
          <a:bodyPr/>
          <a:lstStyle/>
          <a:p>
            <a:pPr marL="0" indent="0">
              <a:buNone/>
            </a:pPr>
            <a:r>
              <a:rPr lang="en-US" dirty="0"/>
              <a:t>In RDA </a:t>
            </a:r>
            <a:r>
              <a:rPr lang="en-US" dirty="0" smtClean="0"/>
              <a:t>6.2.2.10.2 …</a:t>
            </a:r>
            <a:endParaRPr lang="en-US" dirty="0"/>
          </a:p>
          <a:p>
            <a:pPr marL="0" indent="0">
              <a:buNone/>
            </a:pPr>
            <a:r>
              <a:rPr lang="en-US" dirty="0" smtClean="0"/>
              <a:t>•  </a:t>
            </a:r>
            <a:r>
              <a:rPr lang="en-US" dirty="0"/>
              <a:t>Note that “Selections” is not one of our choices</a:t>
            </a:r>
          </a:p>
          <a:p>
            <a:pPr marL="0" indent="0">
              <a:buNone/>
            </a:pPr>
            <a:r>
              <a:rPr lang="en-US" dirty="0"/>
              <a:t>•Also </a:t>
            </a:r>
            <a:r>
              <a:rPr lang="en-US" dirty="0" smtClean="0"/>
              <a:t>because </a:t>
            </a:r>
            <a:r>
              <a:rPr lang="en-US" dirty="0"/>
              <a:t>of the “If none of these terms is appropriate …” clause, pretty much anything can be </a:t>
            </a:r>
            <a:r>
              <a:rPr lang="en-US" dirty="0" smtClean="0"/>
              <a:t>used, so long as it is true of each work in the compilation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103</a:t>
            </a:fld>
            <a:endParaRPr lang="en-US" dirty="0"/>
          </a:p>
        </p:txBody>
      </p:sp>
    </p:spTree>
    <p:extLst>
      <p:ext uri="{BB962C8B-B14F-4D97-AF65-F5344CB8AC3E}">
        <p14:creationId xmlns:p14="http://schemas.microsoft.com/office/powerpoint/2010/main" val="7835510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Bob, what if the compilation has two different genres or is not exhaustive?</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marL="0" indent="0">
              <a:buNone/>
            </a:pPr>
            <a:r>
              <a:rPr lang="en-US" dirty="0" smtClean="0"/>
              <a:t>In the event that a compilation </a:t>
            </a:r>
            <a:r>
              <a:rPr lang="en-US" dirty="0"/>
              <a:t>is not exhaustive </a:t>
            </a:r>
            <a:r>
              <a:rPr lang="en-US" dirty="0" smtClean="0"/>
              <a:t> or has two or more types of works, use the appropriate term with “$k Selections”:</a:t>
            </a:r>
          </a:p>
          <a:p>
            <a:pPr marL="0" indent="0">
              <a:buNone/>
            </a:pPr>
            <a:r>
              <a:rPr lang="en-US" dirty="0" smtClean="0"/>
              <a:t>Non-exhaustive:</a:t>
            </a:r>
          </a:p>
          <a:p>
            <a:pPr marL="0" indent="0">
              <a:buNone/>
            </a:pPr>
            <a:r>
              <a:rPr lang="en-US" dirty="0"/>
              <a:t>	</a:t>
            </a:r>
            <a:r>
              <a:rPr lang="en-US" dirty="0" smtClean="0"/>
              <a:t>Novels. $k Selections</a:t>
            </a:r>
          </a:p>
          <a:p>
            <a:pPr marL="0" indent="0">
              <a:buNone/>
            </a:pPr>
            <a:r>
              <a:rPr lang="en-US" dirty="0"/>
              <a:t>	</a:t>
            </a:r>
            <a:r>
              <a:rPr lang="en-US" dirty="0" smtClean="0"/>
              <a:t>Paintings. $k Selections</a:t>
            </a:r>
          </a:p>
          <a:p>
            <a:pPr marL="0" indent="0">
              <a:buNone/>
            </a:pPr>
            <a:r>
              <a:rPr lang="en-US" dirty="0" smtClean="0"/>
              <a:t>Two or more types and not exhaustive:</a:t>
            </a:r>
          </a:p>
          <a:p>
            <a:pPr marL="0" indent="0">
              <a:buNone/>
            </a:pPr>
            <a:r>
              <a:rPr lang="en-US" dirty="0"/>
              <a:t>	</a:t>
            </a:r>
            <a:r>
              <a:rPr lang="en-US" dirty="0" smtClean="0"/>
              <a:t>Works. $k Selections</a:t>
            </a:r>
          </a:p>
          <a:p>
            <a:pPr marL="0" indent="0">
              <a:buNone/>
            </a:pPr>
            <a:r>
              <a:rPr lang="en-US" dirty="0"/>
              <a:t>	</a:t>
            </a:r>
          </a:p>
        </p:txBody>
      </p:sp>
      <p:sp>
        <p:nvSpPr>
          <p:cNvPr id="4" name="Slide Number Placeholder 3"/>
          <p:cNvSpPr>
            <a:spLocks noGrp="1"/>
          </p:cNvSpPr>
          <p:nvPr>
            <p:ph type="sldNum" sz="quarter" idx="12"/>
          </p:nvPr>
        </p:nvSpPr>
        <p:spPr/>
        <p:txBody>
          <a:bodyPr/>
          <a:lstStyle/>
          <a:p>
            <a:fld id="{CB253C35-ACF7-48A2-AEE6-A50A63F9A203}" type="slidenum">
              <a:rPr lang="en-US" smtClean="0"/>
              <a:t>104</a:t>
            </a:fld>
            <a:endParaRPr lang="en-US" dirty="0"/>
          </a:p>
        </p:txBody>
      </p:sp>
    </p:spTree>
    <p:extLst>
      <p:ext uri="{BB962C8B-B14F-4D97-AF65-F5344CB8AC3E}">
        <p14:creationId xmlns:p14="http://schemas.microsoft.com/office/powerpoint/2010/main" val="24399956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lstStyle/>
          <a:p>
            <a:pPr marL="0" indent="0">
              <a:buNone/>
            </a:pPr>
            <a:r>
              <a:rPr lang="en-US" dirty="0"/>
              <a:t>• Dick, Philip </a:t>
            </a:r>
            <a:r>
              <a:rPr lang="en-US" dirty="0" smtClean="0"/>
              <a:t>K. $t </a:t>
            </a:r>
            <a:r>
              <a:rPr lang="en-US" dirty="0"/>
              <a:t>Works. </a:t>
            </a:r>
            <a:r>
              <a:rPr lang="en-US" dirty="0" smtClean="0"/>
              <a:t>$k </a:t>
            </a:r>
            <a:r>
              <a:rPr lang="en-US" dirty="0"/>
              <a:t>Selections. </a:t>
            </a:r>
            <a:r>
              <a:rPr lang="en-US" dirty="0" smtClean="0"/>
              <a:t>$f 2006</a:t>
            </a:r>
          </a:p>
          <a:p>
            <a:pPr marL="0" indent="0">
              <a:buNone/>
            </a:pPr>
            <a:r>
              <a:rPr lang="en-US" dirty="0" smtClean="0"/>
              <a:t>	Manifestation title: Selected works of Philip K. Dick</a:t>
            </a:r>
          </a:p>
          <a:p>
            <a:pPr marL="0" indent="0">
              <a:buNone/>
            </a:pPr>
            <a:r>
              <a:rPr lang="en-US" dirty="0"/>
              <a:t>• Stevens, Wallace, </a:t>
            </a:r>
            <a:r>
              <a:rPr lang="en-US" dirty="0" smtClean="0"/>
              <a:t>$d </a:t>
            </a:r>
            <a:r>
              <a:rPr lang="en-US" dirty="0"/>
              <a:t>1879-1955. </a:t>
            </a:r>
            <a:r>
              <a:rPr lang="en-US" dirty="0" smtClean="0"/>
              <a:t>$t </a:t>
            </a:r>
            <a:r>
              <a:rPr lang="en-US" dirty="0"/>
              <a:t>Poems. </a:t>
            </a:r>
            <a:r>
              <a:rPr lang="en-US" dirty="0" smtClean="0"/>
              <a:t>$k </a:t>
            </a:r>
            <a:r>
              <a:rPr lang="en-US" dirty="0"/>
              <a:t>Selections </a:t>
            </a:r>
            <a:endParaRPr lang="en-US" dirty="0" smtClean="0"/>
          </a:p>
          <a:p>
            <a:pPr marL="0" indent="0">
              <a:buNone/>
            </a:pPr>
            <a:r>
              <a:rPr lang="en-US" dirty="0"/>
              <a:t>	</a:t>
            </a:r>
            <a:r>
              <a:rPr lang="en-US" dirty="0" smtClean="0"/>
              <a:t>Manifestation title: Harmonium</a:t>
            </a:r>
            <a:r>
              <a:rPr lang="en-US" dirty="0"/>
              <a:t>	</a:t>
            </a:r>
            <a:endParaRPr lang="en-US" dirty="0" smtClean="0"/>
          </a:p>
          <a:p>
            <a:pPr marL="0" indent="0">
              <a:buNone/>
            </a:pPr>
            <a:r>
              <a:rPr lang="en-US" dirty="0" smtClean="0"/>
              <a:t>•  Talbott, Robert M. $t Poems. $k Selections</a:t>
            </a:r>
          </a:p>
          <a:p>
            <a:pPr marL="0" indent="0">
              <a:buNone/>
            </a:pPr>
            <a:r>
              <a:rPr lang="en-US" dirty="0"/>
              <a:t>	</a:t>
            </a:r>
            <a:r>
              <a:rPr lang="en-US" dirty="0" smtClean="0"/>
              <a:t>Manifestation title: 6 swell poems</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105</a:t>
            </a:fld>
            <a:endParaRPr lang="en-US" dirty="0"/>
          </a:p>
        </p:txBody>
      </p:sp>
    </p:spTree>
    <p:extLst>
      <p:ext uri="{BB962C8B-B14F-4D97-AF65-F5344CB8AC3E}">
        <p14:creationId xmlns:p14="http://schemas.microsoft.com/office/powerpoint/2010/main" val="17191849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Selections, again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5400" b="1" u="sng" dirty="0" smtClean="0">
                <a:solidFill>
                  <a:srgbClr val="FF0000"/>
                </a:solidFill>
              </a:rPr>
              <a:t>$t Selections = Bad</a:t>
            </a:r>
          </a:p>
          <a:p>
            <a:pPr marL="0" indent="0" algn="ctr">
              <a:buNone/>
            </a:pPr>
            <a:r>
              <a:rPr lang="en-US" sz="5400" b="1" u="sng" dirty="0" smtClean="0">
                <a:solidFill>
                  <a:srgbClr val="FF0000"/>
                </a:solidFill>
              </a:rPr>
              <a:t>$k Selections = Good</a:t>
            </a:r>
            <a:endParaRPr lang="en-US" sz="5400" b="1" u="sng" dirty="0">
              <a:solidFill>
                <a:srgbClr val="FF0000"/>
              </a:solidFill>
            </a:endParaRPr>
          </a:p>
        </p:txBody>
      </p:sp>
      <p:sp>
        <p:nvSpPr>
          <p:cNvPr id="4" name="Slide Number Placeholder 3"/>
          <p:cNvSpPr>
            <a:spLocks noGrp="1"/>
          </p:cNvSpPr>
          <p:nvPr>
            <p:ph type="sldNum" sz="quarter" idx="12"/>
          </p:nvPr>
        </p:nvSpPr>
        <p:spPr/>
        <p:txBody>
          <a:bodyPr/>
          <a:lstStyle/>
          <a:p>
            <a:fld id="{CB253C35-ACF7-48A2-AEE6-A50A63F9A203}" type="slidenum">
              <a:rPr lang="en-US" smtClean="0"/>
              <a:t>106</a:t>
            </a:fld>
            <a:endParaRPr lang="en-US" dirty="0"/>
          </a:p>
        </p:txBody>
      </p:sp>
    </p:spTree>
    <p:extLst>
      <p:ext uri="{BB962C8B-B14F-4D97-AF65-F5344CB8AC3E}">
        <p14:creationId xmlns:p14="http://schemas.microsoft.com/office/powerpoint/2010/main" val="35779704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designators</a:t>
            </a:r>
            <a:endParaRPr lang="en-US" dirty="0"/>
          </a:p>
        </p:txBody>
      </p:sp>
      <p:sp>
        <p:nvSpPr>
          <p:cNvPr id="3" name="Content Placeholder 2"/>
          <p:cNvSpPr>
            <a:spLocks noGrp="1"/>
          </p:cNvSpPr>
          <p:nvPr>
            <p:ph idx="1"/>
          </p:nvPr>
        </p:nvSpPr>
        <p:spPr/>
        <p:txBody>
          <a:bodyPr/>
          <a:lstStyle/>
          <a:p>
            <a:pPr marL="0" indent="0">
              <a:buNone/>
            </a:pPr>
            <a:r>
              <a:rPr lang="en-US" dirty="0"/>
              <a:t>Relationship </a:t>
            </a:r>
            <a:r>
              <a:rPr lang="en-US" dirty="0" smtClean="0"/>
              <a:t>designators clarify relationships between and among the various Groups:</a:t>
            </a:r>
          </a:p>
          <a:p>
            <a:pPr marL="0" indent="0">
              <a:buNone/>
            </a:pPr>
            <a:r>
              <a:rPr lang="en-US" dirty="0" smtClean="0"/>
              <a:t>• Relationships between PFCs and resources</a:t>
            </a:r>
          </a:p>
          <a:p>
            <a:pPr marL="0" indent="0">
              <a:buNone/>
            </a:pPr>
            <a:r>
              <a:rPr lang="en-US" dirty="0" smtClean="0"/>
              <a:t>•</a:t>
            </a:r>
            <a:r>
              <a:rPr lang="en-US" dirty="0"/>
              <a:t> </a:t>
            </a:r>
            <a:r>
              <a:rPr lang="en-US" dirty="0" smtClean="0"/>
              <a:t>Relationships between resources</a:t>
            </a:r>
          </a:p>
          <a:p>
            <a:pPr marL="0" indent="0">
              <a:buNone/>
            </a:pPr>
            <a:r>
              <a:rPr lang="en-US" dirty="0" smtClean="0"/>
              <a:t>•</a:t>
            </a:r>
            <a:r>
              <a:rPr lang="en-US" dirty="0"/>
              <a:t> </a:t>
            </a:r>
            <a:r>
              <a:rPr lang="en-US" dirty="0" smtClean="0"/>
              <a:t>Relationships between PFCs</a:t>
            </a:r>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107</a:t>
            </a:fld>
            <a:endParaRPr lang="en-US" dirty="0"/>
          </a:p>
        </p:txBody>
      </p:sp>
    </p:spTree>
    <p:extLst>
      <p:ext uri="{BB962C8B-B14F-4D97-AF65-F5344CB8AC3E}">
        <p14:creationId xmlns:p14="http://schemas.microsoft.com/office/powerpoint/2010/main" val="20762387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Relationship designators have a very distinctive appearance:</a:t>
            </a:r>
          </a:p>
          <a:p>
            <a:pPr marL="0" indent="0">
              <a:buNone/>
            </a:pPr>
            <a:endParaRPr lang="en-US" dirty="0"/>
          </a:p>
          <a:p>
            <a:pPr marL="0" indent="0">
              <a:buNone/>
            </a:pPr>
            <a:r>
              <a:rPr lang="en-US" dirty="0"/>
              <a:t>1001# Boudinot, Ryan, </a:t>
            </a:r>
            <a:r>
              <a:rPr lang="en-US" dirty="0" smtClean="0"/>
              <a:t>$d 1972- </a:t>
            </a:r>
            <a:r>
              <a:rPr lang="en-US" b="1" dirty="0" smtClean="0">
                <a:solidFill>
                  <a:srgbClr val="FF0000"/>
                </a:solidFill>
              </a:rPr>
              <a:t>$e author.</a:t>
            </a:r>
          </a:p>
          <a:p>
            <a:pPr marL="0" indent="0">
              <a:buNone/>
            </a:pPr>
            <a:r>
              <a:rPr lang="en-US" dirty="0"/>
              <a:t>7001# Chick, Jack T</a:t>
            </a:r>
            <a:r>
              <a:rPr lang="en-US" dirty="0" smtClean="0"/>
              <a:t>., </a:t>
            </a:r>
            <a:r>
              <a:rPr lang="en-US" b="1" dirty="0" smtClean="0">
                <a:solidFill>
                  <a:srgbClr val="FF0000"/>
                </a:solidFill>
              </a:rPr>
              <a:t>$e illustrator.</a:t>
            </a:r>
          </a:p>
          <a:p>
            <a:pPr marL="0" indent="0">
              <a:buNone/>
            </a:pPr>
            <a:r>
              <a:rPr lang="en-US" dirty="0" smtClean="0"/>
              <a:t>70012 </a:t>
            </a:r>
            <a:r>
              <a:rPr lang="en-US" b="1" dirty="0" smtClean="0">
                <a:solidFill>
                  <a:srgbClr val="FF0000"/>
                </a:solidFill>
              </a:rPr>
              <a:t>$i Contains </a:t>
            </a:r>
            <a:r>
              <a:rPr lang="en-US" b="1" dirty="0">
                <a:solidFill>
                  <a:srgbClr val="FF0000"/>
                </a:solidFill>
              </a:rPr>
              <a:t>(work): </a:t>
            </a:r>
            <a:r>
              <a:rPr lang="en-US" dirty="0" smtClean="0"/>
              <a:t>$a Graves</a:t>
            </a:r>
            <a:r>
              <a:rPr lang="en-US" dirty="0"/>
              <a:t>, Robert, </a:t>
            </a:r>
            <a:r>
              <a:rPr lang="en-US" dirty="0" smtClean="0"/>
              <a:t>$d </a:t>
            </a:r>
            <a:r>
              <a:rPr lang="en-US" dirty="0"/>
              <a:t>1895-1985. </a:t>
            </a:r>
            <a:r>
              <a:rPr lang="en-US" dirty="0" smtClean="0"/>
              <a:t>$t </a:t>
            </a:r>
            <a:r>
              <a:rPr lang="en-US" dirty="0"/>
              <a:t>I, </a:t>
            </a:r>
            <a:r>
              <a:rPr lang="en-US" dirty="0" smtClean="0"/>
              <a:t>Claudius</a:t>
            </a:r>
          </a:p>
          <a:p>
            <a:pPr marL="0" indent="0">
              <a:buNone/>
            </a:pPr>
            <a:r>
              <a:rPr lang="en-US" dirty="0" smtClean="0"/>
              <a:t>70012 </a:t>
            </a:r>
            <a:r>
              <a:rPr lang="en-US" b="1" dirty="0" smtClean="0">
                <a:solidFill>
                  <a:srgbClr val="FF0000"/>
                </a:solidFill>
              </a:rPr>
              <a:t>$i Contains </a:t>
            </a:r>
            <a:r>
              <a:rPr lang="en-US" b="1" dirty="0">
                <a:solidFill>
                  <a:srgbClr val="FF0000"/>
                </a:solidFill>
              </a:rPr>
              <a:t>(expression): </a:t>
            </a:r>
            <a:r>
              <a:rPr lang="en-US" dirty="0"/>
              <a:t>$a Graves, Robert, ǂd 1895-1985. ǂt I, </a:t>
            </a:r>
            <a:r>
              <a:rPr lang="en-US" dirty="0" smtClean="0"/>
              <a:t>Claudius. $l Hungarian. </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108</a:t>
            </a:fld>
            <a:endParaRPr lang="en-US" dirty="0"/>
          </a:p>
        </p:txBody>
      </p:sp>
    </p:spTree>
    <p:extLst>
      <p:ext uri="{BB962C8B-B14F-4D97-AF65-F5344CB8AC3E}">
        <p14:creationId xmlns:p14="http://schemas.microsoft.com/office/powerpoint/2010/main" val="20980690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instructions</a:t>
            </a:r>
            <a:endParaRPr lang="en-US" dirty="0"/>
          </a:p>
        </p:txBody>
      </p:sp>
      <p:sp>
        <p:nvSpPr>
          <p:cNvPr id="3" name="Content Placeholder 2"/>
          <p:cNvSpPr>
            <a:spLocks noGrp="1"/>
          </p:cNvSpPr>
          <p:nvPr>
            <p:ph idx="1"/>
          </p:nvPr>
        </p:nvSpPr>
        <p:spPr/>
        <p:txBody>
          <a:bodyPr/>
          <a:lstStyle/>
          <a:p>
            <a:pPr marL="0" indent="0">
              <a:buNone/>
            </a:pPr>
            <a:r>
              <a:rPr lang="en-US" dirty="0" smtClean="0"/>
              <a:t>The use of relationship designators is obvious in most cases. The lists in the appendices are longer than most of the sections governing their use.</a:t>
            </a:r>
          </a:p>
          <a:p>
            <a:pPr marL="0" indent="0">
              <a:buNone/>
            </a:pPr>
            <a:r>
              <a:rPr lang="en-US" dirty="0"/>
              <a:t>PFCs </a:t>
            </a:r>
            <a:r>
              <a:rPr lang="en-US" dirty="0" smtClean="0"/>
              <a:t>with WEMI – RDA 18-22, Appendix I</a:t>
            </a:r>
          </a:p>
          <a:p>
            <a:pPr marL="0" indent="0">
              <a:buNone/>
            </a:pPr>
            <a:r>
              <a:rPr lang="en-US" dirty="0" smtClean="0"/>
              <a:t>WEMI with WEMI – RDA 24-28, Appendix J</a:t>
            </a:r>
          </a:p>
          <a:p>
            <a:pPr marL="0" indent="0">
              <a:buNone/>
            </a:pPr>
            <a:r>
              <a:rPr lang="en-US" dirty="0" smtClean="0"/>
              <a:t>PFC with PFC – RDA 29-32, Appendix K</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109</a:t>
            </a:fld>
            <a:endParaRPr lang="en-US" dirty="0"/>
          </a:p>
        </p:txBody>
      </p:sp>
    </p:spTree>
    <p:extLst>
      <p:ext uri="{BB962C8B-B14F-4D97-AF65-F5344CB8AC3E}">
        <p14:creationId xmlns:p14="http://schemas.microsoft.com/office/powerpoint/2010/main" val="3199515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things that are the same</a:t>
            </a:r>
            <a:endParaRPr lang="en-US" dirty="0"/>
          </a:p>
        </p:txBody>
      </p:sp>
      <p:sp>
        <p:nvSpPr>
          <p:cNvPr id="3" name="Content Placeholder 2"/>
          <p:cNvSpPr>
            <a:spLocks noGrp="1"/>
          </p:cNvSpPr>
          <p:nvPr>
            <p:ph idx="1"/>
          </p:nvPr>
        </p:nvSpPr>
        <p:spPr/>
        <p:txBody>
          <a:bodyPr/>
          <a:lstStyle/>
          <a:p>
            <a:pPr marL="0" indent="0">
              <a:buNone/>
            </a:pPr>
            <a:r>
              <a:rPr lang="en-US" dirty="0" smtClean="0"/>
              <a:t>•Authorities still do what they have always done, and all of the old fields are still pretty much the same.</a:t>
            </a:r>
          </a:p>
          <a:p>
            <a:pPr marL="0" indent="0">
              <a:buNone/>
            </a:pPr>
            <a:r>
              <a:rPr lang="en-US" dirty="0" smtClean="0"/>
              <a:t>•Authorities are still used in the bib records in pretty much the same way</a:t>
            </a:r>
          </a:p>
          <a:p>
            <a:pPr marL="0" indent="0">
              <a:buNone/>
            </a:pPr>
            <a:r>
              <a:rPr lang="en-US" dirty="0" smtClean="0"/>
              <a:t>•OCLC still allows for controlling authorities and bibs</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a:t>
            </a:fld>
            <a:endParaRPr lang="en-US" dirty="0"/>
          </a:p>
        </p:txBody>
      </p:sp>
    </p:spTree>
    <p:extLst>
      <p:ext uri="{BB962C8B-B14F-4D97-AF65-F5344CB8AC3E}">
        <p14:creationId xmlns:p14="http://schemas.microsoft.com/office/powerpoint/2010/main" val="8914295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 – 100-110, 700-710: PFCs only </a:t>
            </a:r>
          </a:p>
          <a:p>
            <a:pPr marL="0" indent="0">
              <a:buNone/>
            </a:pPr>
            <a:r>
              <a:rPr lang="en-US" dirty="0" smtClean="0"/>
              <a:t>	Andrews, George E., </a:t>
            </a:r>
            <a:r>
              <a:rPr lang="en-US" dirty="0" smtClean="0">
                <a:solidFill>
                  <a:srgbClr val="FF0000"/>
                </a:solidFill>
              </a:rPr>
              <a:t>$e</a:t>
            </a:r>
            <a:r>
              <a:rPr lang="en-US" dirty="0" smtClean="0"/>
              <a:t> editor</a:t>
            </a:r>
          </a:p>
          <a:p>
            <a:pPr marL="0" indent="0">
              <a:buNone/>
            </a:pPr>
            <a:r>
              <a:rPr lang="en-US" dirty="0"/>
              <a:t>	</a:t>
            </a:r>
            <a:r>
              <a:rPr lang="en-US" dirty="0" smtClean="0"/>
              <a:t>GloboChem, </a:t>
            </a:r>
            <a:r>
              <a:rPr lang="en-US" dirty="0" smtClean="0">
                <a:solidFill>
                  <a:srgbClr val="FF0000"/>
                </a:solidFill>
              </a:rPr>
              <a:t>$e</a:t>
            </a:r>
            <a:r>
              <a:rPr lang="en-US" dirty="0" smtClean="0"/>
              <a:t> issuing body</a:t>
            </a:r>
          </a:p>
          <a:p>
            <a:pPr marL="0" indent="0">
              <a:buNone/>
            </a:pPr>
            <a:r>
              <a:rPr lang="en-US" dirty="0" smtClean="0"/>
              <a:t>$j – 111, 711: conferences; $e already in use</a:t>
            </a:r>
          </a:p>
          <a:p>
            <a:pPr marL="0" indent="0">
              <a:buNone/>
            </a:pPr>
            <a:r>
              <a:rPr lang="en-US" dirty="0"/>
              <a:t>	 Blahblah Conference $n (27</a:t>
            </a:r>
            <a:r>
              <a:rPr lang="en-US" baseline="30000" dirty="0"/>
              <a:t>th</a:t>
            </a:r>
            <a:r>
              <a:rPr lang="en-US" dirty="0"/>
              <a:t> : $c Istanbul), </a:t>
            </a:r>
            <a:r>
              <a:rPr lang="en-US" dirty="0">
                <a:solidFill>
                  <a:srgbClr val="FF0000"/>
                </a:solidFill>
              </a:rPr>
              <a:t>$j </a:t>
            </a:r>
            <a:r>
              <a:rPr lang="en-US" dirty="0" smtClean="0"/>
              <a:t>author</a:t>
            </a:r>
          </a:p>
          <a:p>
            <a:pPr marL="0" indent="0">
              <a:buNone/>
            </a:pPr>
            <a:r>
              <a:rPr lang="en-US" dirty="0" smtClean="0"/>
              <a:t>$i…$a – 700-730:  WEMIs to include PFCs + $t</a:t>
            </a:r>
          </a:p>
          <a:p>
            <a:pPr marL="0" indent="0">
              <a:buNone/>
            </a:pPr>
            <a:r>
              <a:rPr lang="en-US" dirty="0"/>
              <a:t>	</a:t>
            </a:r>
            <a:r>
              <a:rPr lang="en-US" dirty="0" smtClean="0">
                <a:solidFill>
                  <a:srgbClr val="FF0000"/>
                </a:solidFill>
              </a:rPr>
              <a:t>$</a:t>
            </a:r>
            <a:r>
              <a:rPr lang="en-US" dirty="0">
                <a:solidFill>
                  <a:srgbClr val="FF0000"/>
                </a:solidFill>
              </a:rPr>
              <a:t>i</a:t>
            </a:r>
            <a:r>
              <a:rPr lang="en-US" dirty="0"/>
              <a:t> Contains </a:t>
            </a:r>
            <a:r>
              <a:rPr lang="en-US" dirty="0" smtClean="0"/>
              <a:t>(work): </a:t>
            </a:r>
            <a:r>
              <a:rPr lang="en-US" dirty="0">
                <a:solidFill>
                  <a:srgbClr val="FF0000"/>
                </a:solidFill>
              </a:rPr>
              <a:t>$a</a:t>
            </a:r>
            <a:r>
              <a:rPr lang="en-US" dirty="0"/>
              <a:t> </a:t>
            </a:r>
            <a:r>
              <a:rPr lang="en-US" dirty="0" smtClean="0"/>
              <a:t>Guinn, Jeff. $t Manson</a:t>
            </a:r>
          </a:p>
          <a:p>
            <a:pPr marL="0" indent="0">
              <a:buNone/>
            </a:pPr>
            <a:r>
              <a:rPr lang="en-US" dirty="0"/>
              <a:t>	</a:t>
            </a:r>
            <a:r>
              <a:rPr lang="en-US" dirty="0" smtClean="0">
                <a:solidFill>
                  <a:srgbClr val="FF0000"/>
                </a:solidFill>
              </a:rPr>
              <a:t>$i</a:t>
            </a:r>
            <a:r>
              <a:rPr lang="en-US" dirty="0" smtClean="0"/>
              <a:t> Contains </a:t>
            </a:r>
            <a:r>
              <a:rPr lang="en-US" dirty="0"/>
              <a:t>(expression): </a:t>
            </a:r>
            <a:r>
              <a:rPr lang="en-US" dirty="0">
                <a:solidFill>
                  <a:srgbClr val="FF0000"/>
                </a:solidFill>
              </a:rPr>
              <a:t>$a</a:t>
            </a:r>
            <a:r>
              <a:rPr lang="en-US" dirty="0"/>
              <a:t> Chanson de </a:t>
            </a:r>
            <a:r>
              <a:rPr lang="en-US" dirty="0" smtClean="0"/>
              <a:t>Roland. $l Swahili</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110</a:t>
            </a:fld>
            <a:endParaRPr lang="en-US" dirty="0"/>
          </a:p>
        </p:txBody>
      </p:sp>
    </p:spTree>
    <p:extLst>
      <p:ext uri="{BB962C8B-B14F-4D97-AF65-F5344CB8AC3E}">
        <p14:creationId xmlns:p14="http://schemas.microsoft.com/office/powerpoint/2010/main" val="6097430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 $a</a:t>
            </a:r>
            <a:endParaRPr lang="en-US" dirty="0"/>
          </a:p>
        </p:txBody>
      </p:sp>
      <p:sp>
        <p:nvSpPr>
          <p:cNvPr id="3" name="Content Placeholder 2"/>
          <p:cNvSpPr>
            <a:spLocks noGrp="1"/>
          </p:cNvSpPr>
          <p:nvPr>
            <p:ph idx="1"/>
          </p:nvPr>
        </p:nvSpPr>
        <p:spPr/>
        <p:txBody>
          <a:bodyPr/>
          <a:lstStyle/>
          <a:p>
            <a:pPr marL="0" indent="0">
              <a:buNone/>
            </a:pPr>
            <a:r>
              <a:rPr lang="en-US" dirty="0" smtClean="0"/>
              <a:t>$i in the 7xx fields provides relationship information much the same way a 246 $i does.</a:t>
            </a:r>
          </a:p>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CB253C35-ACF7-48A2-AEE6-A50A63F9A203}" type="slidenum">
              <a:rPr lang="en-US" smtClean="0"/>
              <a:t>111</a:t>
            </a:fld>
            <a:endParaRPr lang="en-US" dirty="0"/>
          </a:p>
        </p:txBody>
      </p:sp>
      <p:pic>
        <p:nvPicPr>
          <p:cNvPr id="6" name="Picture 5"/>
          <p:cNvPicPr/>
          <p:nvPr/>
        </p:nvPicPr>
        <p:blipFill rotWithShape="1">
          <a:blip r:embed="rId2"/>
          <a:srcRect l="802" t="35385" r="45353" b="21026"/>
          <a:stretch/>
        </p:blipFill>
        <p:spPr bwMode="auto">
          <a:xfrm>
            <a:off x="609600" y="2619374"/>
            <a:ext cx="7696200" cy="4086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51528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points of interest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RDA 17, “Primary relationships,” as it is, has not yet been officially implemented</a:t>
            </a:r>
          </a:p>
          <a:p>
            <a:pPr marL="0" indent="0">
              <a:buNone/>
            </a:pPr>
            <a:r>
              <a:rPr lang="en-US" dirty="0" smtClean="0"/>
              <a:t>• For UCB the appendices are closed lists, per UCB PS to Appendices I-L.</a:t>
            </a:r>
          </a:p>
          <a:p>
            <a:pPr marL="0" indent="0">
              <a:buNone/>
            </a:pPr>
            <a:r>
              <a:rPr lang="en-US" dirty="0" smtClean="0"/>
              <a:t>•Appendix L, “Relationships between concepts, objects, events, and places,” has not yet been written. </a:t>
            </a:r>
          </a:p>
          <a:p>
            <a:pPr marL="0" indent="0">
              <a:buNone/>
            </a:pPr>
            <a:r>
              <a:rPr lang="en-US" dirty="0" smtClean="0"/>
              <a:t>•The creator relationship is Core, but the rest are strongly recommended.</a:t>
            </a:r>
          </a:p>
          <a:p>
            <a:pPr marL="0" indent="0">
              <a:buNone/>
            </a:pPr>
            <a:r>
              <a:rPr lang="en-US" dirty="0" smtClean="0"/>
              <a:t>• Appendix K is used only for authorities as of this moment</a:t>
            </a:r>
          </a:p>
          <a:p>
            <a:pPr marL="0" indent="0">
              <a:buNone/>
            </a:pP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112</a:t>
            </a:fld>
            <a:endParaRPr lang="en-US" dirty="0"/>
          </a:p>
        </p:txBody>
      </p:sp>
    </p:spTree>
    <p:extLst>
      <p:ext uri="{BB962C8B-B14F-4D97-AF65-F5344CB8AC3E}">
        <p14:creationId xmlns:p14="http://schemas.microsoft.com/office/powerpoint/2010/main" val="27653266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 &amp; J are arranged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•WEMI order, with sub-arrangements based on function.  It pays to understand WEMI.</a:t>
            </a:r>
          </a:p>
          <a:p>
            <a:pPr marL="0" indent="0">
              <a:buNone/>
            </a:pPr>
            <a:r>
              <a:rPr lang="en-US" dirty="0" smtClean="0"/>
              <a:t>• Most entries in appendix J have reciprocal terms referenced, e.g. </a:t>
            </a:r>
          </a:p>
          <a:p>
            <a:pPr marL="0" indent="0">
              <a:buNone/>
            </a:pPr>
            <a:r>
              <a:rPr lang="en-US" dirty="0"/>
              <a:t>	adaptation of (work</a:t>
            </a:r>
            <a:r>
              <a:rPr lang="en-US" dirty="0" smtClean="0"/>
              <a:t>) … </a:t>
            </a:r>
            <a:r>
              <a:rPr lang="en-US" i="1" dirty="0" smtClean="0"/>
              <a:t>Reciprocal 	relationship</a:t>
            </a:r>
            <a:r>
              <a:rPr lang="en-US" dirty="0" smtClean="0"/>
              <a:t>: adapted as </a:t>
            </a:r>
            <a:r>
              <a:rPr lang="en-US" dirty="0"/>
              <a:t>(work)</a:t>
            </a:r>
            <a:r>
              <a:rPr lang="en-US" dirty="0" smtClean="0"/>
              <a:t>  </a:t>
            </a:r>
          </a:p>
          <a:p>
            <a:pPr marL="0" indent="0">
              <a:buNone/>
            </a:pPr>
            <a:r>
              <a:rPr lang="en-US" dirty="0" smtClean="0"/>
              <a:t>• the parenthetical portion is a part of the designator</a:t>
            </a:r>
          </a:p>
          <a:p>
            <a:pPr marL="0" indent="0">
              <a:buNone/>
            </a:pPr>
            <a:r>
              <a:rPr lang="en-US" b="1" dirty="0"/>
              <a:t>	</a:t>
            </a: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113</a:t>
            </a:fld>
            <a:endParaRPr lang="en-US" dirty="0"/>
          </a:p>
        </p:txBody>
      </p:sp>
    </p:spTree>
    <p:extLst>
      <p:ext uri="{BB962C8B-B14F-4D97-AF65-F5344CB8AC3E}">
        <p14:creationId xmlns:p14="http://schemas.microsoft.com/office/powerpoint/2010/main" val="42135876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way to understand the WEMI order</a:t>
            </a:r>
            <a:endParaRPr lang="en-US" dirty="0"/>
          </a:p>
        </p:txBody>
      </p:sp>
      <p:sp>
        <p:nvSpPr>
          <p:cNvPr id="3" name="Content Placeholder 2"/>
          <p:cNvSpPr>
            <a:spLocks noGrp="1"/>
          </p:cNvSpPr>
          <p:nvPr>
            <p:ph idx="1"/>
          </p:nvPr>
        </p:nvSpPr>
        <p:spPr/>
        <p:txBody>
          <a:bodyPr/>
          <a:lstStyle/>
          <a:p>
            <a:r>
              <a:rPr lang="en-US" dirty="0" smtClean="0"/>
              <a:t>CREATORS </a:t>
            </a:r>
            <a:r>
              <a:rPr lang="en-US" dirty="0" smtClean="0">
                <a:sym typeface="Wingdings" pitchFamily="2" charset="2"/>
              </a:rPr>
              <a:t> </a:t>
            </a:r>
            <a:r>
              <a:rPr lang="en-US" dirty="0" smtClean="0"/>
              <a:t>WORKS</a:t>
            </a:r>
          </a:p>
          <a:p>
            <a:r>
              <a:rPr lang="en-US" dirty="0" smtClean="0"/>
              <a:t>CONTRIBUTORS </a:t>
            </a:r>
            <a:r>
              <a:rPr lang="en-US" dirty="0" smtClean="0">
                <a:sym typeface="Wingdings" pitchFamily="2" charset="2"/>
              </a:rPr>
              <a:t></a:t>
            </a:r>
            <a:r>
              <a:rPr lang="en-US" dirty="0" smtClean="0"/>
              <a:t>EXPRESSIONS</a:t>
            </a:r>
          </a:p>
          <a:p>
            <a:r>
              <a:rPr lang="en-US" dirty="0" smtClean="0"/>
              <a:t>MANUFACTURERS, etc., </a:t>
            </a:r>
            <a:r>
              <a:rPr lang="en-US" dirty="0" smtClean="0">
                <a:sym typeface="Wingdings" pitchFamily="2" charset="2"/>
              </a:rPr>
              <a:t></a:t>
            </a:r>
            <a:r>
              <a:rPr lang="en-US" dirty="0" smtClean="0"/>
              <a:t> MANIFESTATIONS</a:t>
            </a:r>
            <a:endParaRPr lang="en-US" dirty="0"/>
          </a:p>
          <a:p>
            <a:r>
              <a:rPr lang="en-US" dirty="0" smtClean="0"/>
              <a:t>OWNERS, AUTOGRAPHERS, etc., </a:t>
            </a:r>
            <a:r>
              <a:rPr lang="en-US" dirty="0" smtClean="0">
                <a:sym typeface="Wingdings" pitchFamily="2" charset="2"/>
              </a:rPr>
              <a:t></a:t>
            </a:r>
            <a:r>
              <a:rPr lang="en-US" dirty="0" smtClean="0"/>
              <a:t> ITEMS</a:t>
            </a:r>
            <a:endParaRPr lang="en-US" dirty="0"/>
          </a:p>
        </p:txBody>
      </p:sp>
      <p:sp>
        <p:nvSpPr>
          <p:cNvPr id="5" name="Slide Number Placeholder 4"/>
          <p:cNvSpPr>
            <a:spLocks noGrp="1"/>
          </p:cNvSpPr>
          <p:nvPr>
            <p:ph type="sldNum" sz="quarter" idx="12"/>
          </p:nvPr>
        </p:nvSpPr>
        <p:spPr/>
        <p:txBody>
          <a:bodyPr/>
          <a:lstStyle/>
          <a:p>
            <a:fld id="{CB253C35-ACF7-48A2-AEE6-A50A63F9A203}" type="slidenum">
              <a:rPr lang="en-US" smtClean="0"/>
              <a:t>114</a:t>
            </a:fld>
            <a:endParaRPr lang="en-US" dirty="0"/>
          </a:p>
        </p:txBody>
      </p:sp>
    </p:spTree>
    <p:extLst>
      <p:ext uri="{BB962C8B-B14F-4D97-AF65-F5344CB8AC3E}">
        <p14:creationId xmlns:p14="http://schemas.microsoft.com/office/powerpoint/2010/main" val="24003155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Compilers, editors, and editors of compilations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There is often some confusion between these terms at first:</a:t>
            </a:r>
          </a:p>
          <a:p>
            <a:pPr marL="0" indent="0">
              <a:buNone/>
            </a:pPr>
            <a:endParaRPr lang="en-US" dirty="0" smtClean="0"/>
          </a:p>
          <a:p>
            <a:pPr marL="0" indent="0">
              <a:buNone/>
            </a:pPr>
            <a:r>
              <a:rPr lang="en-US" dirty="0" smtClean="0"/>
              <a:t>Compiler (RDA Appendix I.2.1): associated with the work, this a PFC whose arrangement and selection of aggregate works has produced a new work.</a:t>
            </a:r>
          </a:p>
          <a:p>
            <a:pPr marL="0" indent="0">
              <a:buNone/>
            </a:pPr>
            <a:endParaRPr lang="en-US" dirty="0" smtClean="0"/>
          </a:p>
          <a:p>
            <a:pPr marL="0" indent="0">
              <a:buNone/>
            </a:pPr>
            <a:r>
              <a:rPr lang="en-US" dirty="0" smtClean="0"/>
              <a:t>Editor (RDA Appendix I.3.1): associated with the expression, this is a PFC who contributes clarifications and/or provides supplemental review to the creator’s work</a:t>
            </a:r>
          </a:p>
          <a:p>
            <a:pPr marL="0" indent="0">
              <a:buNone/>
            </a:pPr>
            <a:endParaRPr lang="en-US" dirty="0" smtClean="0"/>
          </a:p>
          <a:p>
            <a:pPr marL="0" indent="0">
              <a:buNone/>
            </a:pPr>
            <a:r>
              <a:rPr lang="en-US" dirty="0" smtClean="0"/>
              <a:t>Editor of compilation (RDA </a:t>
            </a:r>
            <a:r>
              <a:rPr lang="en-US" dirty="0"/>
              <a:t>Appendix I.3.1): associated with the expression, this is a PFC who contributes clarifications and/or provides supplemental review to </a:t>
            </a:r>
            <a:r>
              <a:rPr lang="en-US" dirty="0" smtClean="0"/>
              <a:t>a compilation.</a:t>
            </a:r>
          </a:p>
          <a:p>
            <a:pPr marL="0" indent="0">
              <a:buNone/>
            </a:pPr>
            <a:endParaRPr lang="en-US" dirty="0"/>
          </a:p>
          <a:p>
            <a:pPr marL="0" indent="0">
              <a:buNone/>
            </a:pPr>
            <a:r>
              <a:rPr lang="en-US" dirty="0" smtClean="0"/>
              <a:t>Cataloger’s judgment is central.</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115</a:t>
            </a:fld>
            <a:endParaRPr lang="en-US" dirty="0"/>
          </a:p>
        </p:txBody>
      </p:sp>
    </p:spTree>
    <p:extLst>
      <p:ext uri="{BB962C8B-B14F-4D97-AF65-F5344CB8AC3E}">
        <p14:creationId xmlns:p14="http://schemas.microsoft.com/office/powerpoint/2010/main" val="3495442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 related note,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116</a:t>
            </a:fld>
            <a:endParaRPr lang="en-US" dirty="0"/>
          </a:p>
        </p:txBody>
      </p:sp>
    </p:spTree>
    <p:extLst>
      <p:ext uri="{BB962C8B-B14F-4D97-AF65-F5344CB8AC3E}">
        <p14:creationId xmlns:p14="http://schemas.microsoft.com/office/powerpoint/2010/main" val="31562420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Reproductions</a:t>
            </a:r>
            <a:endParaRPr lang="en-US" dirty="0"/>
          </a:p>
        </p:txBody>
      </p:sp>
      <p:sp>
        <p:nvSpPr>
          <p:cNvPr id="3" name="Content Placeholder 2"/>
          <p:cNvSpPr>
            <a:spLocks noGrp="1"/>
          </p:cNvSpPr>
          <p:nvPr>
            <p:ph idx="1"/>
          </p:nvPr>
        </p:nvSpPr>
        <p:spPr/>
        <p:txBody>
          <a:bodyPr/>
          <a:lstStyle/>
          <a:p>
            <a:pPr marL="0" indent="0">
              <a:buNone/>
            </a:pPr>
            <a:r>
              <a:rPr lang="en-US" dirty="0" smtClean="0"/>
              <a:t>A structured entry is the preferred means</a:t>
            </a:r>
          </a:p>
          <a:p>
            <a:pPr marL="0" indent="0">
              <a:buNone/>
            </a:pPr>
            <a:endParaRPr lang="en-US" dirty="0"/>
          </a:p>
          <a:p>
            <a:pPr marL="0" indent="0">
              <a:buNone/>
            </a:pPr>
            <a:r>
              <a:rPr lang="en-US" dirty="0" smtClean="0"/>
              <a:t>Same carrier?   775</a:t>
            </a:r>
          </a:p>
          <a:p>
            <a:pPr marL="0" indent="0">
              <a:buNone/>
            </a:pPr>
            <a:r>
              <a:rPr lang="en-US" dirty="0" smtClean="0"/>
              <a:t>Different carrier?  776</a:t>
            </a:r>
          </a:p>
          <a:p>
            <a:pPr marL="0" indent="0">
              <a:buNone/>
            </a:pPr>
            <a:r>
              <a:rPr lang="en-US" dirty="0" smtClean="0"/>
              <a:t>Use a complementary note to flesh out details if deemed necessary</a:t>
            </a:r>
          </a:p>
          <a:p>
            <a:pPr marL="0" indent="0">
              <a:buNone/>
            </a:pPr>
            <a:r>
              <a:rPr lang="en-US" dirty="0" smtClean="0"/>
              <a:t>Instructions for locally reproduced reproductions are forthcoming</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117</a:t>
            </a:fld>
            <a:endParaRPr lang="en-US" dirty="0"/>
          </a:p>
        </p:txBody>
      </p:sp>
    </p:spTree>
    <p:extLst>
      <p:ext uri="{BB962C8B-B14F-4D97-AF65-F5344CB8AC3E}">
        <p14:creationId xmlns:p14="http://schemas.microsoft.com/office/powerpoint/2010/main" val="42381416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same carrier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1001# Wiesel, Elie, $c 1928- $e author.</a:t>
            </a:r>
          </a:p>
          <a:p>
            <a:pPr marL="0" indent="0">
              <a:buNone/>
            </a:pPr>
            <a:r>
              <a:rPr lang="en-US" dirty="0" smtClean="0"/>
              <a:t>24510 Un di velt hot geshvign</a:t>
            </a:r>
            <a:r>
              <a:rPr lang="en-US" dirty="0"/>
              <a:t> </a:t>
            </a:r>
            <a:r>
              <a:rPr lang="en-US" dirty="0" smtClean="0"/>
              <a:t>/ $c Eliezer Vizl.</a:t>
            </a:r>
          </a:p>
          <a:p>
            <a:pPr marL="0" indent="0">
              <a:buNone/>
            </a:pPr>
            <a:r>
              <a:rPr lang="en-US" dirty="0" smtClean="0"/>
              <a:t>264#0 </a:t>
            </a:r>
            <a:r>
              <a:rPr lang="en-US" dirty="0"/>
              <a:t>[Oakland, Calif</a:t>
            </a:r>
            <a:r>
              <a:rPr lang="en-US" dirty="0" smtClean="0"/>
              <a:t>.] : $b </a:t>
            </a:r>
            <a:r>
              <a:rPr lang="en-US" dirty="0"/>
              <a:t>U.C. Library Bindery, </a:t>
            </a:r>
            <a:r>
              <a:rPr lang="en-US" dirty="0" smtClean="0"/>
              <a:t>$c </a:t>
            </a:r>
            <a:r>
              <a:rPr lang="en-US" dirty="0"/>
              <a:t>2009.  </a:t>
            </a:r>
          </a:p>
          <a:p>
            <a:pPr marL="0" indent="0">
              <a:buNone/>
            </a:pPr>
            <a:r>
              <a:rPr lang="en-US" dirty="0" smtClean="0"/>
              <a:t>300## 253 pages ; $c 23 cm </a:t>
            </a:r>
          </a:p>
          <a:p>
            <a:pPr marL="0" indent="0">
              <a:buNone/>
            </a:pPr>
            <a:r>
              <a:rPr lang="en-US" dirty="0" smtClean="0"/>
              <a:t>338## volume $2 rdacarrier</a:t>
            </a:r>
          </a:p>
          <a:p>
            <a:pPr marL="0" indent="0">
              <a:buNone/>
            </a:pPr>
            <a:r>
              <a:rPr lang="en-US" dirty="0" smtClean="0"/>
              <a:t>77508 $i Reproduction of (manifestation): $a </a:t>
            </a:r>
            <a:r>
              <a:rPr lang="en-US" dirty="0"/>
              <a:t>Wiesel, Elie</a:t>
            </a:r>
            <a:r>
              <a:rPr lang="en-US" dirty="0" smtClean="0"/>
              <a:t>, 	1928- $t Un </a:t>
            </a:r>
            <a:r>
              <a:rPr lang="en-US" dirty="0"/>
              <a:t>di </a:t>
            </a:r>
            <a:r>
              <a:rPr lang="en-US" dirty="0" smtClean="0"/>
              <a:t>velt hot geshvign. $d </a:t>
            </a:r>
            <a:r>
              <a:rPr lang="en-US" dirty="0"/>
              <a:t>Buenos Ayres : </a:t>
            </a:r>
            <a:r>
              <a:rPr lang="en-US" dirty="0" smtClean="0"/>
              <a:t>	Tsentral-Farband fun </a:t>
            </a:r>
            <a:r>
              <a:rPr lang="en-US" dirty="0"/>
              <a:t>Poylische Yidn </a:t>
            </a:r>
            <a:r>
              <a:rPr lang="en-US" dirty="0" smtClean="0"/>
              <a:t>in </a:t>
            </a:r>
            <a:r>
              <a:rPr lang="en-US" dirty="0"/>
              <a:t>Argentine, 1956</a:t>
            </a:r>
            <a:r>
              <a:rPr lang="en-US" dirty="0" smtClean="0"/>
              <a:t>. 	ǂw </a:t>
            </a:r>
            <a:r>
              <a:rPr lang="en-US" dirty="0"/>
              <a:t>(DLC)   56055550 ǂw (OCoLC)214977210</a:t>
            </a:r>
          </a:p>
          <a:p>
            <a:pPr marL="0" indent="0">
              <a:buNone/>
            </a:pPr>
            <a:endParaRPr lang="en-US" dirty="0"/>
          </a:p>
          <a:p>
            <a:pPr marL="0" indent="0">
              <a:buNone/>
            </a:pPr>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118</a:t>
            </a:fld>
            <a:endParaRPr lang="en-US" dirty="0"/>
          </a:p>
        </p:txBody>
      </p:sp>
    </p:spTree>
    <p:extLst>
      <p:ext uri="{BB962C8B-B14F-4D97-AF65-F5344CB8AC3E}">
        <p14:creationId xmlns:p14="http://schemas.microsoft.com/office/powerpoint/2010/main" val="265221419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different carrier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1001</a:t>
            </a:r>
            <a:r>
              <a:rPr lang="en-US" b="1" dirty="0"/>
              <a:t># </a:t>
            </a:r>
            <a:r>
              <a:rPr lang="en-US" b="1" dirty="0" smtClean="0"/>
              <a:t>Ringwalt</a:t>
            </a:r>
            <a:r>
              <a:rPr lang="en-US" b="1" dirty="0"/>
              <a:t>, J. Luther $q (John Luther</a:t>
            </a:r>
            <a:r>
              <a:rPr lang="en-US" b="1" dirty="0" smtClean="0"/>
              <a:t>), $e author</a:t>
            </a:r>
            <a:endParaRPr lang="en-US" b="1" dirty="0"/>
          </a:p>
          <a:p>
            <a:pPr marL="0" indent="0">
              <a:buNone/>
            </a:pPr>
            <a:r>
              <a:rPr lang="en-US" b="1" dirty="0" smtClean="0"/>
              <a:t>24510 Anecdotes </a:t>
            </a:r>
            <a:r>
              <a:rPr lang="en-US" b="1" dirty="0"/>
              <a:t>of General Ulysses S. Grant.</a:t>
            </a:r>
          </a:p>
          <a:p>
            <a:pPr marL="0" indent="0">
              <a:buNone/>
            </a:pPr>
            <a:r>
              <a:rPr lang="en-US" b="1" dirty="0" smtClean="0"/>
              <a:t>264#1 Washington</a:t>
            </a:r>
            <a:r>
              <a:rPr lang="en-US" b="1" dirty="0"/>
              <a:t>, D.C. : $b Library of </a:t>
            </a:r>
            <a:r>
              <a:rPr lang="en-US" b="1" dirty="0" smtClean="0"/>
              <a:t>Congress 	Preservation </a:t>
            </a:r>
            <a:r>
              <a:rPr lang="en-US" b="1" dirty="0"/>
              <a:t>Microfilming </a:t>
            </a:r>
            <a:r>
              <a:rPr lang="en-US" b="1" dirty="0" smtClean="0"/>
              <a:t>Program</a:t>
            </a:r>
            <a:r>
              <a:rPr lang="en-US" b="1" dirty="0"/>
              <a:t>, $c 1993.</a:t>
            </a:r>
          </a:p>
          <a:p>
            <a:pPr marL="0" indent="0">
              <a:buNone/>
            </a:pPr>
            <a:r>
              <a:rPr lang="en-US" b="1" dirty="0" smtClean="0">
                <a:solidFill>
                  <a:srgbClr val="FF0000"/>
                </a:solidFill>
              </a:rPr>
              <a:t>300## </a:t>
            </a:r>
            <a:r>
              <a:rPr lang="en-US" b="1" dirty="0">
                <a:solidFill>
                  <a:srgbClr val="FF0000"/>
                </a:solidFill>
              </a:rPr>
              <a:t>1 microfilm reel (118 pages) ; $c 35 </a:t>
            </a:r>
            <a:r>
              <a:rPr lang="en-US" b="1" dirty="0" smtClean="0">
                <a:solidFill>
                  <a:srgbClr val="FF0000"/>
                </a:solidFill>
              </a:rPr>
              <a:t>mm</a:t>
            </a:r>
          </a:p>
          <a:p>
            <a:pPr marL="0" indent="0">
              <a:buNone/>
            </a:pPr>
            <a:r>
              <a:rPr lang="en-US" b="1" dirty="0" smtClean="0">
                <a:solidFill>
                  <a:srgbClr val="FF0000"/>
                </a:solidFill>
              </a:rPr>
              <a:t>338## </a:t>
            </a:r>
            <a:r>
              <a:rPr lang="en-US" b="1" dirty="0">
                <a:solidFill>
                  <a:srgbClr val="FF0000"/>
                </a:solidFill>
              </a:rPr>
              <a:t>microfilm </a:t>
            </a:r>
            <a:r>
              <a:rPr lang="en-US" b="1" dirty="0" smtClean="0">
                <a:solidFill>
                  <a:srgbClr val="FF0000"/>
                </a:solidFill>
              </a:rPr>
              <a:t>reel $2 rdacarrier</a:t>
            </a:r>
            <a:endParaRPr lang="en-US" b="1" dirty="0">
              <a:solidFill>
                <a:srgbClr val="FF0000"/>
              </a:solidFill>
            </a:endParaRPr>
          </a:p>
          <a:p>
            <a:pPr marL="0" indent="0">
              <a:buNone/>
            </a:pPr>
            <a:r>
              <a:rPr lang="en-US" b="1" dirty="0">
                <a:solidFill>
                  <a:srgbClr val="FF0000"/>
                </a:solidFill>
              </a:rPr>
              <a:t>776 08 $i Reproduction of (manifestation):</a:t>
            </a:r>
            <a:r>
              <a:rPr lang="en-US" b="1" dirty="0"/>
              <a:t> $a </a:t>
            </a:r>
          </a:p>
          <a:p>
            <a:pPr marL="0" indent="0">
              <a:buNone/>
            </a:pPr>
            <a:r>
              <a:rPr lang="en-US" b="1" dirty="0" smtClean="0"/>
              <a:t>	Ringwalt</a:t>
            </a:r>
            <a:r>
              <a:rPr lang="en-US" b="1" dirty="0"/>
              <a:t>, J. Luther (John Luther) $t </a:t>
            </a:r>
            <a:r>
              <a:rPr lang="en-US" b="1" dirty="0" smtClean="0"/>
              <a:t>Anecdotes </a:t>
            </a:r>
            <a:r>
              <a:rPr lang="en-US" b="1" dirty="0"/>
              <a:t>of </a:t>
            </a:r>
            <a:r>
              <a:rPr lang="en-US" b="1" dirty="0" smtClean="0"/>
              <a:t>	General </a:t>
            </a:r>
            <a:r>
              <a:rPr lang="en-US" b="1" dirty="0"/>
              <a:t>Ulysses S. Grant $</a:t>
            </a:r>
            <a:r>
              <a:rPr lang="en-US" b="1" dirty="0" smtClean="0"/>
              <a:t>d Philadelphia </a:t>
            </a:r>
            <a:r>
              <a:rPr lang="en-US" b="1" dirty="0"/>
              <a:t>: J.B. </a:t>
            </a:r>
            <a:r>
              <a:rPr lang="en-US" b="1" dirty="0" smtClean="0"/>
              <a:t>	Lippincott </a:t>
            </a:r>
            <a:r>
              <a:rPr lang="en-US" b="1" dirty="0"/>
              <a:t>Company</a:t>
            </a:r>
            <a:r>
              <a:rPr lang="en-US" b="1" dirty="0" smtClean="0"/>
              <a:t>, 1886</a:t>
            </a:r>
            <a:r>
              <a:rPr lang="en-US" b="1" dirty="0"/>
              <a:t>. ǂw (DLC)   56055550 </a:t>
            </a:r>
            <a:r>
              <a:rPr lang="en-US" b="1" dirty="0" smtClean="0"/>
              <a:t>	ǂw </a:t>
            </a:r>
            <a:r>
              <a:rPr lang="en-US" b="1" dirty="0"/>
              <a:t>(OCoLC)214977210</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119</a:t>
            </a:fld>
            <a:endParaRPr lang="en-US" dirty="0"/>
          </a:p>
        </p:txBody>
      </p:sp>
    </p:spTree>
    <p:extLst>
      <p:ext uri="{BB962C8B-B14F-4D97-AF65-F5344CB8AC3E}">
        <p14:creationId xmlns:p14="http://schemas.microsoft.com/office/powerpoint/2010/main" val="68397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things that are different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are a host of new MARC fields in authority records</a:t>
            </a:r>
          </a:p>
          <a:p>
            <a:pPr marL="0" indent="0">
              <a:buNone/>
            </a:pPr>
            <a:r>
              <a:rPr lang="en-US" dirty="0" smtClean="0"/>
              <a:t>•An expanded role and list of distinguishing terms and conventional collective titles for works/expressions/uniform titles</a:t>
            </a:r>
          </a:p>
          <a:p>
            <a:pPr marL="0" indent="0">
              <a:buNone/>
            </a:pPr>
            <a:r>
              <a:rPr lang="en-US" dirty="0" smtClean="0"/>
              <a:t>•Changes to fixed fields and 040</a:t>
            </a:r>
          </a:p>
          <a:p>
            <a:pPr marL="0" indent="0">
              <a:buNone/>
            </a:pPr>
            <a:r>
              <a:rPr lang="en-US" dirty="0" smtClean="0"/>
              <a:t>•Dates and 046</a:t>
            </a:r>
          </a:p>
          <a:p>
            <a:pPr marL="0" indent="0">
              <a:buNone/>
            </a:pPr>
            <a:r>
              <a:rPr lang="en-US" dirty="0" smtClean="0"/>
              <a:t>•Family records</a:t>
            </a:r>
          </a:p>
          <a:p>
            <a:pPr marL="0" indent="0">
              <a:buNone/>
            </a:pPr>
            <a:r>
              <a:rPr lang="en-US" dirty="0" smtClean="0"/>
              <a:t>•An increased number of Works/Expressions authorities</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12</a:t>
            </a:fld>
            <a:endParaRPr lang="en-US" dirty="0"/>
          </a:p>
        </p:txBody>
      </p:sp>
    </p:spTree>
    <p:extLst>
      <p:ext uri="{BB962C8B-B14F-4D97-AF65-F5344CB8AC3E}">
        <p14:creationId xmlns:p14="http://schemas.microsoft.com/office/powerpoint/2010/main" val="40375865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Slide Number Placeholder 2"/>
          <p:cNvSpPr>
            <a:spLocks noGrp="1"/>
          </p:cNvSpPr>
          <p:nvPr>
            <p:ph type="sldNum" sz="quarter" idx="12"/>
          </p:nvPr>
        </p:nvSpPr>
        <p:spPr/>
        <p:txBody>
          <a:bodyPr/>
          <a:lstStyle/>
          <a:p>
            <a:fld id="{CB253C35-ACF7-48A2-AEE6-A50A63F9A203}" type="slidenum">
              <a:rPr lang="en-US" smtClean="0"/>
              <a:t>120</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63583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MARC fields</a:t>
            </a:r>
            <a:endParaRPr lang="en-US" dirty="0"/>
          </a:p>
        </p:txBody>
      </p:sp>
      <p:sp>
        <p:nvSpPr>
          <p:cNvPr id="3" name="Content Placeholder 2"/>
          <p:cNvSpPr>
            <a:spLocks noGrp="1"/>
          </p:cNvSpPr>
          <p:nvPr>
            <p:ph idx="1"/>
          </p:nvPr>
        </p:nvSpPr>
        <p:spPr>
          <a:xfrm>
            <a:off x="228600" y="1143000"/>
            <a:ext cx="8686800" cy="5638800"/>
          </a:xfrm>
        </p:spPr>
        <p:txBody>
          <a:bodyPr numCol="2">
            <a:normAutofit fontScale="92500" lnSpcReduction="10000"/>
          </a:bodyPr>
          <a:lstStyle/>
          <a:p>
            <a:pPr marL="0" indent="0">
              <a:buNone/>
            </a:pPr>
            <a:r>
              <a:rPr lang="en-US" sz="2400" dirty="0"/>
              <a:t>• </a:t>
            </a:r>
            <a:r>
              <a:rPr lang="en-US" sz="2400" b="1" dirty="0" smtClean="0"/>
              <a:t>For all authorities</a:t>
            </a:r>
          </a:p>
          <a:p>
            <a:pPr>
              <a:buFontTx/>
              <a:buChar char="-"/>
            </a:pPr>
            <a:r>
              <a:rPr lang="en-US" sz="2400" dirty="0" smtClean="0"/>
              <a:t>046 dates</a:t>
            </a:r>
          </a:p>
          <a:p>
            <a:pPr>
              <a:buFontTx/>
              <a:buChar char="-"/>
            </a:pPr>
            <a:r>
              <a:rPr lang="en-US" sz="2400" dirty="0" smtClean="0"/>
              <a:t>370 associated place</a:t>
            </a:r>
          </a:p>
          <a:p>
            <a:pPr>
              <a:buFontTx/>
              <a:buChar char="-"/>
            </a:pPr>
            <a:r>
              <a:rPr lang="en-US" sz="2400" dirty="0" smtClean="0"/>
              <a:t>372 field of activity</a:t>
            </a:r>
          </a:p>
          <a:p>
            <a:pPr>
              <a:buFontTx/>
              <a:buChar char="-"/>
            </a:pPr>
            <a:r>
              <a:rPr lang="en-US" sz="2400" dirty="0" smtClean="0"/>
              <a:t>373 associated group</a:t>
            </a:r>
          </a:p>
          <a:p>
            <a:pPr>
              <a:buFontTx/>
              <a:buChar char="-"/>
            </a:pPr>
            <a:r>
              <a:rPr lang="en-US" sz="2400" dirty="0" smtClean="0"/>
              <a:t>377 language</a:t>
            </a:r>
          </a:p>
          <a:p>
            <a:pPr marL="0" indent="0">
              <a:buNone/>
            </a:pPr>
            <a:r>
              <a:rPr lang="en-US" sz="2400" dirty="0" smtClean="0"/>
              <a:t>•  </a:t>
            </a:r>
            <a:r>
              <a:rPr lang="en-US" sz="2400" b="1" dirty="0" smtClean="0"/>
              <a:t>Personal names only</a:t>
            </a:r>
          </a:p>
          <a:p>
            <a:pPr>
              <a:buFontTx/>
              <a:buChar char="-"/>
            </a:pPr>
            <a:r>
              <a:rPr lang="en-US" sz="2400" dirty="0" smtClean="0"/>
              <a:t>374 occupation</a:t>
            </a:r>
          </a:p>
          <a:p>
            <a:pPr>
              <a:buFontTx/>
              <a:buChar char="-"/>
            </a:pPr>
            <a:r>
              <a:rPr lang="en-US" sz="2400" dirty="0" smtClean="0"/>
              <a:t>375 gender</a:t>
            </a:r>
          </a:p>
          <a:p>
            <a:pPr>
              <a:buFontTx/>
              <a:buChar char="-"/>
            </a:pPr>
            <a:r>
              <a:rPr lang="en-US" sz="2400" dirty="0" smtClean="0"/>
              <a:t>378 fuller form of name</a:t>
            </a:r>
          </a:p>
          <a:p>
            <a:pPr marL="0" indent="0">
              <a:buNone/>
            </a:pPr>
            <a:r>
              <a:rPr lang="en-US" sz="2400" dirty="0" smtClean="0"/>
              <a:t>• </a:t>
            </a:r>
            <a:r>
              <a:rPr lang="en-US" sz="2400" b="1" dirty="0" smtClean="0"/>
              <a:t>Personal names and Corporate bodies </a:t>
            </a:r>
          </a:p>
          <a:p>
            <a:pPr marL="0" indent="0">
              <a:buNone/>
            </a:pPr>
            <a:r>
              <a:rPr lang="en-US" sz="2400" dirty="0" smtClean="0"/>
              <a:t>-     368 other attributes of person or            	corporate body</a:t>
            </a:r>
          </a:p>
          <a:p>
            <a:pPr marL="0" indent="0">
              <a:buNone/>
            </a:pPr>
            <a:endParaRPr lang="en-US" sz="2400" dirty="0" smtClean="0"/>
          </a:p>
          <a:p>
            <a:pPr marL="0" indent="0">
              <a:buNone/>
            </a:pPr>
            <a:r>
              <a:rPr lang="en-US" sz="2400" dirty="0" smtClean="0"/>
              <a:t>• </a:t>
            </a:r>
            <a:r>
              <a:rPr lang="en-US" sz="2400" b="1" dirty="0" smtClean="0"/>
              <a:t>Family names only</a:t>
            </a:r>
          </a:p>
          <a:p>
            <a:pPr>
              <a:buFontTx/>
              <a:buChar char="-"/>
            </a:pPr>
            <a:r>
              <a:rPr lang="en-US" sz="2400" dirty="0" smtClean="0"/>
              <a:t>376 family information</a:t>
            </a:r>
          </a:p>
          <a:p>
            <a:pPr marL="0" indent="0">
              <a:buNone/>
            </a:pPr>
            <a:r>
              <a:rPr lang="en-US" sz="2400" dirty="0" smtClean="0"/>
              <a:t>• </a:t>
            </a:r>
            <a:r>
              <a:rPr lang="en-US" sz="2400" b="1" dirty="0" smtClean="0"/>
              <a:t>Works, expressions only</a:t>
            </a:r>
          </a:p>
          <a:p>
            <a:pPr marL="0" indent="0">
              <a:buNone/>
            </a:pPr>
            <a:r>
              <a:rPr lang="en-US" sz="2400" dirty="0" smtClean="0"/>
              <a:t>-    336 content</a:t>
            </a:r>
          </a:p>
          <a:p>
            <a:pPr marL="0" indent="0">
              <a:buNone/>
            </a:pPr>
            <a:r>
              <a:rPr lang="en-US" sz="2400" dirty="0" smtClean="0"/>
              <a:t>-    380 form of work</a:t>
            </a:r>
          </a:p>
          <a:p>
            <a:pPr marL="0" indent="0">
              <a:buNone/>
            </a:pPr>
            <a:r>
              <a:rPr lang="en-US" sz="2400" dirty="0" smtClean="0"/>
              <a:t>-    381 other characteristics</a:t>
            </a:r>
          </a:p>
          <a:p>
            <a:pPr marL="0" indent="0">
              <a:buNone/>
            </a:pPr>
            <a:r>
              <a:rPr lang="en-US" sz="2400" dirty="0" smtClean="0"/>
              <a:t>•</a:t>
            </a:r>
            <a:r>
              <a:rPr lang="en-US" sz="2400" b="1" dirty="0" smtClean="0"/>
              <a:t>Music only</a:t>
            </a:r>
          </a:p>
          <a:p>
            <a:pPr>
              <a:buFontTx/>
              <a:buChar char="-"/>
            </a:pPr>
            <a:r>
              <a:rPr lang="en-US" sz="2400" dirty="0" smtClean="0"/>
              <a:t>382 medium of performance</a:t>
            </a:r>
          </a:p>
          <a:p>
            <a:pPr>
              <a:buFontTx/>
              <a:buChar char="-"/>
            </a:pPr>
            <a:r>
              <a:rPr lang="en-US" sz="2400" dirty="0" smtClean="0"/>
              <a:t>383 numeric designation</a:t>
            </a:r>
          </a:p>
          <a:p>
            <a:pPr>
              <a:buFontTx/>
              <a:buChar char="-"/>
            </a:pPr>
            <a:r>
              <a:rPr lang="en-US" sz="2400" dirty="0" smtClean="0"/>
              <a:t>384 key </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CB253C35-ACF7-48A2-AEE6-A50A63F9A203}" type="slidenum">
              <a:rPr lang="en-US" smtClean="0"/>
              <a:t>13</a:t>
            </a:fld>
            <a:endParaRPr lang="en-US" dirty="0"/>
          </a:p>
        </p:txBody>
      </p:sp>
    </p:spTree>
    <p:extLst>
      <p:ext uri="{BB962C8B-B14F-4D97-AF65-F5344CB8AC3E}">
        <p14:creationId xmlns:p14="http://schemas.microsoft.com/office/powerpoint/2010/main" val="195101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in doubt</a:t>
            </a:r>
            <a:endParaRPr lang="en-US" dirty="0"/>
          </a:p>
        </p:txBody>
      </p:sp>
      <p:sp>
        <p:nvSpPr>
          <p:cNvPr id="3" name="Content Placeholder 2"/>
          <p:cNvSpPr>
            <a:spLocks noGrp="1"/>
          </p:cNvSpPr>
          <p:nvPr>
            <p:ph idx="1"/>
          </p:nvPr>
        </p:nvSpPr>
        <p:spPr/>
        <p:txBody>
          <a:bodyPr/>
          <a:lstStyle/>
          <a:p>
            <a:pPr marL="0" indent="0">
              <a:buNone/>
            </a:pPr>
            <a:r>
              <a:rPr lang="en-US" dirty="0" smtClean="0"/>
              <a:t>MARC field help in OCLC will answer most of your questions.  </a:t>
            </a:r>
          </a:p>
          <a:p>
            <a:pPr marL="0" indent="0">
              <a:buNone/>
            </a:pPr>
            <a:endParaRPr lang="en-US" dirty="0"/>
          </a:p>
          <a:p>
            <a:pPr marL="0" indent="0">
              <a:buNone/>
            </a:pPr>
            <a:r>
              <a:rPr lang="en-US" dirty="0" smtClean="0"/>
              <a:t>		DEMO GOES HERE</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14</a:t>
            </a:fld>
            <a:endParaRPr lang="en-US" dirty="0"/>
          </a:p>
        </p:txBody>
      </p:sp>
    </p:spTree>
    <p:extLst>
      <p:ext uri="{BB962C8B-B14F-4D97-AF65-F5344CB8AC3E}">
        <p14:creationId xmlns:p14="http://schemas.microsoft.com/office/powerpoint/2010/main" val="2006673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Distinguishing terms and collective titles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US" dirty="0" smtClean="0"/>
              <a:t>• Personal names: </a:t>
            </a:r>
          </a:p>
          <a:p>
            <a:pPr marL="0" indent="0">
              <a:buNone/>
            </a:pPr>
            <a:r>
              <a:rPr lang="en-US" dirty="0"/>
              <a:t>	</a:t>
            </a:r>
            <a:r>
              <a:rPr lang="en-US" dirty="0" smtClean="0"/>
              <a:t>- Professions may now be used to break 	  conflicts</a:t>
            </a:r>
          </a:p>
          <a:p>
            <a:pPr marL="0" indent="0">
              <a:buNone/>
            </a:pPr>
            <a:r>
              <a:rPr lang="en-US" dirty="0"/>
              <a:t>	</a:t>
            </a:r>
            <a:r>
              <a:rPr lang="en-US" dirty="0" smtClean="0"/>
              <a:t>- RDA 9.6.1.9: “other designations”= anything, but only when other categories aren’t available</a:t>
            </a:r>
          </a:p>
          <a:p>
            <a:pPr marL="0" indent="0">
              <a:buNone/>
            </a:pPr>
            <a:r>
              <a:rPr lang="en-US" dirty="0" smtClean="0"/>
              <a:t>• Works, expressions, Uniform titles:</a:t>
            </a:r>
          </a:p>
          <a:p>
            <a:pPr marL="0" indent="0">
              <a:buNone/>
            </a:pPr>
            <a:r>
              <a:rPr lang="en-US" dirty="0"/>
              <a:t>	</a:t>
            </a:r>
            <a:r>
              <a:rPr lang="en-US" dirty="0" smtClean="0"/>
              <a:t>- there are no restrictions on which terms 	  to use</a:t>
            </a:r>
          </a:p>
          <a:p>
            <a:pPr marL="0" indent="0">
              <a:buNone/>
            </a:pPr>
            <a:r>
              <a:rPr lang="en-US" dirty="0" smtClean="0"/>
              <a:t>• Conventional collective titles</a:t>
            </a:r>
          </a:p>
          <a:p>
            <a:pPr marL="0" indent="0">
              <a:buNone/>
            </a:pPr>
            <a:r>
              <a:rPr lang="en-US" dirty="0" smtClean="0"/>
              <a:t>	- $t Selections has been eliminated</a:t>
            </a:r>
          </a:p>
        </p:txBody>
      </p:sp>
      <p:sp>
        <p:nvSpPr>
          <p:cNvPr id="4" name="Slide Number Placeholder 3"/>
          <p:cNvSpPr>
            <a:spLocks noGrp="1"/>
          </p:cNvSpPr>
          <p:nvPr>
            <p:ph type="sldNum" sz="quarter" idx="12"/>
          </p:nvPr>
        </p:nvSpPr>
        <p:spPr/>
        <p:txBody>
          <a:bodyPr/>
          <a:lstStyle/>
          <a:p>
            <a:fld id="{CB253C35-ACF7-48A2-AEE6-A50A63F9A203}" type="slidenum">
              <a:rPr lang="en-US" smtClean="0"/>
              <a:t>15</a:t>
            </a:fld>
            <a:endParaRPr lang="en-US" dirty="0"/>
          </a:p>
        </p:txBody>
      </p:sp>
    </p:spTree>
    <p:extLst>
      <p:ext uri="{BB962C8B-B14F-4D97-AF65-F5344CB8AC3E}">
        <p14:creationId xmlns:p14="http://schemas.microsoft.com/office/powerpoint/2010/main" val="2735774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fields and 040</a:t>
            </a:r>
            <a:endParaRPr lang="en-US" dirty="0"/>
          </a:p>
        </p:txBody>
      </p:sp>
      <p:sp>
        <p:nvSpPr>
          <p:cNvPr id="3" name="Content Placeholder 2"/>
          <p:cNvSpPr>
            <a:spLocks noGrp="1"/>
          </p:cNvSpPr>
          <p:nvPr>
            <p:ph idx="1"/>
          </p:nvPr>
        </p:nvSpPr>
        <p:spPr/>
        <p:txBody>
          <a:bodyPr/>
          <a:lstStyle/>
          <a:p>
            <a:pPr marL="0" indent="0">
              <a:buNone/>
            </a:pPr>
            <a:r>
              <a:rPr lang="en-US" dirty="0" smtClean="0"/>
              <a:t>The principal mark of distinction between an RDA authority and an AACR2 authority are the designations in the fixed fields and the 040</a:t>
            </a:r>
          </a:p>
          <a:p>
            <a:pPr marL="0" indent="0">
              <a:buNone/>
            </a:pPr>
            <a:r>
              <a:rPr lang="en-US" dirty="0" smtClean="0"/>
              <a:t>AACR2 008/10 “Rules”: C</a:t>
            </a:r>
          </a:p>
          <a:p>
            <a:pPr marL="0" indent="0">
              <a:buNone/>
            </a:pPr>
            <a:r>
              <a:rPr lang="en-US" dirty="0" smtClean="0"/>
              <a:t>RDA 008/10 “Rules”: Z</a:t>
            </a:r>
          </a:p>
          <a:p>
            <a:pPr marL="0" indent="0">
              <a:buNone/>
            </a:pPr>
            <a:r>
              <a:rPr lang="en-US" dirty="0" smtClean="0"/>
              <a:t>AACR2 040: CU $b eng $c CU</a:t>
            </a:r>
          </a:p>
          <a:p>
            <a:pPr marL="0" indent="0">
              <a:buNone/>
            </a:pPr>
            <a:r>
              <a:rPr lang="en-US" dirty="0" smtClean="0"/>
              <a:t>RDA 040: </a:t>
            </a:r>
            <a:r>
              <a:rPr lang="en-US" dirty="0"/>
              <a:t>CU $b eng </a:t>
            </a:r>
            <a:r>
              <a:rPr lang="en-US" dirty="0" smtClean="0"/>
              <a:t>$e rda $c </a:t>
            </a:r>
            <a:r>
              <a:rPr lang="en-US" dirty="0"/>
              <a:t>CU</a:t>
            </a: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16</a:t>
            </a:fld>
            <a:endParaRPr lang="en-US" dirty="0"/>
          </a:p>
        </p:txBody>
      </p:sp>
    </p:spTree>
    <p:extLst>
      <p:ext uri="{BB962C8B-B14F-4D97-AF65-F5344CB8AC3E}">
        <p14:creationId xmlns:p14="http://schemas.microsoft.com/office/powerpoint/2010/main" val="2842765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r>
              <a:rPr lang="en-US" dirty="0" smtClean="0"/>
              <a:t>Example: RDA Rules and 040</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17</a:t>
            </a:fld>
            <a:endParaRPr lang="en-US" dirty="0"/>
          </a:p>
        </p:txBody>
      </p:sp>
      <p:pic>
        <p:nvPicPr>
          <p:cNvPr id="7" name="Content Placeholder 6"/>
          <p:cNvPicPr>
            <a:picLocks noGrp="1"/>
          </p:cNvPicPr>
          <p:nvPr>
            <p:ph idx="1"/>
          </p:nvPr>
        </p:nvPicPr>
        <p:blipFill rotWithShape="1">
          <a:blip r:embed="rId2">
            <a:clrChange>
              <a:clrFrom>
                <a:srgbClr val="D4D0C8"/>
              </a:clrFrom>
              <a:clrTo>
                <a:srgbClr val="D4D0C8">
                  <a:alpha val="0"/>
                </a:srgbClr>
              </a:clrTo>
            </a:clrChange>
          </a:blip>
          <a:srcRect t="11763" b="13913"/>
          <a:stretch/>
        </p:blipFill>
        <p:spPr bwMode="auto">
          <a:xfrm>
            <a:off x="381000" y="990600"/>
            <a:ext cx="8229600" cy="541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0819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046 and dates</a:t>
            </a:r>
            <a:endParaRPr lang="en-US" dirty="0"/>
          </a:p>
        </p:txBody>
      </p:sp>
      <p:sp>
        <p:nvSpPr>
          <p:cNvPr id="3" name="Content Placeholder 2"/>
          <p:cNvSpPr>
            <a:spLocks noGrp="1"/>
          </p:cNvSpPr>
          <p:nvPr>
            <p:ph idx="1"/>
          </p:nvPr>
        </p:nvSpPr>
        <p:spPr/>
        <p:txBody>
          <a:bodyPr/>
          <a:lstStyle/>
          <a:p>
            <a:pPr marL="0" indent="0">
              <a:buNone/>
            </a:pPr>
            <a:r>
              <a:rPr lang="en-US" dirty="0" smtClean="0"/>
              <a:t>Dates have become more important and more applicable under RDA.  A new MARC field, 046, is used for recording the dates, even if they are not used in the AAP.</a:t>
            </a:r>
          </a:p>
        </p:txBody>
      </p:sp>
      <p:sp>
        <p:nvSpPr>
          <p:cNvPr id="4" name="Slide Number Placeholder 3"/>
          <p:cNvSpPr>
            <a:spLocks noGrp="1"/>
          </p:cNvSpPr>
          <p:nvPr>
            <p:ph type="sldNum" sz="quarter" idx="12"/>
          </p:nvPr>
        </p:nvSpPr>
        <p:spPr/>
        <p:txBody>
          <a:bodyPr/>
          <a:lstStyle/>
          <a:p>
            <a:fld id="{CB253C35-ACF7-48A2-AEE6-A50A63F9A203}" type="slidenum">
              <a:rPr lang="en-US" smtClean="0"/>
              <a:t>18</a:t>
            </a:fld>
            <a:endParaRPr lang="en-US" dirty="0"/>
          </a:p>
        </p:txBody>
      </p:sp>
    </p:spTree>
    <p:extLst>
      <p:ext uri="{BB962C8B-B14F-4D97-AF65-F5344CB8AC3E}">
        <p14:creationId xmlns:p14="http://schemas.microsoft.com/office/powerpoint/2010/main" val="454824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RDA 046</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19</a:t>
            </a:fld>
            <a:endParaRPr lang="en-US" dirty="0"/>
          </a:p>
        </p:txBody>
      </p:sp>
      <p:pic>
        <p:nvPicPr>
          <p:cNvPr id="5" name="Content Placeholder 4"/>
          <p:cNvPicPr>
            <a:picLocks noGrp="1"/>
          </p:cNvPicPr>
          <p:nvPr>
            <p:ph idx="1"/>
          </p:nvPr>
        </p:nvPicPr>
        <p:blipFill rotWithShape="1">
          <a:blip r:embed="rId2"/>
          <a:srcRect t="11763" b="13913"/>
          <a:stretch/>
        </p:blipFill>
        <p:spPr bwMode="auto">
          <a:xfrm>
            <a:off x="457200" y="1219200"/>
            <a:ext cx="82296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670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For the 1</a:t>
            </a:r>
            <a:r>
              <a:rPr lang="en-US" baseline="30000" dirty="0" smtClean="0"/>
              <a:t>st</a:t>
            </a:r>
            <a:r>
              <a:rPr lang="en-US" dirty="0" smtClean="0"/>
              <a:t> Segment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•Increased familiarity with the philosophical ins and outs of authorities and AAPs (Authorized Access Points; formerly known as “headings”) in RDA </a:t>
            </a:r>
          </a:p>
          <a:p>
            <a:pPr marL="0" indent="0">
              <a:buNone/>
            </a:pPr>
            <a:r>
              <a:rPr lang="en-US" dirty="0" smtClean="0"/>
              <a:t>•Have a general idea of how RDA authorities are different (and the same!) from authorities under AACR2</a:t>
            </a:r>
          </a:p>
          <a:p>
            <a:pPr marL="0" indent="0">
              <a:buNone/>
            </a:pPr>
            <a:r>
              <a:rPr lang="en-US" dirty="0" smtClean="0"/>
              <a:t>•Have general understanding of how to use authorities</a:t>
            </a:r>
          </a:p>
          <a:p>
            <a:pPr marL="0" indent="0">
              <a:buNone/>
            </a:pPr>
            <a:r>
              <a:rPr lang="en-US" dirty="0" smtClean="0"/>
              <a:t>•How to formulate AAPs in the absence of an authority</a:t>
            </a:r>
          </a:p>
          <a:p>
            <a:pPr marL="0" indent="0">
              <a:buNone/>
            </a:pPr>
            <a:r>
              <a:rPr lang="en-US" dirty="0" smtClean="0"/>
              <a:t>•Where to find out more when you need it </a:t>
            </a: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a:t>
            </a:fld>
            <a:endParaRPr lang="en-US" dirty="0"/>
          </a:p>
        </p:txBody>
      </p:sp>
    </p:spTree>
    <p:extLst>
      <p:ext uri="{BB962C8B-B14F-4D97-AF65-F5344CB8AC3E}">
        <p14:creationId xmlns:p14="http://schemas.microsoft.com/office/powerpoint/2010/main" val="3449240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notation in the AAP</a:t>
            </a:r>
            <a:endParaRPr lang="en-US" dirty="0"/>
          </a:p>
        </p:txBody>
      </p:sp>
      <p:sp>
        <p:nvSpPr>
          <p:cNvPr id="3" name="Content Placeholder 2"/>
          <p:cNvSpPr>
            <a:spLocks noGrp="1"/>
          </p:cNvSpPr>
          <p:nvPr>
            <p:ph idx="1"/>
          </p:nvPr>
        </p:nvSpPr>
        <p:spPr/>
        <p:txBody>
          <a:bodyPr/>
          <a:lstStyle/>
          <a:p>
            <a:pPr marL="0" indent="0">
              <a:buNone/>
            </a:pPr>
            <a:r>
              <a:rPr lang="en-US" dirty="0"/>
              <a:t>The notation for recording dates in the AAP has also changed, notably:</a:t>
            </a:r>
          </a:p>
          <a:p>
            <a:pPr marL="0" indent="0">
              <a:buNone/>
            </a:pPr>
            <a:r>
              <a:rPr lang="en-US" dirty="0"/>
              <a:t>•no more b. [date] or d. [date</a:t>
            </a:r>
            <a:r>
              <a:rPr lang="en-US" dirty="0" smtClean="0"/>
              <a:t>]. Instead “[date]-” to indicate only a known birth date or “–[date]” to indicate a known date of death only</a:t>
            </a:r>
          </a:p>
          <a:p>
            <a:pPr marL="0" indent="0">
              <a:buNone/>
            </a:pPr>
            <a:r>
              <a:rPr lang="en-US" dirty="0" smtClean="0"/>
              <a:t>• all abbreviations have been replaced with full words, e.g., “c.” for “circa” has been replaced with “approximately.”</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20</a:t>
            </a:fld>
            <a:endParaRPr lang="en-US" dirty="0"/>
          </a:p>
        </p:txBody>
      </p:sp>
    </p:spTree>
    <p:extLst>
      <p:ext uri="{BB962C8B-B14F-4D97-AF65-F5344CB8AC3E}">
        <p14:creationId xmlns:p14="http://schemas.microsoft.com/office/powerpoint/2010/main" val="251842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Authorities for Families</a:t>
            </a:r>
            <a:endParaRPr lang="en-US" dirty="0"/>
          </a:p>
        </p:txBody>
      </p:sp>
      <p:sp>
        <p:nvSpPr>
          <p:cNvPr id="3" name="Content Placeholder 2"/>
          <p:cNvSpPr>
            <a:spLocks noGrp="1"/>
          </p:cNvSpPr>
          <p:nvPr>
            <p:ph idx="1"/>
          </p:nvPr>
        </p:nvSpPr>
        <p:spPr/>
        <p:txBody>
          <a:bodyPr/>
          <a:lstStyle/>
          <a:p>
            <a:pPr marL="0" indent="0">
              <a:buNone/>
            </a:pPr>
            <a:r>
              <a:rPr lang="en-US" dirty="0" smtClean="0"/>
              <a:t>Records for families have in the past been used exclusively as subject headings.  Under RDA however families now may be considered creators or subjects, but with discrete records.   </a:t>
            </a:r>
            <a:endParaRPr lang="en-US" dirty="0"/>
          </a:p>
        </p:txBody>
      </p:sp>
      <p:sp>
        <p:nvSpPr>
          <p:cNvPr id="5" name="Slide Number Placeholder 4"/>
          <p:cNvSpPr>
            <a:spLocks noGrp="1"/>
          </p:cNvSpPr>
          <p:nvPr>
            <p:ph type="sldNum" sz="quarter" idx="12"/>
          </p:nvPr>
        </p:nvSpPr>
        <p:spPr/>
        <p:txBody>
          <a:bodyPr/>
          <a:lstStyle/>
          <a:p>
            <a:fld id="{CB253C35-ACF7-48A2-AEE6-A50A63F9A203}" type="slidenum">
              <a:rPr lang="en-US" smtClean="0"/>
              <a:t>21</a:t>
            </a:fld>
            <a:endParaRPr lang="en-US" dirty="0"/>
          </a:p>
        </p:txBody>
      </p:sp>
    </p:spTree>
    <p:extLst>
      <p:ext uri="{BB962C8B-B14F-4D97-AF65-F5344CB8AC3E}">
        <p14:creationId xmlns:p14="http://schemas.microsoft.com/office/powerpoint/2010/main" val="1474568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Creators or subjects?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Unlike personal names, authorities for families as creators require discrete records from authorities covering the same family as a subject.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22</a:t>
            </a:fld>
            <a:endParaRPr lang="en-US" dirty="0"/>
          </a:p>
        </p:txBody>
      </p:sp>
    </p:spTree>
    <p:extLst>
      <p:ext uri="{BB962C8B-B14F-4D97-AF65-F5344CB8AC3E}">
        <p14:creationId xmlns:p14="http://schemas.microsoft.com/office/powerpoint/2010/main" val="3183013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 as subjects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tell-tale markers</a:t>
            </a:r>
          </a:p>
          <a:p>
            <a:pPr marL="514350" indent="-514350">
              <a:buAutoNum type="arabicParenR"/>
            </a:pPr>
            <a:r>
              <a:rPr lang="en-US" dirty="0" smtClean="0"/>
              <a:t>008/14 “Name use”: b (“heading not appropriate for main or added entry”)</a:t>
            </a:r>
          </a:p>
          <a:p>
            <a:pPr marL="514350" indent="-514350">
              <a:buAutoNum type="arabicParenR"/>
            </a:pPr>
            <a:r>
              <a:rPr lang="en-US" dirty="0" smtClean="0"/>
              <a:t>008/15 “Subj. use”: a, meaning it is appropriate for subject use.</a:t>
            </a:r>
          </a:p>
          <a:p>
            <a:pPr marL="514350" indent="-514350">
              <a:buAutoNum type="arabicParenR"/>
            </a:pPr>
            <a:r>
              <a:rPr lang="en-US" dirty="0" smtClean="0"/>
              <a:t>The word “family” will be appended </a:t>
            </a:r>
            <a:r>
              <a:rPr lang="en-US" b="1" dirty="0" smtClean="0">
                <a:solidFill>
                  <a:srgbClr val="FF0000"/>
                </a:solidFill>
              </a:rPr>
              <a:t>directly</a:t>
            </a:r>
            <a:r>
              <a:rPr lang="en-US" dirty="0" smtClean="0"/>
              <a:t> to the AAP and Variant Access Points (VAPs)</a:t>
            </a:r>
          </a:p>
          <a:p>
            <a:pPr marL="0" indent="0">
              <a:buNone/>
            </a:pPr>
            <a:r>
              <a:rPr lang="en-US" dirty="0" smtClean="0"/>
              <a:t>      e.g. Williams family</a:t>
            </a:r>
          </a:p>
          <a:p>
            <a:pPr marL="0" indent="0">
              <a:buNone/>
            </a:pPr>
            <a:r>
              <a:rPr lang="en-US" dirty="0" smtClean="0"/>
              <a:t>4)  Is used to refer to </a:t>
            </a:r>
            <a:r>
              <a:rPr lang="en-US" b="1" dirty="0" smtClean="0">
                <a:solidFill>
                  <a:srgbClr val="FF0000"/>
                </a:solidFill>
              </a:rPr>
              <a:t>all</a:t>
            </a:r>
            <a:r>
              <a:rPr lang="en-US" dirty="0" smtClean="0"/>
              <a:t> branches</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23</a:t>
            </a:fld>
            <a:endParaRPr lang="en-US" dirty="0"/>
          </a:p>
        </p:txBody>
      </p:sp>
    </p:spTree>
    <p:extLst>
      <p:ext uri="{BB962C8B-B14F-4D97-AF65-F5344CB8AC3E}">
        <p14:creationId xmlns:p14="http://schemas.microsoft.com/office/powerpoint/2010/main" val="2971925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Families as creators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tell-tale markers</a:t>
            </a:r>
          </a:p>
          <a:p>
            <a:pPr marL="514350" indent="-514350">
              <a:buAutoNum type="arabicParenR"/>
            </a:pPr>
            <a:r>
              <a:rPr lang="en-US" dirty="0"/>
              <a:t>008/14 “Name use”: </a:t>
            </a:r>
            <a:r>
              <a:rPr lang="en-US" dirty="0" smtClean="0"/>
              <a:t>a (“heading appropriate for main or added entry”)</a:t>
            </a:r>
            <a:endParaRPr lang="en-US" dirty="0"/>
          </a:p>
          <a:p>
            <a:pPr marL="514350" indent="-514350">
              <a:buAutoNum type="arabicParenR"/>
            </a:pPr>
            <a:r>
              <a:rPr lang="en-US" dirty="0"/>
              <a:t>008/15 “Subj. use”: </a:t>
            </a:r>
            <a:r>
              <a:rPr lang="en-US" dirty="0" smtClean="0"/>
              <a:t>b, meaning it inappropriate for subject use</a:t>
            </a:r>
            <a:endParaRPr lang="en-US" dirty="0"/>
          </a:p>
          <a:p>
            <a:pPr marL="514350" indent="-514350">
              <a:buAutoNum type="arabicParenR"/>
            </a:pPr>
            <a:r>
              <a:rPr lang="en-US" dirty="0"/>
              <a:t>The word “family” </a:t>
            </a:r>
            <a:r>
              <a:rPr lang="en-US" dirty="0" smtClean="0"/>
              <a:t>or a related descriptive term will be appended </a:t>
            </a:r>
            <a:r>
              <a:rPr lang="en-US" b="1" dirty="0" smtClean="0">
                <a:solidFill>
                  <a:srgbClr val="FF0000"/>
                </a:solidFill>
              </a:rPr>
              <a:t>parenthetically</a:t>
            </a:r>
            <a:r>
              <a:rPr lang="en-US" dirty="0" smtClean="0"/>
              <a:t> </a:t>
            </a:r>
            <a:r>
              <a:rPr lang="en-US" dirty="0"/>
              <a:t>to the AAP and Variant Access Points (VAPs)</a:t>
            </a:r>
          </a:p>
          <a:p>
            <a:pPr marL="0" indent="0">
              <a:buNone/>
            </a:pPr>
            <a:r>
              <a:rPr lang="en-US" dirty="0" smtClean="0"/>
              <a:t>4) Refers to a </a:t>
            </a:r>
            <a:r>
              <a:rPr lang="en-US" b="1" dirty="0" smtClean="0">
                <a:solidFill>
                  <a:srgbClr val="FF0000"/>
                </a:solidFill>
              </a:rPr>
              <a:t>specific</a:t>
            </a:r>
            <a:r>
              <a:rPr lang="en-US" dirty="0" smtClean="0"/>
              <a:t> branch</a:t>
            </a:r>
            <a:r>
              <a:rPr lang="en-US" dirty="0"/>
              <a:t>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24</a:t>
            </a:fld>
            <a:endParaRPr lang="en-US" dirty="0"/>
          </a:p>
        </p:txBody>
      </p:sp>
    </p:spTree>
    <p:extLst>
      <p:ext uri="{BB962C8B-B14F-4D97-AF65-F5344CB8AC3E}">
        <p14:creationId xmlns:p14="http://schemas.microsoft.com/office/powerpoint/2010/main" val="1399029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 as creators</a:t>
            </a:r>
            <a:endParaRPr lang="en-US" dirty="0"/>
          </a:p>
        </p:txBody>
      </p:sp>
      <p:sp>
        <p:nvSpPr>
          <p:cNvPr id="3" name="Content Placeholder 2"/>
          <p:cNvSpPr>
            <a:spLocks noGrp="1"/>
          </p:cNvSpPr>
          <p:nvPr>
            <p:ph idx="1"/>
          </p:nvPr>
        </p:nvSpPr>
        <p:spPr/>
        <p:txBody>
          <a:bodyPr/>
          <a:lstStyle/>
          <a:p>
            <a:pPr marL="0" indent="0">
              <a:buNone/>
            </a:pPr>
            <a:r>
              <a:rPr lang="en-US" dirty="0" smtClean="0"/>
              <a:t>Creator authorities for Families have a specific structure where certain terms and facts have to present in a specific order if known</a:t>
            </a:r>
          </a:p>
          <a:p>
            <a:pPr marL="514350" indent="-514350">
              <a:buAutoNum type="arabicPeriod"/>
            </a:pPr>
            <a:r>
              <a:rPr lang="en-US" dirty="0" smtClean="0"/>
              <a:t>The name of the family</a:t>
            </a:r>
          </a:p>
          <a:p>
            <a:pPr marL="514350" indent="-514350">
              <a:buAutoNum type="arabicPeriod"/>
            </a:pPr>
            <a:r>
              <a:rPr lang="en-US" dirty="0" smtClean="0"/>
              <a:t>The type of family (family, clan, royal house, or dynasty)</a:t>
            </a:r>
          </a:p>
          <a:p>
            <a:pPr marL="514350" indent="-514350">
              <a:buAutoNum type="arabicPeriod"/>
            </a:pPr>
            <a:r>
              <a:rPr lang="en-US" dirty="0" smtClean="0"/>
              <a:t>Dates if known</a:t>
            </a:r>
          </a:p>
          <a:p>
            <a:pPr marL="514350" indent="-514350">
              <a:buAutoNum type="arabicPeriod"/>
            </a:pPr>
            <a:r>
              <a:rPr lang="en-US" dirty="0" smtClean="0"/>
              <a:t>Place if known</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25</a:t>
            </a:fld>
            <a:endParaRPr lang="en-US" dirty="0"/>
          </a:p>
        </p:txBody>
      </p:sp>
    </p:spTree>
    <p:extLst>
      <p:ext uri="{BB962C8B-B14F-4D97-AF65-F5344CB8AC3E}">
        <p14:creationId xmlns:p14="http://schemas.microsoft.com/office/powerpoint/2010/main" val="2884444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AAPs &amp; subject headings</a:t>
            </a:r>
            <a:endParaRPr lang="en-US" dirty="0"/>
          </a:p>
        </p:txBody>
      </p:sp>
      <p:sp>
        <p:nvSpPr>
          <p:cNvPr id="3" name="Content Placeholder 2"/>
          <p:cNvSpPr>
            <a:spLocks noGrp="1"/>
          </p:cNvSpPr>
          <p:nvPr>
            <p:ph idx="1"/>
          </p:nvPr>
        </p:nvSpPr>
        <p:spPr>
          <a:xfrm>
            <a:off x="457200" y="1219200"/>
            <a:ext cx="8229600" cy="5562600"/>
          </a:xfrm>
        </p:spPr>
        <p:txBody>
          <a:bodyPr numCol="1">
            <a:normAutofit fontScale="25000" lnSpcReduction="20000"/>
          </a:bodyPr>
          <a:lstStyle/>
          <a:p>
            <a:pPr marL="0" indent="0">
              <a:buNone/>
            </a:pPr>
            <a:r>
              <a:rPr lang="en-US" sz="11200" dirty="0" smtClean="0"/>
              <a:t>1003</a:t>
            </a:r>
            <a:r>
              <a:rPr lang="en-US" sz="11200" dirty="0"/>
              <a:t># Aiken </a:t>
            </a:r>
            <a:r>
              <a:rPr lang="en-US" sz="11200" dirty="0" smtClean="0"/>
              <a:t>family [subject]</a:t>
            </a:r>
          </a:p>
          <a:p>
            <a:pPr marL="0" indent="0">
              <a:buNone/>
            </a:pPr>
            <a:r>
              <a:rPr lang="en-US" sz="9600" dirty="0" smtClean="0"/>
              <a:t>1003# Aiken </a:t>
            </a:r>
            <a:r>
              <a:rPr lang="en-US" sz="9600" dirty="0"/>
              <a:t>(Family : ǂd 1854-1981 : ǂc Conn</a:t>
            </a:r>
            <a:r>
              <a:rPr lang="en-US" sz="9600" dirty="0" smtClean="0"/>
              <a:t>.)[creator]             </a:t>
            </a:r>
          </a:p>
          <a:p>
            <a:pPr marL="0" indent="0">
              <a:buNone/>
            </a:pPr>
            <a:endParaRPr lang="en-US" sz="11200" dirty="0" smtClean="0"/>
          </a:p>
          <a:p>
            <a:pPr marL="0" indent="0">
              <a:buNone/>
            </a:pPr>
            <a:r>
              <a:rPr lang="en-US" sz="11200" dirty="0"/>
              <a:t>1003# Asher </a:t>
            </a:r>
            <a:r>
              <a:rPr lang="en-US" sz="11200" dirty="0" smtClean="0"/>
              <a:t>family [subject]</a:t>
            </a:r>
          </a:p>
          <a:p>
            <a:pPr marL="0" indent="0">
              <a:buNone/>
            </a:pPr>
            <a:r>
              <a:rPr lang="en-US" sz="11200" dirty="0"/>
              <a:t>1003</a:t>
            </a:r>
            <a:r>
              <a:rPr lang="en-US" sz="11200" dirty="0" smtClean="0"/>
              <a:t># Asher </a:t>
            </a:r>
            <a:r>
              <a:rPr lang="en-US" sz="11200" dirty="0"/>
              <a:t>(Family : ǂc Worcester, Mass.) </a:t>
            </a:r>
            <a:r>
              <a:rPr lang="en-US" sz="11200" dirty="0" smtClean="0"/>
              <a:t>[creator]</a:t>
            </a:r>
            <a:endParaRPr lang="en-US" sz="11200" dirty="0"/>
          </a:p>
          <a:p>
            <a:pPr marL="0" indent="0">
              <a:buNone/>
            </a:pPr>
            <a:endParaRPr lang="en-US" sz="11200" dirty="0" smtClean="0"/>
          </a:p>
          <a:p>
            <a:pPr marL="0" indent="0">
              <a:buNone/>
            </a:pPr>
            <a:r>
              <a:rPr lang="en-US" sz="11200" dirty="0"/>
              <a:t>1003# Blomstrand </a:t>
            </a:r>
            <a:r>
              <a:rPr lang="en-US" sz="11200" dirty="0" smtClean="0"/>
              <a:t>family [subject]</a:t>
            </a:r>
          </a:p>
          <a:p>
            <a:pPr marL="0" indent="0">
              <a:buNone/>
            </a:pPr>
            <a:r>
              <a:rPr lang="en-US" sz="11200" dirty="0"/>
              <a:t>1003# Blomstrand (Family: ǂc Sweden</a:t>
            </a:r>
            <a:r>
              <a:rPr lang="en-US" sz="11200" dirty="0" smtClean="0"/>
              <a:t>) [creator]</a:t>
            </a:r>
          </a:p>
          <a:p>
            <a:pPr marL="0" indent="0">
              <a:buNone/>
            </a:pPr>
            <a:endParaRPr lang="en-US" sz="11200" dirty="0" smtClean="0"/>
          </a:p>
          <a:p>
            <a:pPr marL="0" indent="0">
              <a:buNone/>
            </a:pPr>
            <a:r>
              <a:rPr lang="en-US" sz="11200" dirty="0" smtClean="0"/>
              <a:t>And just so you can see the types in action ….</a:t>
            </a:r>
          </a:p>
          <a:p>
            <a:pPr marL="0" indent="0">
              <a:buNone/>
            </a:pPr>
            <a:r>
              <a:rPr lang="en-US" sz="11200" dirty="0" smtClean="0"/>
              <a:t>1003</a:t>
            </a:r>
            <a:r>
              <a:rPr lang="en-US" sz="11200" dirty="0"/>
              <a:t># Chichibu no Miya (Royal house</a:t>
            </a:r>
            <a:r>
              <a:rPr lang="en-US" sz="11200" dirty="0" smtClean="0"/>
              <a:t>) [creator]</a:t>
            </a:r>
          </a:p>
          <a:p>
            <a:pPr marL="0" indent="0">
              <a:buNone/>
            </a:pPr>
            <a:r>
              <a:rPr lang="en-US" sz="11200" dirty="0" smtClean="0"/>
              <a:t>1003</a:t>
            </a:r>
            <a:r>
              <a:rPr lang="en-US" sz="11200" dirty="0"/>
              <a:t># Romanov (Dynasty : ǂd 1613-1917</a:t>
            </a:r>
            <a:r>
              <a:rPr lang="en-US" sz="11200" dirty="0" smtClean="0"/>
              <a:t>) [creator]</a:t>
            </a:r>
            <a:endParaRPr lang="en-US" sz="11200" dirty="0"/>
          </a:p>
          <a:p>
            <a:pPr marL="0" indent="0">
              <a:buNone/>
            </a:pPr>
            <a:endParaRPr lang="en-US" sz="11200" dirty="0" smtClean="0"/>
          </a:p>
          <a:p>
            <a:pPr marL="0" indent="0">
              <a:buNone/>
            </a:pPr>
            <a:endParaRPr lang="en-US" sz="11200" dirty="0" smtClean="0"/>
          </a:p>
          <a:p>
            <a:pPr marL="0" indent="0">
              <a:buNone/>
            </a:pPr>
            <a:endParaRPr lang="en-US" sz="11200" dirty="0" smtClean="0"/>
          </a:p>
          <a:p>
            <a:pPr marL="0" indent="0">
              <a:buNone/>
            </a:pPr>
            <a:r>
              <a:rPr lang="en-US" sz="112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26</a:t>
            </a:fld>
            <a:endParaRPr lang="en-US" dirty="0"/>
          </a:p>
        </p:txBody>
      </p:sp>
    </p:spTree>
    <p:extLst>
      <p:ext uri="{BB962C8B-B14F-4D97-AF65-F5344CB8AC3E}">
        <p14:creationId xmlns:p14="http://schemas.microsoft.com/office/powerpoint/2010/main" val="810672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Inquiring minds want to know</a:t>
            </a:r>
            <a:endParaRPr lang="en-US" dirty="0"/>
          </a:p>
        </p:txBody>
      </p:sp>
      <p:sp>
        <p:nvSpPr>
          <p:cNvPr id="3" name="Content Placeholder 2"/>
          <p:cNvSpPr>
            <a:spLocks noGrp="1"/>
          </p:cNvSpPr>
          <p:nvPr>
            <p:ph idx="1"/>
          </p:nvPr>
        </p:nvSpPr>
        <p:spPr/>
        <p:txBody>
          <a:bodyPr/>
          <a:lstStyle/>
          <a:p>
            <a:pPr marL="0" indent="0">
              <a:buNone/>
            </a:pPr>
            <a:r>
              <a:rPr lang="en-US" dirty="0" smtClean="0"/>
              <a:t>The term “clan” is undefined in the instructions, thus I give you the first definition from entry for “clan” in the on-line OED</a:t>
            </a:r>
          </a:p>
          <a:p>
            <a:pPr marL="0" indent="0">
              <a:buNone/>
            </a:pPr>
            <a:endParaRPr lang="en-US" dirty="0"/>
          </a:p>
          <a:p>
            <a:pPr marL="0" indent="0">
              <a:buNone/>
            </a:pPr>
            <a:r>
              <a:rPr lang="en-US" b="1" dirty="0"/>
              <a:t>1.</a:t>
            </a:r>
            <a:r>
              <a:rPr lang="en-US" dirty="0"/>
              <a:t> A number of persons claiming descent from a common ancestor, and associated together; a tribe.</a:t>
            </a: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27</a:t>
            </a:fld>
            <a:endParaRPr lang="en-US" dirty="0"/>
          </a:p>
        </p:txBody>
      </p:sp>
    </p:spTree>
    <p:extLst>
      <p:ext uri="{BB962C8B-B14F-4D97-AF65-F5344CB8AC3E}">
        <p14:creationId xmlns:p14="http://schemas.microsoft.com/office/powerpoint/2010/main" val="366556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#1</a:t>
            </a:r>
            <a:endParaRPr lang="en-US" dirty="0"/>
          </a:p>
        </p:txBody>
      </p:sp>
      <p:sp>
        <p:nvSpPr>
          <p:cNvPr id="3" name="Content Placeholder 2"/>
          <p:cNvSpPr>
            <a:spLocks noGrp="1"/>
          </p:cNvSpPr>
          <p:nvPr>
            <p:ph idx="1"/>
          </p:nvPr>
        </p:nvSpPr>
        <p:spPr/>
        <p:txBody>
          <a:bodyPr/>
          <a:lstStyle/>
          <a:p>
            <a:pPr marL="0" indent="0">
              <a:buNone/>
            </a:pPr>
            <a:r>
              <a:rPr lang="en-US" dirty="0" smtClean="0"/>
              <a:t>The first of two over the course of the day.</a:t>
            </a:r>
          </a:p>
          <a:p>
            <a:pPr marL="0" indent="0">
              <a:buNone/>
            </a:pPr>
            <a:r>
              <a:rPr lang="en-US" dirty="0" smtClean="0"/>
              <a:t>Please follow the directions beneath each record.</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28</a:t>
            </a:fld>
            <a:endParaRPr lang="en-US" dirty="0"/>
          </a:p>
        </p:txBody>
      </p:sp>
    </p:spTree>
    <p:extLst>
      <p:ext uri="{BB962C8B-B14F-4D97-AF65-F5344CB8AC3E}">
        <p14:creationId xmlns:p14="http://schemas.microsoft.com/office/powerpoint/2010/main" val="823281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answers </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29</a:t>
            </a:fld>
            <a:endParaRPr lang="en-US" dirty="0"/>
          </a:p>
        </p:txBody>
      </p:sp>
    </p:spTree>
    <p:extLst>
      <p:ext uri="{BB962C8B-B14F-4D97-AF65-F5344CB8AC3E}">
        <p14:creationId xmlns:p14="http://schemas.microsoft.com/office/powerpoint/2010/main" val="160352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Terminological prolog</a:t>
            </a:r>
            <a:endParaRPr lang="en-US" dirty="0"/>
          </a:p>
        </p:txBody>
      </p:sp>
      <p:sp>
        <p:nvSpPr>
          <p:cNvPr id="3" name="Content Placeholder 2"/>
          <p:cNvSpPr>
            <a:spLocks noGrp="1"/>
          </p:cNvSpPr>
          <p:nvPr>
            <p:ph idx="1"/>
          </p:nvPr>
        </p:nvSpPr>
        <p:spPr/>
        <p:txBody>
          <a:bodyPr/>
          <a:lstStyle/>
          <a:p>
            <a:r>
              <a:rPr lang="en-US" dirty="0" smtClean="0"/>
              <a:t>AACR2 : Heading</a:t>
            </a:r>
          </a:p>
          <a:p>
            <a:pPr marL="0" indent="0">
              <a:buNone/>
            </a:pPr>
            <a:r>
              <a:rPr lang="en-US" dirty="0" smtClean="0"/>
              <a:t>    RDA : Authorized Access Point = AAP </a:t>
            </a:r>
            <a:endParaRPr lang="en-US" dirty="0"/>
          </a:p>
          <a:p>
            <a:r>
              <a:rPr lang="en-US" dirty="0" smtClean="0"/>
              <a:t>When I say “record,” I mean “authority record.”  When I mean “bibliographical record,” I will say as much. If I slip (and I may), ask.</a:t>
            </a:r>
          </a:p>
          <a:p>
            <a:r>
              <a:rPr lang="en-US" dirty="0" smtClean="0"/>
              <a:t>PFC: Person, Family, or Corporate Body</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a:t>
            </a:fld>
            <a:endParaRPr lang="en-US" dirty="0"/>
          </a:p>
        </p:txBody>
      </p:sp>
    </p:spTree>
    <p:extLst>
      <p:ext uri="{BB962C8B-B14F-4D97-AF65-F5344CB8AC3E}">
        <p14:creationId xmlns:p14="http://schemas.microsoft.com/office/powerpoint/2010/main" val="4058690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bit later in this presentation we’ll discuss the ins and outs of creator authorities for families.  Be patient, it will come.</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30</a:t>
            </a:fld>
            <a:endParaRPr lang="en-US" dirty="0"/>
          </a:p>
        </p:txBody>
      </p:sp>
    </p:spTree>
    <p:extLst>
      <p:ext uri="{BB962C8B-B14F-4D97-AF65-F5344CB8AC3E}">
        <p14:creationId xmlns:p14="http://schemas.microsoft.com/office/powerpoint/2010/main" val="3225049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More! More! Works/Expressions authorities</a:t>
            </a:r>
            <a:endParaRPr lang="en-US" dirty="0"/>
          </a:p>
        </p:txBody>
      </p:sp>
      <p:sp>
        <p:nvSpPr>
          <p:cNvPr id="3" name="Content Placeholder 2"/>
          <p:cNvSpPr>
            <a:spLocks noGrp="1"/>
          </p:cNvSpPr>
          <p:nvPr>
            <p:ph idx="1"/>
          </p:nvPr>
        </p:nvSpPr>
        <p:spPr/>
        <p:txBody>
          <a:bodyPr/>
          <a:lstStyle/>
          <a:p>
            <a:pPr marL="0" indent="0">
              <a:buNone/>
            </a:pPr>
            <a:r>
              <a:rPr lang="en-US" dirty="0" smtClean="0"/>
              <a:t>A tidal wave of authorities representing works/expressions is upon us.  RDA’s philosophical reconfiguration of bibliographical description necessitates more control points within bib records, which in turn generates a need for authority control (in an ideal world, anyhow)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31</a:t>
            </a:fld>
            <a:endParaRPr lang="en-US" dirty="0"/>
          </a:p>
        </p:txBody>
      </p:sp>
    </p:spTree>
    <p:extLst>
      <p:ext uri="{BB962C8B-B14F-4D97-AF65-F5344CB8AC3E}">
        <p14:creationId xmlns:p14="http://schemas.microsoft.com/office/powerpoint/2010/main" val="4177094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2316162"/>
          </a:xfrm>
        </p:spPr>
        <p:txBody>
          <a:bodyPr>
            <a:normAutofit fontScale="90000"/>
          </a:bodyPr>
          <a:lstStyle/>
          <a:p>
            <a:r>
              <a:rPr lang="en-US" dirty="0" smtClean="0"/>
              <a:t>On-going changes</a:t>
            </a:r>
            <a:br>
              <a:rPr lang="en-US" dirty="0" smtClean="0"/>
            </a:br>
            <a:r>
              <a:rPr lang="en-US" dirty="0" smtClean="0"/>
              <a:t>RDA </a:t>
            </a:r>
            <a:r>
              <a:rPr lang="en-US" dirty="0"/>
              <a:t>instructions and the various policy statements are constantly evolving.</a:t>
            </a:r>
          </a:p>
        </p:txBody>
      </p:sp>
      <p:sp>
        <p:nvSpPr>
          <p:cNvPr id="3" name="Slide Number Placeholder 2"/>
          <p:cNvSpPr>
            <a:spLocks noGrp="1"/>
          </p:cNvSpPr>
          <p:nvPr>
            <p:ph type="sldNum" sz="quarter" idx="12"/>
          </p:nvPr>
        </p:nvSpPr>
        <p:spPr/>
        <p:txBody>
          <a:bodyPr/>
          <a:lstStyle/>
          <a:p>
            <a:fld id="{CB253C35-ACF7-48A2-AEE6-A50A63F9A203}" type="slidenum">
              <a:rPr lang="en-US" smtClean="0"/>
              <a:t>32</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176874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RDA-ization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Programmatically updating AACR2 records to RDA</a:t>
            </a:r>
          </a:p>
          <a:p>
            <a:pPr marL="0" indent="0">
              <a:buNone/>
            </a:pPr>
            <a:r>
              <a:rPr lang="en-US" dirty="0" smtClean="0"/>
              <a:t>3 phases, we’re in the third</a:t>
            </a:r>
          </a:p>
          <a:p>
            <a:pPr marL="0" indent="0">
              <a:buNone/>
            </a:pPr>
            <a:r>
              <a:rPr lang="en-US" dirty="0" smtClean="0"/>
              <a:t>Previous 2 were done mechanically, the 3</a:t>
            </a:r>
            <a:r>
              <a:rPr lang="en-US" baseline="30000" dirty="0" smtClean="0"/>
              <a:t>rd</a:t>
            </a:r>
            <a:r>
              <a:rPr lang="en-US" dirty="0" smtClean="0"/>
              <a:t> as encountered by catalogers</a:t>
            </a:r>
          </a:p>
          <a:p>
            <a:pPr marL="0" indent="0">
              <a:buNone/>
            </a:pPr>
            <a:r>
              <a:rPr lang="en-US" dirty="0" smtClean="0"/>
              <a:t>Some records only had 667’s inserted to reflect that they would have to be done by hand. </a:t>
            </a:r>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33</a:t>
            </a:fld>
            <a:endParaRPr lang="en-US" dirty="0"/>
          </a:p>
        </p:txBody>
      </p:sp>
    </p:spTree>
    <p:extLst>
      <p:ext uri="{BB962C8B-B14F-4D97-AF65-F5344CB8AC3E}">
        <p14:creationId xmlns:p14="http://schemas.microsoft.com/office/powerpoint/2010/main" val="2944686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667s related to updating AACR2 authorities</a:t>
            </a:r>
            <a:endParaRPr lang="en-US" dirty="0"/>
          </a:p>
        </p:txBody>
      </p:sp>
      <p:sp>
        <p:nvSpPr>
          <p:cNvPr id="3" name="Content Placeholder 2"/>
          <p:cNvSpPr>
            <a:spLocks noGrp="1"/>
          </p:cNvSpPr>
          <p:nvPr>
            <p:ph idx="1"/>
          </p:nvPr>
        </p:nvSpPr>
        <p:spPr/>
        <p:txBody>
          <a:bodyPr/>
          <a:lstStyle/>
          <a:p>
            <a:r>
              <a:rPr lang="en-US" dirty="0"/>
              <a:t>THIS 1XX FIELD CANNOT BE USED UNDER RDA UNTIL THIS RECORD HAS BEEN REVIEWED AND/OR </a:t>
            </a:r>
            <a:r>
              <a:rPr lang="en-US" dirty="0" smtClean="0"/>
              <a:t>UPDATED– This one is important and we will see it again.</a:t>
            </a:r>
          </a:p>
          <a:p>
            <a:r>
              <a:rPr lang="en-US" dirty="0"/>
              <a:t>Machine-derived non-Latin script reference project</a:t>
            </a:r>
            <a:r>
              <a:rPr lang="en-US" dirty="0" smtClean="0"/>
              <a:t>.</a:t>
            </a:r>
          </a:p>
          <a:p>
            <a:r>
              <a:rPr lang="en-US" dirty="0" smtClean="0"/>
              <a:t>And so 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34</a:t>
            </a:fld>
            <a:endParaRPr lang="en-US" dirty="0"/>
          </a:p>
        </p:txBody>
      </p:sp>
    </p:spTree>
    <p:extLst>
      <p:ext uri="{BB962C8B-B14F-4D97-AF65-F5344CB8AC3E}">
        <p14:creationId xmlns:p14="http://schemas.microsoft.com/office/powerpoint/2010/main" val="289625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Hybrids are records in which the AAP is composed of two distinct portions in which the first portion is controlled by an AACR2 record, but the dual form is RDA.</a:t>
            </a:r>
          </a:p>
          <a:p>
            <a:pPr marL="0" indent="0">
              <a:buNone/>
            </a:pPr>
            <a:r>
              <a:rPr lang="en-US" dirty="0"/>
              <a:t>e.g., </a:t>
            </a:r>
            <a:r>
              <a:rPr lang="en-US" dirty="0">
                <a:solidFill>
                  <a:srgbClr val="FF0000"/>
                </a:solidFill>
              </a:rPr>
              <a:t>University of Colorado, Boulder. </a:t>
            </a:r>
            <a:r>
              <a:rPr lang="en-US" dirty="0"/>
              <a:t>ǂb University Libraries</a:t>
            </a:r>
          </a:p>
          <a:p>
            <a:pPr marL="0" indent="0">
              <a:buNone/>
            </a:pPr>
            <a:r>
              <a:rPr lang="en-US" dirty="0" smtClean="0"/>
              <a:t>Hybrids are permitted for the time being, though their future seems uncertain.  Expect policy changes.</a:t>
            </a:r>
            <a:r>
              <a:rPr lang="he-IL"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35</a:t>
            </a:fld>
            <a:endParaRPr lang="en-US" dirty="0"/>
          </a:p>
        </p:txBody>
      </p:sp>
    </p:spTree>
    <p:extLst>
      <p:ext uri="{BB962C8B-B14F-4D97-AF65-F5344CB8AC3E}">
        <p14:creationId xmlns:p14="http://schemas.microsoft.com/office/powerpoint/2010/main" val="4075505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NACO Liaison</a:t>
            </a:r>
            <a:endParaRPr lang="en-US" dirty="0"/>
          </a:p>
        </p:txBody>
      </p:sp>
      <p:sp>
        <p:nvSpPr>
          <p:cNvPr id="3" name="Content Placeholder 2"/>
          <p:cNvSpPr>
            <a:spLocks noGrp="1"/>
          </p:cNvSpPr>
          <p:nvPr>
            <p:ph idx="1"/>
          </p:nvPr>
        </p:nvSpPr>
        <p:spPr>
          <a:xfrm>
            <a:off x="457200" y="1066800"/>
            <a:ext cx="8229600" cy="5059363"/>
          </a:xfrm>
        </p:spPr>
        <p:txBody>
          <a:bodyPr>
            <a:normAutofit fontScale="40000" lnSpcReduction="20000"/>
          </a:bodyPr>
          <a:lstStyle/>
          <a:p>
            <a:pPr marL="0" indent="0">
              <a:buNone/>
            </a:pPr>
            <a:endParaRPr lang="en-US" dirty="0" smtClean="0"/>
          </a:p>
          <a:p>
            <a:pPr marL="0" indent="0" algn="ctr">
              <a:buNone/>
            </a:pPr>
            <a:r>
              <a:rPr lang="en-US" sz="4500" dirty="0" smtClean="0"/>
              <a:t>He can answer your questions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rtalbott@library.berkeley.edu</a:t>
            </a:r>
            <a:endParaRPr lang="en-US" sz="4000" dirty="0"/>
          </a:p>
        </p:txBody>
      </p:sp>
      <p:sp>
        <p:nvSpPr>
          <p:cNvPr id="4" name="Slide Number Placeholder 3"/>
          <p:cNvSpPr>
            <a:spLocks noGrp="1"/>
          </p:cNvSpPr>
          <p:nvPr>
            <p:ph type="sldNum" sz="quarter" idx="12"/>
          </p:nvPr>
        </p:nvSpPr>
        <p:spPr/>
        <p:txBody>
          <a:bodyPr/>
          <a:lstStyle/>
          <a:p>
            <a:fld id="{CB253C35-ACF7-48A2-AEE6-A50A63F9A203}" type="slidenum">
              <a:rPr lang="en-US" smtClean="0"/>
              <a:t>36</a:t>
            </a:fld>
            <a:endParaRPr lang="en-US" dirty="0"/>
          </a:p>
        </p:txBody>
      </p:sp>
    </p:spTree>
    <p:extLst>
      <p:ext uri="{BB962C8B-B14F-4D97-AF65-F5344CB8AC3E}">
        <p14:creationId xmlns:p14="http://schemas.microsoft.com/office/powerpoint/2010/main" val="2584043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Authorities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Or, The wonders of being blue</a:t>
            </a:r>
          </a:p>
          <a:p>
            <a:pPr marL="0" indent="0" algn="ctr">
              <a:buNone/>
            </a:pPr>
            <a:endParaRPr lang="en-US" dirty="0"/>
          </a:p>
        </p:txBody>
      </p:sp>
      <p:sp>
        <p:nvSpPr>
          <p:cNvPr id="5" name="Slide Number Placeholder 4"/>
          <p:cNvSpPr>
            <a:spLocks noGrp="1"/>
          </p:cNvSpPr>
          <p:nvPr>
            <p:ph type="sldNum" sz="quarter" idx="12"/>
          </p:nvPr>
        </p:nvSpPr>
        <p:spPr/>
        <p:txBody>
          <a:bodyPr/>
          <a:lstStyle/>
          <a:p>
            <a:fld id="{CB253C35-ACF7-48A2-AEE6-A50A63F9A203}" type="slidenum">
              <a:rPr lang="en-US" smtClean="0"/>
              <a:t>37</a:t>
            </a:fld>
            <a:endParaRPr lang="en-US" dirty="0"/>
          </a:p>
        </p:txBody>
      </p:sp>
    </p:spTree>
    <p:extLst>
      <p:ext uri="{BB962C8B-B14F-4D97-AF65-F5344CB8AC3E}">
        <p14:creationId xmlns:p14="http://schemas.microsoft.com/office/powerpoint/2010/main" val="1685097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The authorities dance for catalogers</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38</a:t>
            </a:fld>
            <a:endParaRPr lang="en-US" dirty="0"/>
          </a:p>
        </p:txBody>
      </p:sp>
      <p:sp>
        <p:nvSpPr>
          <p:cNvPr id="3" name="Content Placeholder 2"/>
          <p:cNvSpPr>
            <a:spLocks noGrp="1"/>
          </p:cNvSpPr>
          <p:nvPr>
            <p:ph idx="1"/>
          </p:nvPr>
        </p:nvSpPr>
        <p:spPr>
          <a:xfrm>
            <a:off x="457200" y="762000"/>
            <a:ext cx="8229600" cy="5791200"/>
          </a:xfrm>
        </p:spPr>
        <p:txBody>
          <a:bodyPr/>
          <a:lstStyle/>
          <a:p>
            <a:pPr marL="0" indent="0">
              <a:buNone/>
            </a:pPr>
            <a:r>
              <a:rPr lang="en-US"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71536281"/>
              </p:ext>
            </p:extLst>
          </p:nvPr>
        </p:nvGraphicFramePr>
        <p:xfrm>
          <a:off x="228600" y="685800"/>
          <a:ext cx="8458200" cy="6019800"/>
        </p:xfrm>
        <a:graphic>
          <a:graphicData uri="http://schemas.openxmlformats.org/presentationml/2006/ole">
            <mc:AlternateContent xmlns:mc="http://schemas.openxmlformats.org/markup-compatibility/2006">
              <mc:Choice xmlns:v="urn:schemas-microsoft-com:vml" Requires="v">
                <p:oleObj spid="_x0000_s1109" name="Document" r:id="rId5" imgW="6834808" imgH="7694187" progId="Word.Document.12">
                  <p:embed/>
                </p:oleObj>
              </mc:Choice>
              <mc:Fallback>
                <p:oleObj name="Document" r:id="rId5" imgW="6834808" imgH="7694187" progId="Word.Document.12">
                  <p:embed/>
                  <p:pic>
                    <p:nvPicPr>
                      <p:cNvPr id="0" name=""/>
                      <p:cNvPicPr/>
                      <p:nvPr/>
                    </p:nvPicPr>
                    <p:blipFill>
                      <a:blip r:embed="rId6"/>
                      <a:stretch>
                        <a:fillRect/>
                      </a:stretch>
                    </p:blipFill>
                    <p:spPr>
                      <a:xfrm>
                        <a:off x="228600" y="685800"/>
                        <a:ext cx="8458200" cy="6019800"/>
                      </a:xfrm>
                      <a:prstGeom prst="rect">
                        <a:avLst/>
                      </a:prstGeom>
                    </p:spPr>
                  </p:pic>
                </p:oleObj>
              </mc:Fallback>
            </mc:AlternateContent>
          </a:graphicData>
        </a:graphic>
      </p:graphicFrame>
    </p:spTree>
    <p:extLst>
      <p:ext uri="{BB962C8B-B14F-4D97-AF65-F5344CB8AC3E}">
        <p14:creationId xmlns:p14="http://schemas.microsoft.com/office/powerpoint/2010/main" val="2438072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Cataloging</a:t>
            </a:r>
            <a:endParaRPr lang="en-US" dirty="0"/>
          </a:p>
        </p:txBody>
      </p:sp>
      <p:sp>
        <p:nvSpPr>
          <p:cNvPr id="3" name="Content Placeholder 2"/>
          <p:cNvSpPr>
            <a:spLocks noGrp="1"/>
          </p:cNvSpPr>
          <p:nvPr>
            <p:ph idx="1"/>
          </p:nvPr>
        </p:nvSpPr>
        <p:spPr/>
        <p:txBody>
          <a:bodyPr/>
          <a:lstStyle/>
          <a:p>
            <a:r>
              <a:rPr lang="en-US" dirty="0" smtClean="0"/>
              <a:t>Oh frabjous day! Take what you see!</a:t>
            </a:r>
          </a:p>
          <a:p>
            <a:r>
              <a:rPr lang="en-US" dirty="0" smtClean="0"/>
              <a:t>… Unless there’s an obvious problem (clearly not the right person, etc.).  Follow the steps under “Original cat” (we’ll get there in a couple of minutes).</a:t>
            </a:r>
          </a:p>
          <a:p>
            <a:r>
              <a:rPr lang="en-US" dirty="0" smtClean="0"/>
              <a:t>Always remember that in a bind, you may consult the NACO liaison</a:t>
            </a:r>
          </a:p>
          <a:p>
            <a:pPr marL="0" indent="0" algn="ctr">
              <a:buNone/>
            </a:pPr>
            <a:r>
              <a:rPr lang="en-US" b="1" dirty="0" smtClean="0"/>
              <a:t>DON’T PANIC </a:t>
            </a:r>
          </a:p>
        </p:txBody>
      </p:sp>
      <p:sp>
        <p:nvSpPr>
          <p:cNvPr id="4" name="Slide Number Placeholder 3"/>
          <p:cNvSpPr>
            <a:spLocks noGrp="1"/>
          </p:cNvSpPr>
          <p:nvPr>
            <p:ph type="sldNum" sz="quarter" idx="12"/>
          </p:nvPr>
        </p:nvSpPr>
        <p:spPr/>
        <p:txBody>
          <a:bodyPr/>
          <a:lstStyle/>
          <a:p>
            <a:fld id="{CB253C35-ACF7-48A2-AEE6-A50A63F9A203}" type="slidenum">
              <a:rPr lang="en-US" smtClean="0"/>
              <a:t>39</a:t>
            </a:fld>
            <a:endParaRPr lang="en-US" dirty="0"/>
          </a:p>
        </p:txBody>
      </p:sp>
    </p:spTree>
    <p:extLst>
      <p:ext uri="{BB962C8B-B14F-4D97-AF65-F5344CB8AC3E}">
        <p14:creationId xmlns:p14="http://schemas.microsoft.com/office/powerpoint/2010/main" val="4148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FRAD</a:t>
            </a:r>
            <a:endParaRPr lang="en-US" dirty="0"/>
          </a:p>
        </p:txBody>
      </p:sp>
      <p:sp>
        <p:nvSpPr>
          <p:cNvPr id="3" name="Content Placeholder 2"/>
          <p:cNvSpPr>
            <a:spLocks noGrp="1"/>
          </p:cNvSpPr>
          <p:nvPr>
            <p:ph idx="1"/>
          </p:nvPr>
        </p:nvSpPr>
        <p:spPr>
          <a:xfrm>
            <a:off x="609600" y="1447800"/>
            <a:ext cx="8077200" cy="4678363"/>
          </a:xfrm>
        </p:spPr>
        <p:txBody>
          <a:bodyPr/>
          <a:lstStyle/>
          <a:p>
            <a:pPr marL="0" indent="0">
              <a:buNone/>
            </a:pPr>
            <a:r>
              <a:rPr lang="en-US" dirty="0" smtClean="0"/>
              <a:t>			</a:t>
            </a:r>
            <a:r>
              <a:rPr lang="en-US" dirty="0" smtClean="0">
                <a:latin typeface="Wide Latin" pitchFamily="18" charset="0"/>
              </a:rPr>
              <a:t>F</a:t>
            </a:r>
            <a:r>
              <a:rPr lang="en-US" dirty="0" smtClean="0"/>
              <a:t>unctional</a:t>
            </a:r>
          </a:p>
          <a:p>
            <a:pPr marL="0" indent="0">
              <a:buNone/>
            </a:pPr>
            <a:r>
              <a:rPr lang="en-US" dirty="0" smtClean="0"/>
              <a:t>			</a:t>
            </a:r>
            <a:r>
              <a:rPr lang="en-US" dirty="0" smtClean="0">
                <a:latin typeface="Wide Latin" pitchFamily="18" charset="0"/>
              </a:rPr>
              <a:t>R</a:t>
            </a:r>
            <a:r>
              <a:rPr lang="en-US" dirty="0" smtClean="0"/>
              <a:t>equirements for </a:t>
            </a:r>
          </a:p>
          <a:p>
            <a:pPr marL="0" indent="0">
              <a:buNone/>
            </a:pPr>
            <a:r>
              <a:rPr lang="en-US" dirty="0" smtClean="0"/>
              <a:t>			</a:t>
            </a:r>
            <a:r>
              <a:rPr lang="en-US" dirty="0" smtClean="0">
                <a:latin typeface="Wide Latin" pitchFamily="18" charset="0"/>
              </a:rPr>
              <a:t>A</a:t>
            </a:r>
            <a:r>
              <a:rPr lang="en-US" dirty="0" smtClean="0"/>
              <a:t>uthority </a:t>
            </a:r>
          </a:p>
          <a:p>
            <a:pPr marL="0" indent="0">
              <a:buNone/>
            </a:pPr>
            <a:r>
              <a:rPr lang="en-US" dirty="0" smtClean="0"/>
              <a:t>			</a:t>
            </a:r>
            <a:r>
              <a:rPr lang="en-US" dirty="0" smtClean="0">
                <a:latin typeface="Wide Latin" pitchFamily="18" charset="0"/>
              </a:rPr>
              <a:t>D</a:t>
            </a:r>
            <a:r>
              <a:rPr lang="en-US" dirty="0" smtClean="0"/>
              <a:t>ata</a:t>
            </a:r>
          </a:p>
          <a:p>
            <a:pPr marL="0" indent="0">
              <a:buNone/>
            </a:pPr>
            <a:r>
              <a:rPr lang="en-US" dirty="0" smtClean="0"/>
              <a:t>Extension  to FRBR delineating what authorities do</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a:t>
            </a:fld>
            <a:endParaRPr lang="en-US" dirty="0"/>
          </a:p>
        </p:txBody>
      </p:sp>
    </p:spTree>
    <p:extLst>
      <p:ext uri="{BB962C8B-B14F-4D97-AF65-F5344CB8AC3E}">
        <p14:creationId xmlns:p14="http://schemas.microsoft.com/office/powerpoint/2010/main" val="2802316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and upgrading bibs</a:t>
            </a:r>
          </a:p>
        </p:txBody>
      </p:sp>
      <p:sp>
        <p:nvSpPr>
          <p:cNvPr id="3" name="Content Placeholder 2"/>
          <p:cNvSpPr>
            <a:spLocks noGrp="1"/>
          </p:cNvSpPr>
          <p:nvPr>
            <p:ph idx="1"/>
          </p:nvPr>
        </p:nvSpPr>
        <p:spPr>
          <a:xfrm>
            <a:off x="457200" y="1295400"/>
            <a:ext cx="8229600" cy="4830763"/>
          </a:xfrm>
        </p:spPr>
        <p:txBody>
          <a:bodyPr>
            <a:normAutofit lnSpcReduction="10000"/>
          </a:bodyPr>
          <a:lstStyle/>
          <a:p>
            <a:pPr marL="0" indent="0">
              <a:buNone/>
            </a:pPr>
            <a:r>
              <a:rPr lang="en-US" dirty="0" smtClean="0"/>
              <a:t>Verify AAPs by trying to control them in OCLC</a:t>
            </a:r>
          </a:p>
          <a:p>
            <a:pPr marL="0" indent="0">
              <a:buNone/>
            </a:pPr>
            <a:r>
              <a:rPr lang="en-US" dirty="0" smtClean="0"/>
              <a:t>Here’s method I use, but there others</a:t>
            </a:r>
          </a:p>
          <a:p>
            <a:pPr marL="0" indent="0">
              <a:buNone/>
            </a:pPr>
            <a:r>
              <a:rPr lang="en-US" dirty="0" smtClean="0"/>
              <a:t>• Move cursor to field to be controlled</a:t>
            </a:r>
          </a:p>
          <a:p>
            <a:pPr marL="0" indent="0">
              <a:buNone/>
            </a:pPr>
            <a:r>
              <a:rPr lang="en-US" dirty="0" smtClean="0"/>
              <a:t>• Right click and select from menu and select “Control Single Heading”</a:t>
            </a:r>
          </a:p>
          <a:p>
            <a:pPr marL="0" indent="0">
              <a:buNone/>
            </a:pPr>
            <a:r>
              <a:rPr lang="en-US" dirty="0" smtClean="0"/>
              <a:t>• From the “Control headings” dialog box, select the correct heading</a:t>
            </a:r>
          </a:p>
          <a:p>
            <a:pPr marL="0" indent="0">
              <a:buNone/>
            </a:pPr>
            <a:r>
              <a:rPr lang="en-US" dirty="0" smtClean="0"/>
              <a:t>• The bib record reappears, and the field turns blue</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40</a:t>
            </a:fld>
            <a:endParaRPr lang="en-US" dirty="0"/>
          </a:p>
        </p:txBody>
      </p:sp>
    </p:spTree>
    <p:extLst>
      <p:ext uri="{BB962C8B-B14F-4D97-AF65-F5344CB8AC3E}">
        <p14:creationId xmlns:p14="http://schemas.microsoft.com/office/powerpoint/2010/main" val="2701116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turning blue!</a:t>
            </a:r>
            <a:endParaRPr lang="en-US" dirty="0"/>
          </a:p>
        </p:txBody>
      </p:sp>
      <p:sp>
        <p:nvSpPr>
          <p:cNvPr id="3" name="Content Placeholder 2"/>
          <p:cNvSpPr>
            <a:spLocks noGrp="1"/>
          </p:cNvSpPr>
          <p:nvPr>
            <p:ph idx="1"/>
          </p:nvPr>
        </p:nvSpPr>
        <p:spPr/>
        <p:txBody>
          <a:bodyPr/>
          <a:lstStyle/>
          <a:p>
            <a:r>
              <a:rPr lang="en-US" dirty="0" smtClean="0"/>
              <a:t>There’s an authority record there!</a:t>
            </a:r>
          </a:p>
          <a:p>
            <a:r>
              <a:rPr lang="en-US" dirty="0" smtClean="0"/>
              <a:t>Verify that the authority you’ve just linked to is reasonably correct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41</a:t>
            </a:fld>
            <a:endParaRPr lang="en-US" dirty="0"/>
          </a:p>
        </p:txBody>
      </p:sp>
      <p:pic>
        <p:nvPicPr>
          <p:cNvPr id="2050" name="Picture 2" descr="O:\My Documents\Pictures\characters_smurfette_002-Converted-smal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4600" y="3276600"/>
            <a:ext cx="315753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70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Reasonably verifying</a:t>
            </a:r>
            <a:endParaRPr lang="en-US" dirty="0"/>
          </a:p>
        </p:txBody>
      </p:sp>
      <p:sp>
        <p:nvSpPr>
          <p:cNvPr id="3" name="Content Placeholder 2"/>
          <p:cNvSpPr>
            <a:spLocks noGrp="1"/>
          </p:cNvSpPr>
          <p:nvPr>
            <p:ph idx="1"/>
          </p:nvPr>
        </p:nvSpPr>
        <p:spPr/>
        <p:txBody>
          <a:bodyPr>
            <a:normAutofit lnSpcReduction="10000"/>
          </a:bodyPr>
          <a:lstStyle/>
          <a:p>
            <a:r>
              <a:rPr lang="en-US" dirty="0" smtClean="0"/>
              <a:t>Look at any biographical description on the piece</a:t>
            </a:r>
          </a:p>
          <a:p>
            <a:r>
              <a:rPr lang="en-US" dirty="0" smtClean="0"/>
              <a:t>Compare with data in authority, esp. 670’s</a:t>
            </a:r>
          </a:p>
          <a:p>
            <a:r>
              <a:rPr lang="en-US" dirty="0" smtClean="0"/>
              <a:t>Authors tend to mine specific veins of knowledge.  In the absence of solid biographical confirmation, look </a:t>
            </a:r>
            <a:r>
              <a:rPr lang="en-US" dirty="0"/>
              <a:t>a</a:t>
            </a:r>
            <a:r>
              <a:rPr lang="en-US" dirty="0" smtClean="0"/>
              <a:t>t the kinds of books the person writes </a:t>
            </a:r>
          </a:p>
          <a:p>
            <a:r>
              <a:rPr lang="en-US" dirty="0" smtClean="0"/>
              <a:t>Undifferentiated records may be okay. Check with the NACO liaison before using</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42</a:t>
            </a:fld>
            <a:endParaRPr lang="en-US" dirty="0"/>
          </a:p>
        </p:txBody>
      </p:sp>
    </p:spTree>
    <p:extLst>
      <p:ext uri="{BB962C8B-B14F-4D97-AF65-F5344CB8AC3E}">
        <p14:creationId xmlns:p14="http://schemas.microsoft.com/office/powerpoint/2010/main" val="1068644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Undifferentiated authority</a:t>
            </a:r>
            <a:endParaRPr lang="en-US" dirty="0"/>
          </a:p>
        </p:txBody>
      </p:sp>
      <p:sp>
        <p:nvSpPr>
          <p:cNvPr id="3" name="Content Placeholder 2"/>
          <p:cNvSpPr>
            <a:spLocks noGrp="1"/>
          </p:cNvSpPr>
          <p:nvPr>
            <p:ph idx="1"/>
          </p:nvPr>
        </p:nvSpPr>
        <p:spPr/>
        <p:txBody>
          <a:bodyPr/>
          <a:lstStyle/>
          <a:p>
            <a:r>
              <a:rPr lang="en-US" dirty="0" smtClean="0"/>
              <a:t>Undifferentiated authorities are a special class of authorities that track names for seemingly separate people who, because of lack of resources cannot be distinguished</a:t>
            </a:r>
          </a:p>
          <a:p>
            <a:r>
              <a:rPr lang="en-US" dirty="0" smtClean="0"/>
              <a:t>Distinguishable by the 670 structure:</a:t>
            </a:r>
          </a:p>
          <a:p>
            <a:pPr marL="0" indent="0">
              <a:buNone/>
            </a:pPr>
            <a:r>
              <a:rPr lang="en-US" dirty="0" smtClean="0"/>
              <a:t>	670## [Author of XYZ]</a:t>
            </a:r>
          </a:p>
          <a:p>
            <a:pPr marL="0" indent="0">
              <a:buNone/>
            </a:pPr>
            <a:r>
              <a:rPr lang="en-US" dirty="0" smtClean="0"/>
              <a:t>	670## XYZ, 2012: $b t.p. (Jim Smith)</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43</a:t>
            </a:fld>
            <a:endParaRPr lang="en-US" dirty="0"/>
          </a:p>
        </p:txBody>
      </p:sp>
    </p:spTree>
    <p:extLst>
      <p:ext uri="{BB962C8B-B14F-4D97-AF65-F5344CB8AC3E}">
        <p14:creationId xmlns:p14="http://schemas.microsoft.com/office/powerpoint/2010/main" val="2522808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an undifferentiated authority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44</a:t>
            </a:fld>
            <a:endParaRPr lang="en-US" dirty="0"/>
          </a:p>
        </p:txBody>
      </p:sp>
      <p:pic>
        <p:nvPicPr>
          <p:cNvPr id="5" name="Content Placeholder 4"/>
          <p:cNvPicPr>
            <a:picLocks noGrp="1"/>
          </p:cNvPicPr>
          <p:nvPr>
            <p:ph idx="1"/>
          </p:nvPr>
        </p:nvPicPr>
        <p:blipFill rotWithShape="1">
          <a:blip r:embed="rId2"/>
          <a:srcRect t="10256" b="25641"/>
          <a:stretch/>
        </p:blipFill>
        <p:spPr bwMode="auto">
          <a:xfrm>
            <a:off x="457200" y="1447800"/>
            <a:ext cx="82296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8974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t>It’s not turning blue?</a:t>
            </a:r>
            <a:br>
              <a:rPr lang="en-US" dirty="0" smtClean="0"/>
            </a:br>
            <a:r>
              <a:rPr lang="en-US" dirty="0" smtClean="0"/>
              <a:t>Or</a:t>
            </a:r>
            <a:br>
              <a:rPr lang="en-US" dirty="0" smtClean="0"/>
            </a:br>
            <a:r>
              <a:rPr lang="en-US" dirty="0" smtClean="0"/>
              <a:t>The authority you just linked to is obviously not the one you want?</a:t>
            </a:r>
            <a:endParaRPr lang="en-US" dirty="0"/>
          </a:p>
        </p:txBody>
      </p:sp>
      <p:sp>
        <p:nvSpPr>
          <p:cNvPr id="5" name="Content Placeholder 4"/>
          <p:cNvSpPr>
            <a:spLocks noGrp="1"/>
          </p:cNvSpPr>
          <p:nvPr>
            <p:ph idx="1"/>
          </p:nvPr>
        </p:nvSpPr>
        <p:spPr>
          <a:xfrm>
            <a:off x="457200" y="2667000"/>
            <a:ext cx="8229600" cy="3459163"/>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Don’t panic. We’ll check the authority file, which we’ll get to in a couple of minutes.</a:t>
            </a:r>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dirty="0" smtClean="0"/>
          </a:p>
        </p:txBody>
      </p:sp>
      <p:sp>
        <p:nvSpPr>
          <p:cNvPr id="3" name="Slide Number Placeholder 2"/>
          <p:cNvSpPr>
            <a:spLocks noGrp="1"/>
          </p:cNvSpPr>
          <p:nvPr>
            <p:ph type="sldNum" sz="quarter" idx="12"/>
          </p:nvPr>
        </p:nvSpPr>
        <p:spPr/>
        <p:txBody>
          <a:bodyPr/>
          <a:lstStyle/>
          <a:p>
            <a:fld id="{CB253C35-ACF7-48A2-AEE6-A50A63F9A203}" type="slidenum">
              <a:rPr lang="en-US" smtClean="0"/>
              <a:t>45</a:t>
            </a:fld>
            <a:endParaRPr lang="en-US" dirty="0"/>
          </a:p>
        </p:txBody>
      </p:sp>
    </p:spTree>
    <p:extLst>
      <p:ext uri="{BB962C8B-B14F-4D97-AF65-F5344CB8AC3E}">
        <p14:creationId xmlns:p14="http://schemas.microsoft.com/office/powerpoint/2010/main" val="1451960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Cat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a:t>authority file must be checked on OCLC</a:t>
            </a:r>
          </a:p>
          <a:p>
            <a:pPr marL="0" indent="0">
              <a:buNone/>
            </a:pPr>
            <a:r>
              <a:rPr lang="en-US" dirty="0"/>
              <a:t>The authority file must be checked on OCLC</a:t>
            </a:r>
          </a:p>
          <a:p>
            <a:pPr marL="0" indent="0">
              <a:buNone/>
            </a:pPr>
            <a:r>
              <a:rPr lang="en-US" dirty="0"/>
              <a:t>The authority file must be checked on OCLC</a:t>
            </a:r>
          </a:p>
          <a:p>
            <a:pPr marL="0" indent="0">
              <a:buNone/>
            </a:pPr>
            <a:r>
              <a:rPr lang="en-US" dirty="0"/>
              <a:t>The authority file must be checked on OCLC</a:t>
            </a:r>
          </a:p>
          <a:p>
            <a:pPr marL="0" indent="0">
              <a:buNone/>
            </a:pPr>
            <a:r>
              <a:rPr lang="en-US" dirty="0"/>
              <a:t>The authority file must be checked on OCLC</a:t>
            </a:r>
          </a:p>
          <a:p>
            <a:pPr marL="0" indent="0">
              <a:buNone/>
            </a:pPr>
            <a:r>
              <a:rPr lang="en-US" dirty="0"/>
              <a:t>The authority file must be checked on OCLC</a:t>
            </a:r>
          </a:p>
          <a:p>
            <a:pPr marL="0" indent="0">
              <a:buNone/>
            </a:pPr>
            <a:r>
              <a:rPr lang="en-US" dirty="0"/>
              <a:t>The authority file must be checked on OCLC</a:t>
            </a:r>
          </a:p>
          <a:p>
            <a:pPr marL="0" indent="0">
              <a:buNone/>
            </a:pPr>
            <a:r>
              <a:rPr lang="en-US" dirty="0"/>
              <a:t>The authority file must be checked on OCLC</a:t>
            </a:r>
          </a:p>
          <a:p>
            <a:pPr marL="0" indent="0">
              <a:buNone/>
            </a:pPr>
            <a:r>
              <a:rPr lang="en-US" dirty="0" smtClean="0"/>
              <a:t> </a:t>
            </a:r>
          </a:p>
        </p:txBody>
      </p:sp>
      <p:sp>
        <p:nvSpPr>
          <p:cNvPr id="4" name="Slide Number Placeholder 3"/>
          <p:cNvSpPr>
            <a:spLocks noGrp="1"/>
          </p:cNvSpPr>
          <p:nvPr>
            <p:ph type="sldNum" sz="quarter" idx="12"/>
          </p:nvPr>
        </p:nvSpPr>
        <p:spPr/>
        <p:txBody>
          <a:bodyPr/>
          <a:lstStyle/>
          <a:p>
            <a:fld id="{CB253C35-ACF7-48A2-AEE6-A50A63F9A203}" type="slidenum">
              <a:rPr lang="en-US" smtClean="0"/>
              <a:t>46</a:t>
            </a:fld>
            <a:endParaRPr lang="en-US" dirty="0"/>
          </a:p>
        </p:txBody>
      </p:sp>
    </p:spTree>
    <p:extLst>
      <p:ext uri="{BB962C8B-B14F-4D97-AF65-F5344CB8AC3E}">
        <p14:creationId xmlns:p14="http://schemas.microsoft.com/office/powerpoint/2010/main" val="183374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check OCLC authorities</a:t>
            </a:r>
            <a:endParaRPr lang="en-US" dirty="0"/>
          </a:p>
        </p:txBody>
      </p:sp>
      <p:sp>
        <p:nvSpPr>
          <p:cNvPr id="3" name="Content Placeholder 2"/>
          <p:cNvSpPr>
            <a:spLocks noGrp="1"/>
          </p:cNvSpPr>
          <p:nvPr>
            <p:ph idx="1"/>
          </p:nvPr>
        </p:nvSpPr>
        <p:spPr/>
        <p:txBody>
          <a:bodyPr/>
          <a:lstStyle/>
          <a:p>
            <a:r>
              <a:rPr lang="en-US" dirty="0" smtClean="0"/>
              <a:t>There are couple of ways</a:t>
            </a:r>
          </a:p>
          <a:p>
            <a:pPr lvl="1"/>
            <a:r>
              <a:rPr lang="en-US" dirty="0" smtClean="0"/>
              <a:t>Browsing: </a:t>
            </a:r>
            <a:r>
              <a:rPr lang="en-US" dirty="0"/>
              <a:t>Click on “Authorities” from toolbar </a:t>
            </a:r>
            <a:r>
              <a:rPr lang="en-US" dirty="0" smtClean="0"/>
              <a:t>then click on “Browse LC names and subjects”.  This will meet 90% of your needs</a:t>
            </a:r>
          </a:p>
          <a:p>
            <a:pPr lvl="1"/>
            <a:r>
              <a:rPr lang="en-US" dirty="0" smtClean="0"/>
              <a:t>Search: Shift + F2 is one way. Good for dealing with complex lists (e.g. jurisdictions, corporate departments, etc.)</a:t>
            </a:r>
          </a:p>
          <a:p>
            <a:pPr marL="457200" lvl="1" indent="0">
              <a:buNone/>
            </a:pPr>
            <a:r>
              <a:rPr lang="en-US" dirty="0" smtClean="0"/>
              <a:t>Be sure to use the right index: if you’re looking for a personal, search the “Personal names” index.</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47</a:t>
            </a:fld>
            <a:endParaRPr lang="en-US" dirty="0"/>
          </a:p>
        </p:txBody>
      </p:sp>
    </p:spTree>
    <p:extLst>
      <p:ext uri="{BB962C8B-B14F-4D97-AF65-F5344CB8AC3E}">
        <p14:creationId xmlns:p14="http://schemas.microsoft.com/office/powerpoint/2010/main" val="177738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found the right record</a:t>
            </a:r>
            <a:endParaRPr lang="en-US" dirty="0"/>
          </a:p>
        </p:txBody>
      </p:sp>
      <p:sp>
        <p:nvSpPr>
          <p:cNvPr id="3" name="Content Placeholder 2"/>
          <p:cNvSpPr>
            <a:spLocks noGrp="1"/>
          </p:cNvSpPr>
          <p:nvPr>
            <p:ph idx="1"/>
          </p:nvPr>
        </p:nvSpPr>
        <p:spPr/>
        <p:txBody>
          <a:bodyPr/>
          <a:lstStyle/>
          <a:p>
            <a:r>
              <a:rPr lang="en-US" dirty="0" smtClean="0"/>
              <a:t>You searched the authority file, located a likely record, took a look at it and have decided that in fact it reasonably represents what you’re looking for and it’s RDA</a:t>
            </a:r>
          </a:p>
          <a:p>
            <a:r>
              <a:rPr lang="en-US" dirty="0" smtClean="0"/>
              <a:t>Use it and be done</a:t>
            </a:r>
          </a:p>
          <a:p>
            <a:r>
              <a:rPr lang="en-US" dirty="0" smtClean="0"/>
              <a:t>Remember undifferentiated records?  One may be okay, but you might consider checking with the NACO liaison before you use it.</a:t>
            </a:r>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48</a:t>
            </a:fld>
            <a:endParaRPr lang="en-US" dirty="0"/>
          </a:p>
        </p:txBody>
      </p:sp>
    </p:spTree>
    <p:extLst>
      <p:ext uri="{BB962C8B-B14F-4D97-AF65-F5344CB8AC3E}">
        <p14:creationId xmlns:p14="http://schemas.microsoft.com/office/powerpoint/2010/main" val="1187242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You’ve found the right </a:t>
            </a:r>
            <a:r>
              <a:rPr lang="en-US" dirty="0" smtClean="0"/>
              <a:t>record but it’s AACR2</a:t>
            </a:r>
            <a:endParaRPr lang="en-US" dirty="0"/>
          </a:p>
        </p:txBody>
      </p:sp>
      <p:sp>
        <p:nvSpPr>
          <p:cNvPr id="3" name="Content Placeholder 2"/>
          <p:cNvSpPr>
            <a:spLocks noGrp="1"/>
          </p:cNvSpPr>
          <p:nvPr>
            <p:ph idx="1"/>
          </p:nvPr>
        </p:nvSpPr>
        <p:spPr/>
        <p:txBody>
          <a:bodyPr/>
          <a:lstStyle/>
          <a:p>
            <a:pPr marL="0" indent="0">
              <a:buNone/>
            </a:pPr>
            <a:r>
              <a:rPr lang="en-US" dirty="0" smtClean="0"/>
              <a:t>• RDA or AACR2 </a:t>
            </a:r>
            <a:r>
              <a:rPr lang="en-US" dirty="0"/>
              <a:t>without </a:t>
            </a:r>
            <a:r>
              <a:rPr lang="en-US" dirty="0" smtClean="0"/>
              <a:t>is </a:t>
            </a:r>
            <a:r>
              <a:rPr lang="en-US" b="1" dirty="0" smtClean="0">
                <a:solidFill>
                  <a:srgbClr val="FF0000"/>
                </a:solidFill>
              </a:rPr>
              <a:t>okay to use</a:t>
            </a:r>
            <a:endParaRPr lang="en-US" b="1" dirty="0">
              <a:solidFill>
                <a:srgbClr val="FF0000"/>
              </a:solidFill>
            </a:endParaRPr>
          </a:p>
          <a:p>
            <a:pPr marL="0" indent="0">
              <a:buNone/>
            </a:pPr>
            <a:r>
              <a:rPr lang="en-US" dirty="0" smtClean="0"/>
              <a:t>• But if it’s got a 667 “</a:t>
            </a:r>
            <a:r>
              <a:rPr lang="en-US" dirty="0"/>
              <a:t>THIS 1XX FIELD CANNOT BE USED UNDER RDA UNTIL THIS RECORD HAS BEEN REVIEWED AND/OR </a:t>
            </a:r>
            <a:r>
              <a:rPr lang="en-US" dirty="0" smtClean="0"/>
              <a:t>UPDATED” …</a:t>
            </a:r>
          </a:p>
          <a:p>
            <a:pPr marL="0" indent="0">
              <a:buNone/>
            </a:pPr>
            <a:r>
              <a:rPr lang="en-US" dirty="0" smtClean="0"/>
              <a:t>This 667 indicates the AACR2 record is …</a:t>
            </a:r>
          </a:p>
          <a:p>
            <a:pPr marL="0" indent="0" algn="ctr">
              <a:buNone/>
            </a:pPr>
            <a:r>
              <a:rPr lang="en-US" sz="5400" b="1" dirty="0" smtClean="0">
                <a:solidFill>
                  <a:srgbClr val="FF0000"/>
                </a:solidFill>
              </a:rPr>
              <a:t>non-RDA compatible</a:t>
            </a:r>
            <a:endParaRPr lang="en-US" sz="5400" b="1" dirty="0">
              <a:solidFill>
                <a:srgbClr val="FF0000"/>
              </a:solidFill>
            </a:endParaRPr>
          </a:p>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CB253C35-ACF7-48A2-AEE6-A50A63F9A203}" type="slidenum">
              <a:rPr lang="en-US" smtClean="0"/>
              <a:t>49</a:t>
            </a:fld>
            <a:endParaRPr lang="en-US" dirty="0"/>
          </a:p>
        </p:txBody>
      </p:sp>
    </p:spTree>
    <p:extLst>
      <p:ext uri="{BB962C8B-B14F-4D97-AF65-F5344CB8AC3E}">
        <p14:creationId xmlns:p14="http://schemas.microsoft.com/office/powerpoint/2010/main" val="773009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principles?</a:t>
            </a:r>
            <a:endParaRPr lang="en-US" dirty="0"/>
          </a:p>
        </p:txBody>
      </p:sp>
      <p:sp>
        <p:nvSpPr>
          <p:cNvPr id="3" name="Content Placeholder 2"/>
          <p:cNvSpPr>
            <a:spLocks noGrp="1"/>
          </p:cNvSpPr>
          <p:nvPr>
            <p:ph idx="1"/>
          </p:nvPr>
        </p:nvSpPr>
        <p:spPr/>
        <p:txBody>
          <a:bodyPr/>
          <a:lstStyle/>
          <a:p>
            <a:r>
              <a:rPr lang="en-US" dirty="0" smtClean="0"/>
              <a:t>1. Find</a:t>
            </a:r>
          </a:p>
          <a:p>
            <a:r>
              <a:rPr lang="en-US" dirty="0" smtClean="0"/>
              <a:t>2. Identify</a:t>
            </a:r>
          </a:p>
          <a:p>
            <a:r>
              <a:rPr lang="en-US" dirty="0" smtClean="0"/>
              <a:t>3. Clarify/Justify</a:t>
            </a:r>
          </a:p>
          <a:p>
            <a:r>
              <a:rPr lang="en-US" dirty="0" smtClean="0"/>
              <a:t>4. Contextualize</a:t>
            </a:r>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a:t>
            </a:fld>
            <a:endParaRPr lang="en-US" dirty="0"/>
          </a:p>
        </p:txBody>
      </p:sp>
    </p:spTree>
    <p:extLst>
      <p:ext uri="{BB962C8B-B14F-4D97-AF65-F5344CB8AC3E}">
        <p14:creationId xmlns:p14="http://schemas.microsoft.com/office/powerpoint/2010/main" val="3245544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quite the pickle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but we have 2 possible answers</a:t>
            </a:r>
          </a:p>
          <a:p>
            <a:pPr marL="514350" indent="-514350">
              <a:buAutoNum type="arabicParenR"/>
            </a:pPr>
            <a:r>
              <a:rPr lang="en-US" dirty="0" smtClean="0"/>
              <a:t>Per our local policy, we may use AACR2 authorities in an RDA bib record if we code the bib as Elvl: K.  This will solve most of your problems</a:t>
            </a:r>
          </a:p>
          <a:p>
            <a:pPr marL="514350" indent="-514350">
              <a:buFont typeface="Arial" pitchFamily="34" charset="0"/>
              <a:buAutoNum type="arabicParenR"/>
            </a:pPr>
            <a:r>
              <a:rPr lang="en-US" dirty="0" smtClean="0"/>
              <a:t>Have </a:t>
            </a:r>
            <a:r>
              <a:rPr lang="en-US" dirty="0"/>
              <a:t>the NACO liaison upgrade the record</a:t>
            </a:r>
          </a:p>
          <a:p>
            <a:pPr marL="514350" indent="-514350">
              <a:buAutoNum type="arabicParenR"/>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50</a:t>
            </a:fld>
            <a:endParaRPr lang="en-US" dirty="0"/>
          </a:p>
        </p:txBody>
      </p:sp>
    </p:spTree>
    <p:extLst>
      <p:ext uri="{BB962C8B-B14F-4D97-AF65-F5344CB8AC3E}">
        <p14:creationId xmlns:p14="http://schemas.microsoft.com/office/powerpoint/2010/main" val="1729383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looked in the AF and found nothing</a:t>
            </a:r>
            <a:endParaRPr lang="en-US" dirty="0"/>
          </a:p>
        </p:txBody>
      </p:sp>
      <p:sp>
        <p:nvSpPr>
          <p:cNvPr id="3" name="Content Placeholder 2"/>
          <p:cNvSpPr>
            <a:spLocks noGrp="1"/>
          </p:cNvSpPr>
          <p:nvPr>
            <p:ph idx="1"/>
          </p:nvPr>
        </p:nvSpPr>
        <p:spPr/>
        <p:txBody>
          <a:bodyPr/>
          <a:lstStyle/>
          <a:p>
            <a:pPr marL="0" indent="0">
              <a:buNone/>
            </a:pPr>
            <a:r>
              <a:rPr lang="en-US" dirty="0" smtClean="0"/>
              <a:t>We have two options when a reasonably appropriate authority can’t be found in the AF</a:t>
            </a:r>
          </a:p>
          <a:p>
            <a:pPr marL="514350" indent="-514350">
              <a:buAutoNum type="arabicParenR"/>
            </a:pPr>
            <a:r>
              <a:rPr lang="en-US" dirty="0" smtClean="0"/>
              <a:t>Have the NACO liaison create an authority</a:t>
            </a:r>
          </a:p>
          <a:p>
            <a:pPr marL="0" indent="0">
              <a:buNone/>
            </a:pPr>
            <a:r>
              <a:rPr lang="en-US" dirty="0" smtClean="0"/>
              <a:t>Or </a:t>
            </a:r>
          </a:p>
          <a:p>
            <a:pPr marL="0" indent="0">
              <a:buNone/>
            </a:pPr>
            <a:r>
              <a:rPr lang="en-US" dirty="0" smtClean="0"/>
              <a:t>2) Float an AAP</a:t>
            </a:r>
          </a:p>
          <a:p>
            <a:pPr marL="0" indent="0">
              <a:buNone/>
            </a:pPr>
            <a:r>
              <a:rPr lang="en-US" dirty="0"/>
              <a:t>Option 1 has a lot of utility, but it’s not appropriate to every situation.  When in doubt, ask.</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51</a:t>
            </a:fld>
            <a:endParaRPr lang="en-US" dirty="0"/>
          </a:p>
        </p:txBody>
      </p:sp>
    </p:spTree>
    <p:extLst>
      <p:ext uri="{BB962C8B-B14F-4D97-AF65-F5344CB8AC3E}">
        <p14:creationId xmlns:p14="http://schemas.microsoft.com/office/powerpoint/2010/main" val="2045312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a heading created</a:t>
            </a:r>
            <a:endParaRPr lang="en-US" dirty="0"/>
          </a:p>
        </p:txBody>
      </p:sp>
      <p:sp>
        <p:nvSpPr>
          <p:cNvPr id="3" name="Content Placeholder 2"/>
          <p:cNvSpPr>
            <a:spLocks noGrp="1"/>
          </p:cNvSpPr>
          <p:nvPr>
            <p:ph idx="1"/>
          </p:nvPr>
        </p:nvSpPr>
        <p:spPr>
          <a:xfrm>
            <a:off x="533400" y="1219200"/>
            <a:ext cx="8229600" cy="4906963"/>
          </a:xfrm>
        </p:spPr>
        <p:txBody>
          <a:bodyPr>
            <a:normAutofit fontScale="25000" lnSpcReduction="20000"/>
          </a:bodyPr>
          <a:lstStyle/>
          <a:p>
            <a:pPr marL="0" indent="0">
              <a:buNone/>
            </a:pPr>
            <a:r>
              <a:rPr lang="en-US" sz="11100" b="1" dirty="0" smtClean="0"/>
              <a:t>You checked the Authority files, right?</a:t>
            </a:r>
          </a:p>
          <a:p>
            <a:pPr marL="0" indent="0">
              <a:buNone/>
            </a:pPr>
            <a:endParaRPr lang="en-US" sz="11100" dirty="0" smtClean="0"/>
          </a:p>
          <a:p>
            <a:pPr marL="0" indent="0">
              <a:buNone/>
            </a:pPr>
            <a:r>
              <a:rPr lang="en-US" sz="11100" dirty="0" smtClean="0"/>
              <a:t>If nothing is found in Authority File, contact the NACO liaison to get the ball rolling.  </a:t>
            </a:r>
            <a:endParaRPr lang="en-US" sz="11100" dirty="0"/>
          </a:p>
          <a:p>
            <a:pPr marL="0" indent="0">
              <a:buNone/>
            </a:pPr>
            <a:endParaRPr lang="en-US" sz="11100" dirty="0" smtClean="0"/>
          </a:p>
          <a:p>
            <a:pPr marL="0" indent="0">
              <a:buNone/>
            </a:pPr>
            <a:endParaRPr lang="en-US" sz="11100" dirty="0"/>
          </a:p>
          <a:p>
            <a:pPr marL="0" indent="0">
              <a:buNone/>
            </a:pPr>
            <a:endParaRPr lang="en-US" sz="11100" dirty="0" smtClean="0"/>
          </a:p>
          <a:p>
            <a:pPr marL="0" indent="0">
              <a:buNone/>
            </a:pPr>
            <a:r>
              <a:rPr lang="en-US" sz="11100" dirty="0" smtClean="0"/>
              <a:t>The NACO liaison or a related trades-person will need to see the piece where the name is taken from, so keep it nearby.</a:t>
            </a:r>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endParaRPr lang="en-US" sz="4900" dirty="0"/>
          </a:p>
        </p:txBody>
      </p:sp>
      <p:sp>
        <p:nvSpPr>
          <p:cNvPr id="4" name="Slide Number Placeholder 3"/>
          <p:cNvSpPr>
            <a:spLocks noGrp="1"/>
          </p:cNvSpPr>
          <p:nvPr>
            <p:ph type="sldNum" sz="quarter" idx="12"/>
          </p:nvPr>
        </p:nvSpPr>
        <p:spPr/>
        <p:txBody>
          <a:bodyPr/>
          <a:lstStyle/>
          <a:p>
            <a:fld id="{CB253C35-ACF7-48A2-AEE6-A50A63F9A203}" type="slidenum">
              <a:rPr lang="en-US" smtClean="0"/>
              <a:t>52</a:t>
            </a:fld>
            <a:endParaRPr lang="en-US" dirty="0"/>
          </a:p>
        </p:txBody>
      </p:sp>
    </p:spTree>
    <p:extLst>
      <p:ext uri="{BB962C8B-B14F-4D97-AF65-F5344CB8AC3E}">
        <p14:creationId xmlns:p14="http://schemas.microsoft.com/office/powerpoint/2010/main" val="1532771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an AAP</a:t>
            </a:r>
            <a:endParaRPr lang="en-US" dirty="0"/>
          </a:p>
        </p:txBody>
      </p:sp>
      <p:sp>
        <p:nvSpPr>
          <p:cNvPr id="3" name="Content Placeholder 2"/>
          <p:cNvSpPr>
            <a:spLocks noGrp="1"/>
          </p:cNvSpPr>
          <p:nvPr>
            <p:ph idx="1"/>
          </p:nvPr>
        </p:nvSpPr>
        <p:spPr/>
        <p:txBody>
          <a:bodyPr/>
          <a:lstStyle/>
          <a:p>
            <a:pPr marL="0" indent="0">
              <a:buNone/>
            </a:pPr>
            <a:r>
              <a:rPr lang="en-US" b="1" dirty="0" smtClean="0"/>
              <a:t>You checked the authority file, right?</a:t>
            </a:r>
            <a:endParaRPr lang="en-US" dirty="0" smtClean="0"/>
          </a:p>
          <a:p>
            <a:pPr marL="0" indent="0">
              <a:buNone/>
            </a:pPr>
            <a:r>
              <a:rPr lang="en-US" dirty="0" smtClean="0"/>
              <a:t>If nothing is found in the Authority File, it is permissible to float an AAP. </a:t>
            </a:r>
          </a:p>
          <a:p>
            <a:pPr marL="0" indent="0">
              <a:buNone/>
            </a:pPr>
            <a:r>
              <a:rPr lang="en-US" dirty="0" smtClean="0"/>
              <a:t>By “float,” we mean to anticipate what the AAP would like if the correct authority  existed (but doesn’t) and to use the same.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53</a:t>
            </a:fld>
            <a:endParaRPr lang="en-US" dirty="0"/>
          </a:p>
        </p:txBody>
      </p:sp>
    </p:spTree>
    <p:extLst>
      <p:ext uri="{BB962C8B-B14F-4D97-AF65-F5344CB8AC3E}">
        <p14:creationId xmlns:p14="http://schemas.microsoft.com/office/powerpoint/2010/main" val="28903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float an AAP</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dirty="0" smtClean="0"/>
              <a:t>The key to floating an AAP is anticipating what the AAP would be if there were an authority.</a:t>
            </a:r>
          </a:p>
          <a:p>
            <a:pPr marL="0" indent="0">
              <a:buNone/>
            </a:pPr>
            <a:r>
              <a:rPr lang="en-US" dirty="0" smtClean="0"/>
              <a:t>There 4 number of types of headings commonly encountered, each with their own nuances</a:t>
            </a:r>
          </a:p>
          <a:p>
            <a:pPr marL="0" indent="0" algn="ctr">
              <a:buNone/>
            </a:pPr>
            <a:r>
              <a:rPr lang="en-US" b="1" u="sng" dirty="0" smtClean="0"/>
              <a:t>Personal names</a:t>
            </a:r>
          </a:p>
          <a:p>
            <a:pPr marL="0" indent="0" algn="ctr">
              <a:buNone/>
            </a:pPr>
            <a:r>
              <a:rPr lang="en-US" b="1" u="sng" dirty="0" smtClean="0"/>
              <a:t>Corporate bodies/Conferences</a:t>
            </a:r>
          </a:p>
          <a:p>
            <a:pPr marL="0" indent="0" algn="ctr">
              <a:buNone/>
            </a:pPr>
            <a:r>
              <a:rPr lang="en-US" b="1" u="sng" dirty="0" smtClean="0"/>
              <a:t>Works/Expressions/Uniform titles</a:t>
            </a:r>
          </a:p>
          <a:p>
            <a:pPr marL="0" indent="0" algn="ctr">
              <a:buNone/>
            </a:pPr>
            <a:r>
              <a:rPr lang="en-US" b="1" u="sng" dirty="0" smtClean="0"/>
              <a:t>Families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54</a:t>
            </a:fld>
            <a:endParaRPr lang="en-US" dirty="0"/>
          </a:p>
        </p:txBody>
      </p:sp>
    </p:spTree>
    <p:extLst>
      <p:ext uri="{BB962C8B-B14F-4D97-AF65-F5344CB8AC3E}">
        <p14:creationId xmlns:p14="http://schemas.microsoft.com/office/powerpoint/2010/main" val="1895397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keep in mind</a:t>
            </a:r>
            <a:endParaRPr lang="en-US" dirty="0"/>
          </a:p>
        </p:txBody>
      </p:sp>
      <p:sp>
        <p:nvSpPr>
          <p:cNvPr id="3" name="Content Placeholder 2"/>
          <p:cNvSpPr>
            <a:spLocks noGrp="1"/>
          </p:cNvSpPr>
          <p:nvPr>
            <p:ph idx="1"/>
          </p:nvPr>
        </p:nvSpPr>
        <p:spPr/>
        <p:txBody>
          <a:bodyPr/>
          <a:lstStyle/>
          <a:p>
            <a:pPr marL="0" indent="0">
              <a:buNone/>
            </a:pPr>
            <a:r>
              <a:rPr lang="en-US" dirty="0" smtClean="0"/>
              <a:t>• 90% of cases people will encounter, only names will be involved—no dates, no professions, etc. </a:t>
            </a:r>
          </a:p>
          <a:p>
            <a:pPr marL="0" indent="0">
              <a:buNone/>
            </a:pPr>
            <a:r>
              <a:rPr lang="en-US" dirty="0" smtClean="0"/>
              <a:t>• The particulars are a little different, but this is the same thing we have always done in some cases.</a:t>
            </a:r>
          </a:p>
          <a:p>
            <a:pPr marL="0" indent="0">
              <a:buNone/>
            </a:pPr>
            <a:endParaRPr lang="en-US" dirty="0"/>
          </a:p>
          <a:p>
            <a:pPr marL="0" indent="0" algn="ctr">
              <a:buNone/>
            </a:pPr>
            <a:r>
              <a:rPr lang="en-US" b="1" dirty="0" smtClean="0"/>
              <a:t>DON’T PANIC</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55</a:t>
            </a:fld>
            <a:endParaRPr lang="en-US" dirty="0"/>
          </a:p>
        </p:txBody>
      </p:sp>
    </p:spTree>
    <p:extLst>
      <p:ext uri="{BB962C8B-B14F-4D97-AF65-F5344CB8AC3E}">
        <p14:creationId xmlns:p14="http://schemas.microsoft.com/office/powerpoint/2010/main" val="15565846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else to keep in mind</a:t>
            </a:r>
            <a:endParaRPr lang="en-US" dirty="0"/>
          </a:p>
        </p:txBody>
      </p:sp>
      <p:sp>
        <p:nvSpPr>
          <p:cNvPr id="3" name="Content Placeholder 2"/>
          <p:cNvSpPr>
            <a:spLocks noGrp="1"/>
          </p:cNvSpPr>
          <p:nvPr>
            <p:ph idx="1"/>
          </p:nvPr>
        </p:nvSpPr>
        <p:spPr/>
        <p:txBody>
          <a:bodyPr/>
          <a:lstStyle/>
          <a:p>
            <a:pPr marL="0" indent="0">
              <a:buNone/>
            </a:pPr>
            <a:r>
              <a:rPr lang="en-US" dirty="0" smtClean="0"/>
              <a:t>Finding the right authority can be confusing, but fear not, the NACO liaison is here to help</a:t>
            </a:r>
          </a:p>
          <a:p>
            <a:pPr marL="0" indent="0">
              <a:buNone/>
            </a:pPr>
            <a:endParaRPr lang="en-US" dirty="0" smtClean="0"/>
          </a:p>
        </p:txBody>
      </p:sp>
      <p:sp>
        <p:nvSpPr>
          <p:cNvPr id="4" name="Slide Number Placeholder 3"/>
          <p:cNvSpPr>
            <a:spLocks noGrp="1"/>
          </p:cNvSpPr>
          <p:nvPr>
            <p:ph type="sldNum" sz="quarter" idx="12"/>
          </p:nvPr>
        </p:nvSpPr>
        <p:spPr/>
        <p:txBody>
          <a:bodyPr/>
          <a:lstStyle/>
          <a:p>
            <a:fld id="{CB253C35-ACF7-48A2-AEE6-A50A63F9A203}" type="slidenum">
              <a:rPr lang="en-US" smtClean="0"/>
              <a:t>56</a:t>
            </a:fld>
            <a:endParaRPr lang="en-US" dirty="0"/>
          </a:p>
        </p:txBody>
      </p:sp>
    </p:spTree>
    <p:extLst>
      <p:ext uri="{BB962C8B-B14F-4D97-AF65-F5344CB8AC3E}">
        <p14:creationId xmlns:p14="http://schemas.microsoft.com/office/powerpoint/2010/main" val="3053792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personal names</a:t>
            </a:r>
            <a:endParaRPr lang="en-US" dirty="0"/>
          </a:p>
        </p:txBody>
      </p:sp>
      <p:sp>
        <p:nvSpPr>
          <p:cNvPr id="3" name="Content Placeholder 2"/>
          <p:cNvSpPr>
            <a:spLocks noGrp="1"/>
          </p:cNvSpPr>
          <p:nvPr>
            <p:ph idx="1"/>
          </p:nvPr>
        </p:nvSpPr>
        <p:spPr/>
        <p:txBody>
          <a:bodyPr/>
          <a:lstStyle/>
          <a:p>
            <a:pPr marL="0" indent="0">
              <a:buNone/>
            </a:pPr>
            <a:r>
              <a:rPr lang="en-US" dirty="0" smtClean="0"/>
              <a:t>You’ve checked OCLC’s Authority File, right?</a:t>
            </a:r>
          </a:p>
          <a:p>
            <a:pPr marL="0" indent="0">
              <a:buNone/>
            </a:pPr>
            <a:r>
              <a:rPr lang="en-US" dirty="0" smtClean="0"/>
              <a:t>•Follow the instructions in RDA 9.19 for selecting the preferred form of the name.</a:t>
            </a:r>
          </a:p>
          <a:p>
            <a:pPr marL="0" indent="0">
              <a:buNone/>
            </a:pPr>
            <a:r>
              <a:rPr lang="en-US" dirty="0" smtClean="0"/>
              <a:t>•If dates are present on the piece, include them.</a:t>
            </a:r>
          </a:p>
          <a:p>
            <a:pPr marL="0" indent="0">
              <a:buNone/>
            </a:pPr>
            <a:r>
              <a:rPr lang="en-US" dirty="0" smtClean="0"/>
              <a:t>•If there is still a conflict with another name in the AF, use an accurate, properly coded distinguishing term, e.g., $c (Plumber). Types of distinguishing terms may be found in 9.19.1.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57</a:t>
            </a:fld>
            <a:endParaRPr lang="en-US" dirty="0"/>
          </a:p>
        </p:txBody>
      </p:sp>
    </p:spTree>
    <p:extLst>
      <p:ext uri="{BB962C8B-B14F-4D97-AF65-F5344CB8AC3E}">
        <p14:creationId xmlns:p14="http://schemas.microsoft.com/office/powerpoint/2010/main" val="2101404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corporate names</a:t>
            </a:r>
            <a:endParaRPr lang="en-US" dirty="0"/>
          </a:p>
        </p:txBody>
      </p:sp>
      <p:sp>
        <p:nvSpPr>
          <p:cNvPr id="3" name="Content Placeholder 2"/>
          <p:cNvSpPr>
            <a:spLocks noGrp="1"/>
          </p:cNvSpPr>
          <p:nvPr>
            <p:ph idx="1"/>
          </p:nvPr>
        </p:nvSpPr>
        <p:spPr/>
        <p:txBody>
          <a:bodyPr/>
          <a:lstStyle/>
          <a:p>
            <a:pPr marL="0" indent="0">
              <a:buNone/>
            </a:pPr>
            <a:r>
              <a:rPr lang="en-US" dirty="0"/>
              <a:t>You’ve checked OCLC’s Authority File, right</a:t>
            </a:r>
            <a:r>
              <a:rPr lang="en-US" dirty="0" smtClean="0"/>
              <a:t>?</a:t>
            </a:r>
          </a:p>
          <a:p>
            <a:pPr marL="0" indent="0">
              <a:buNone/>
            </a:pPr>
            <a:r>
              <a:rPr lang="en-US" dirty="0" smtClean="0"/>
              <a:t>• Follow </a:t>
            </a:r>
            <a:r>
              <a:rPr lang="en-US" dirty="0"/>
              <a:t>the instructions in RDA </a:t>
            </a:r>
            <a:r>
              <a:rPr lang="en-US" dirty="0" smtClean="0"/>
              <a:t>11.13 </a:t>
            </a:r>
            <a:r>
              <a:rPr lang="en-US" dirty="0"/>
              <a:t>for selecting the preferred form of the name</a:t>
            </a:r>
            <a:r>
              <a:rPr lang="en-US" dirty="0" smtClean="0"/>
              <a:t>.</a:t>
            </a:r>
          </a:p>
          <a:p>
            <a:pPr marL="0" indent="0">
              <a:buNone/>
            </a:pPr>
            <a:r>
              <a:rPr lang="en-US" dirty="0" smtClean="0"/>
              <a:t>•RDA 11.13.1.2-11.13.1.7 provides terms and elements that may be used to break conflicts</a:t>
            </a:r>
          </a:p>
          <a:p>
            <a:pPr marL="0" indent="0">
              <a:buNone/>
            </a:pPr>
            <a:r>
              <a:rPr lang="en-US" dirty="0" smtClean="0"/>
              <a:t> </a:t>
            </a:r>
            <a:endParaRPr lang="en-US" dirty="0"/>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200" y="4343400"/>
            <a:ext cx="3048000" cy="2335284"/>
          </a:xfrm>
          <a:prstGeom prst="rect">
            <a:avLst/>
          </a:prstGeom>
        </p:spPr>
      </p:pic>
      <p:sp>
        <p:nvSpPr>
          <p:cNvPr id="5" name="Slide Number Placeholder 4"/>
          <p:cNvSpPr>
            <a:spLocks noGrp="1"/>
          </p:cNvSpPr>
          <p:nvPr>
            <p:ph type="sldNum" sz="quarter" idx="12"/>
          </p:nvPr>
        </p:nvSpPr>
        <p:spPr/>
        <p:txBody>
          <a:bodyPr/>
          <a:lstStyle/>
          <a:p>
            <a:fld id="{CB253C35-ACF7-48A2-AEE6-A50A63F9A203}" type="slidenum">
              <a:rPr lang="en-US" smtClean="0"/>
              <a:t>58</a:t>
            </a:fld>
            <a:endParaRPr lang="en-US" dirty="0"/>
          </a:p>
        </p:txBody>
      </p:sp>
    </p:spTree>
    <p:extLst>
      <p:ext uri="{BB962C8B-B14F-4D97-AF65-F5344CB8AC3E}">
        <p14:creationId xmlns:p14="http://schemas.microsoft.com/office/powerpoint/2010/main" val="790214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conferences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You’ve checked OCLC’s Authority File, right?</a:t>
            </a:r>
          </a:p>
          <a:p>
            <a:pPr marL="0" indent="0">
              <a:buNone/>
            </a:pPr>
            <a:r>
              <a:rPr lang="en-US" sz="2400" dirty="0" smtClean="0"/>
              <a:t>• The instructions for corporate bodies in RDA 11.13 also apply to conferences</a:t>
            </a:r>
          </a:p>
          <a:p>
            <a:pPr marL="0" indent="0">
              <a:buNone/>
            </a:pPr>
            <a:r>
              <a:rPr lang="en-US" sz="2400" dirty="0" smtClean="0"/>
              <a:t>• We still use parenthetical numbering, dates, and place when apparent </a:t>
            </a:r>
          </a:p>
          <a:p>
            <a:pPr marL="0" indent="0">
              <a:buNone/>
            </a:pPr>
            <a:r>
              <a:rPr lang="en-US" sz="2400" dirty="0" smtClean="0"/>
              <a:t>• Generic conference authority vs. specific conference authority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169979"/>
            <a:ext cx="3559495" cy="2387600"/>
          </a:xfrm>
          <a:prstGeom prst="rect">
            <a:avLst/>
          </a:prstGeom>
        </p:spPr>
      </p:pic>
      <p:sp>
        <p:nvSpPr>
          <p:cNvPr id="5" name="Slide Number Placeholder 4"/>
          <p:cNvSpPr>
            <a:spLocks noGrp="1"/>
          </p:cNvSpPr>
          <p:nvPr>
            <p:ph type="sldNum" sz="quarter" idx="12"/>
          </p:nvPr>
        </p:nvSpPr>
        <p:spPr/>
        <p:txBody>
          <a:bodyPr/>
          <a:lstStyle/>
          <a:p>
            <a:fld id="{CB253C35-ACF7-48A2-AEE6-A50A63F9A203}" type="slidenum">
              <a:rPr lang="en-US" smtClean="0"/>
              <a:t>59</a:t>
            </a:fld>
            <a:endParaRPr lang="en-US" dirty="0"/>
          </a:p>
        </p:txBody>
      </p:sp>
    </p:spTree>
    <p:extLst>
      <p:ext uri="{BB962C8B-B14F-4D97-AF65-F5344CB8AC3E}">
        <p14:creationId xmlns:p14="http://schemas.microsoft.com/office/powerpoint/2010/main" val="207800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means</a:t>
            </a:r>
            <a:endParaRPr lang="en-US" dirty="0"/>
          </a:p>
        </p:txBody>
      </p:sp>
      <p:sp>
        <p:nvSpPr>
          <p:cNvPr id="3" name="Content Placeholder 2"/>
          <p:cNvSpPr>
            <a:spLocks noGrp="1"/>
          </p:cNvSpPr>
          <p:nvPr>
            <p:ph idx="1"/>
          </p:nvPr>
        </p:nvSpPr>
        <p:spPr/>
        <p:txBody>
          <a:bodyPr/>
          <a:lstStyle/>
          <a:p>
            <a:pPr marL="0" indent="0">
              <a:buNone/>
            </a:pPr>
            <a:r>
              <a:rPr lang="en-US" dirty="0" smtClean="0"/>
              <a:t>The meaning is simple:  authority records function pretty much as they did under AACR2.  Under RDA however, the principles of identification and contextualization have a much more prominent place and authorities have been expanded to accommodate this re-emphasis.</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a:t>
            </a:fld>
            <a:endParaRPr lang="en-US" dirty="0"/>
          </a:p>
        </p:txBody>
      </p:sp>
    </p:spTree>
    <p:extLst>
      <p:ext uri="{BB962C8B-B14F-4D97-AF65-F5344CB8AC3E}">
        <p14:creationId xmlns:p14="http://schemas.microsoft.com/office/powerpoint/2010/main" val="2475071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Floating works/expressions</a:t>
            </a:r>
            <a:endParaRPr lang="en-US" dirty="0"/>
          </a:p>
        </p:txBody>
      </p:sp>
      <p:sp>
        <p:nvSpPr>
          <p:cNvPr id="3" name="Content Placeholder 2"/>
          <p:cNvSpPr>
            <a:spLocks noGrp="1"/>
          </p:cNvSpPr>
          <p:nvPr>
            <p:ph idx="1"/>
          </p:nvPr>
        </p:nvSpPr>
        <p:spPr/>
        <p:txBody>
          <a:bodyPr>
            <a:normAutofit/>
          </a:bodyPr>
          <a:lstStyle/>
          <a:p>
            <a:pPr marL="0" indent="0">
              <a:buNone/>
            </a:pPr>
            <a:r>
              <a:rPr lang="en-US" dirty="0"/>
              <a:t>You’ve checked OCLC’s Authority File, right?</a:t>
            </a:r>
          </a:p>
          <a:p>
            <a:pPr marL="0" indent="0">
              <a:buNone/>
            </a:pPr>
            <a:r>
              <a:rPr lang="en-US" dirty="0" smtClean="0"/>
              <a:t>•RDA 6.27-6.31, but mostly RDA 6.27 and 6.30</a:t>
            </a:r>
          </a:p>
          <a:p>
            <a:pPr marL="0" indent="0">
              <a:buNone/>
            </a:pPr>
            <a:r>
              <a:rPr lang="en-US" dirty="0" smtClean="0"/>
              <a:t>• Preferred form plus distinguishing term if required</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60</a:t>
            </a:fld>
            <a:endParaRPr lang="en-US" dirty="0"/>
          </a:p>
        </p:txBody>
      </p:sp>
    </p:spTree>
    <p:extLst>
      <p:ext uri="{BB962C8B-B14F-4D97-AF65-F5344CB8AC3E}">
        <p14:creationId xmlns:p14="http://schemas.microsoft.com/office/powerpoint/2010/main" val="1884442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WARNING!</a:t>
            </a:r>
            <a:endParaRPr lang="en-US" dirty="0"/>
          </a:p>
        </p:txBody>
      </p:sp>
      <p:sp>
        <p:nvSpPr>
          <p:cNvPr id="3" name="Content Placeholder 2"/>
          <p:cNvSpPr>
            <a:spLocks noGrp="1"/>
          </p:cNvSpPr>
          <p:nvPr>
            <p:ph idx="1"/>
          </p:nvPr>
        </p:nvSpPr>
        <p:spPr>
          <a:xfrm>
            <a:off x="451945" y="1623218"/>
            <a:ext cx="8229600" cy="4525963"/>
          </a:xfrm>
        </p:spPr>
        <p:txBody>
          <a:bodyPr/>
          <a:lstStyle/>
          <a:p>
            <a:pPr marL="0" indent="0">
              <a:buNone/>
            </a:pPr>
            <a:r>
              <a:rPr lang="en-US" dirty="0" smtClean="0"/>
              <a:t>The </a:t>
            </a:r>
            <a:r>
              <a:rPr lang="en-US" dirty="0"/>
              <a:t>hierarchies for sacred texts have </a:t>
            </a:r>
            <a:r>
              <a:rPr lang="en-US" dirty="0" smtClean="0"/>
              <a:t>changed</a:t>
            </a:r>
            <a:endParaRPr lang="en-US" dirty="0"/>
          </a:p>
          <a:p>
            <a:pPr marL="0" indent="0">
              <a:buNone/>
            </a:pPr>
            <a:r>
              <a:rPr lang="en-US" dirty="0"/>
              <a:t>AACR2:  Bible</a:t>
            </a:r>
            <a:r>
              <a:rPr lang="en-US" dirty="0">
                <a:solidFill>
                  <a:srgbClr val="FF0000"/>
                </a:solidFill>
              </a:rPr>
              <a:t>.$pO.T.</a:t>
            </a:r>
            <a:r>
              <a:rPr lang="en-US" dirty="0"/>
              <a:t>$pEzekiel </a:t>
            </a:r>
          </a:p>
          <a:p>
            <a:pPr marL="0" indent="0">
              <a:buNone/>
            </a:pPr>
            <a:r>
              <a:rPr lang="en-US" dirty="0" smtClean="0"/>
              <a:t>RDA </a:t>
            </a:r>
            <a:r>
              <a:rPr lang="en-US" dirty="0"/>
              <a:t>: Bible.$p Ezekiel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429000"/>
            <a:ext cx="3810000" cy="2857500"/>
          </a:xfrm>
          <a:prstGeom prst="rect">
            <a:avLst/>
          </a:prstGeom>
        </p:spPr>
      </p:pic>
      <p:sp>
        <p:nvSpPr>
          <p:cNvPr id="4" name="Slide Number Placeholder 3"/>
          <p:cNvSpPr>
            <a:spLocks noGrp="1"/>
          </p:cNvSpPr>
          <p:nvPr>
            <p:ph type="sldNum" sz="quarter" idx="12"/>
          </p:nvPr>
        </p:nvSpPr>
        <p:spPr/>
        <p:txBody>
          <a:bodyPr/>
          <a:lstStyle/>
          <a:p>
            <a:fld id="{CB253C35-ACF7-48A2-AEE6-A50A63F9A203}" type="slidenum">
              <a:rPr lang="en-US" smtClean="0"/>
              <a:t>61</a:t>
            </a:fld>
            <a:endParaRPr lang="en-US" dirty="0"/>
          </a:p>
        </p:txBody>
      </p:sp>
    </p:spTree>
    <p:extLst>
      <p:ext uri="{BB962C8B-B14F-4D97-AF65-F5344CB8AC3E}">
        <p14:creationId xmlns:p14="http://schemas.microsoft.com/office/powerpoint/2010/main" val="2902401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families</a:t>
            </a:r>
            <a:endParaRPr lang="en-US" dirty="0"/>
          </a:p>
        </p:txBody>
      </p:sp>
      <p:sp>
        <p:nvSpPr>
          <p:cNvPr id="3" name="Content Placeholder 2"/>
          <p:cNvSpPr>
            <a:spLocks noGrp="1"/>
          </p:cNvSpPr>
          <p:nvPr>
            <p:ph idx="1"/>
          </p:nvPr>
        </p:nvSpPr>
        <p:spPr/>
        <p:txBody>
          <a:bodyPr/>
          <a:lstStyle/>
          <a:p>
            <a:pPr marL="0" indent="0">
              <a:buNone/>
            </a:pPr>
            <a:r>
              <a:rPr lang="en-US" dirty="0" smtClean="0"/>
              <a:t>You’ve </a:t>
            </a:r>
            <a:r>
              <a:rPr lang="en-US" dirty="0"/>
              <a:t>checked OCLC’s Authority File, right</a:t>
            </a:r>
            <a:r>
              <a:rPr lang="en-US" dirty="0" smtClean="0"/>
              <a:t>?</a:t>
            </a:r>
          </a:p>
          <a:p>
            <a:pPr marL="0" indent="0">
              <a:buNone/>
            </a:pPr>
            <a:r>
              <a:rPr lang="en-US" dirty="0" smtClean="0"/>
              <a:t>• Family name or subject?: do not use the subject AAP for the creator AAP. It does not compute.</a:t>
            </a:r>
          </a:p>
          <a:p>
            <a:pPr marL="0" indent="0">
              <a:buNone/>
            </a:pPr>
            <a:r>
              <a:rPr lang="en-US" dirty="0" smtClean="0"/>
              <a:t>• Follow the established algorithm instead: either have an authority created, or float one.</a:t>
            </a:r>
          </a:p>
          <a:p>
            <a:pPr marL="0" indent="0">
              <a:buNone/>
            </a:pPr>
            <a:r>
              <a:rPr lang="en-US" dirty="0" smtClean="0"/>
              <a:t>•But Bob, how does one go about “floating” a family name? Can we really do this?</a:t>
            </a:r>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62</a:t>
            </a:fld>
            <a:endParaRPr lang="en-US" dirty="0"/>
          </a:p>
        </p:txBody>
      </p:sp>
    </p:spTree>
    <p:extLst>
      <p:ext uri="{BB962C8B-B14F-4D97-AF65-F5344CB8AC3E}">
        <p14:creationId xmlns:p14="http://schemas.microsoft.com/office/powerpoint/2010/main" val="3690934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glad you asked</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And yes, you may.</a:t>
            </a:r>
          </a:p>
          <a:p>
            <a:pPr marL="0" indent="0">
              <a:buNone/>
            </a:pPr>
            <a:r>
              <a:rPr lang="en-US" dirty="0" smtClean="0"/>
              <a:t>• Following RDA 10.10, use the preferred form, which is the surname</a:t>
            </a:r>
          </a:p>
          <a:p>
            <a:pPr marL="0" indent="0">
              <a:buNone/>
            </a:pPr>
            <a:r>
              <a:rPr lang="en-US" dirty="0" smtClean="0"/>
              <a:t>• Mandatory: add the family type (RDA 10.3) and date(s) associated with the family in that order inside parentheses</a:t>
            </a:r>
          </a:p>
          <a:p>
            <a:pPr marL="0" indent="0">
              <a:buNone/>
            </a:pPr>
            <a:r>
              <a:rPr lang="en-US" dirty="0" smtClean="0"/>
              <a:t>•If required to distinguish: add a place name associated with the family and/or the name of a prominent member, also within the parentheses</a:t>
            </a: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63</a:t>
            </a:fld>
            <a:endParaRPr lang="en-US" dirty="0"/>
          </a:p>
        </p:txBody>
      </p:sp>
    </p:spTree>
    <p:extLst>
      <p:ext uri="{BB962C8B-B14F-4D97-AF65-F5344CB8AC3E}">
        <p14:creationId xmlns:p14="http://schemas.microsoft.com/office/powerpoint/2010/main" val="430549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a:t>
            </a:r>
            <a:endParaRPr lang="en-US" dirty="0"/>
          </a:p>
        </p:txBody>
      </p:sp>
      <p:sp>
        <p:nvSpPr>
          <p:cNvPr id="3" name="Content Placeholder 2"/>
          <p:cNvSpPr>
            <a:spLocks noGrp="1"/>
          </p:cNvSpPr>
          <p:nvPr>
            <p:ph idx="1"/>
          </p:nvPr>
        </p:nvSpPr>
        <p:spPr/>
        <p:txBody>
          <a:bodyPr/>
          <a:lstStyle/>
          <a:p>
            <a:r>
              <a:rPr lang="en-US" dirty="0" smtClean="0"/>
              <a:t>Both kinds of Family authorities are indexed under “Personal name” in OCLC</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665" y="2895600"/>
            <a:ext cx="40100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214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Slide Number Placeholder 2"/>
          <p:cNvSpPr>
            <a:spLocks noGrp="1"/>
          </p:cNvSpPr>
          <p:nvPr>
            <p:ph type="sldNum" sz="quarter" idx="12"/>
          </p:nvPr>
        </p:nvSpPr>
        <p:spPr/>
        <p:txBody>
          <a:bodyPr/>
          <a:lstStyle/>
          <a:p>
            <a:fld id="{CB253C35-ACF7-48A2-AEE6-A50A63F9A203}" type="slidenum">
              <a:rPr lang="en-US" smtClean="0"/>
              <a:t>65</a:t>
            </a:fld>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41757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For the </a:t>
            </a:r>
            <a:r>
              <a:rPr lang="en-US" dirty="0" smtClean="0"/>
              <a:t>2nd </a:t>
            </a:r>
            <a:r>
              <a:rPr lang="en-US" dirty="0"/>
              <a:t>Segment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Be able to distinguish collaborative works from compilations</a:t>
            </a:r>
          </a:p>
          <a:p>
            <a:pPr marL="0" indent="0">
              <a:buNone/>
            </a:pPr>
            <a:r>
              <a:rPr lang="en-US" dirty="0" smtClean="0"/>
              <a:t>• Have a general understanding of the various types of collaborations, compilations and the respective consequences (and how these things dramatically tie in with Authorized Access Points) </a:t>
            </a:r>
          </a:p>
          <a:p>
            <a:pPr marL="0" indent="0">
              <a:buNone/>
            </a:pPr>
            <a:r>
              <a:rPr lang="en-US" dirty="0"/>
              <a:t>• Have </a:t>
            </a:r>
            <a:r>
              <a:rPr lang="en-US" dirty="0" smtClean="0"/>
              <a:t>an understanding </a:t>
            </a:r>
            <a:r>
              <a:rPr lang="en-US" dirty="0"/>
              <a:t>of conventional collective titles as they exist </a:t>
            </a:r>
            <a:r>
              <a:rPr lang="en-US" dirty="0" smtClean="0"/>
              <a:t>within RDA</a:t>
            </a:r>
          </a:p>
          <a:p>
            <a:pPr marL="0" indent="0">
              <a:buNone/>
            </a:pPr>
            <a:r>
              <a:rPr lang="en-US" dirty="0" smtClean="0"/>
              <a:t>• And finally, be able to find the appropriate relator term in the RDA Toolkit and use it correctly</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66</a:t>
            </a:fld>
            <a:endParaRPr lang="en-US" dirty="0"/>
          </a:p>
        </p:txBody>
      </p:sp>
    </p:spTree>
    <p:extLst>
      <p:ext uri="{BB962C8B-B14F-4D97-AF65-F5344CB8AC3E}">
        <p14:creationId xmlns:p14="http://schemas.microsoft.com/office/powerpoint/2010/main" val="802425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 vs. Compilations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4800" dirty="0" smtClean="0"/>
              <a:t>• Collaborations: RDA 6.27.1.3</a:t>
            </a:r>
          </a:p>
          <a:p>
            <a:pPr marL="0" indent="0">
              <a:buNone/>
            </a:pPr>
            <a:r>
              <a:rPr lang="en-US" sz="4800" dirty="0"/>
              <a:t>•</a:t>
            </a:r>
            <a:r>
              <a:rPr lang="en-US" sz="4800" dirty="0" smtClean="0"/>
              <a:t> Compilations: RDA 6.27.1.4</a:t>
            </a:r>
          </a:p>
          <a:p>
            <a:pPr marL="0" indent="0">
              <a:buNone/>
            </a:pPr>
            <a:endParaRPr lang="en-US" sz="4800" dirty="0" smtClean="0"/>
          </a:p>
          <a:p>
            <a:pPr marL="0" indent="0">
              <a:buNone/>
            </a:pPr>
            <a:endParaRPr lang="en-US" sz="4800" dirty="0"/>
          </a:p>
          <a:p>
            <a:pPr marL="0" indent="0" algn="ctr">
              <a:buNone/>
            </a:pPr>
            <a:endParaRPr lang="en-US" sz="4800" dirty="0"/>
          </a:p>
          <a:p>
            <a:pPr marL="0" indent="0" algn="just">
              <a:buNone/>
            </a:pPr>
            <a:r>
              <a:rPr lang="en-US" sz="2000" dirty="0"/>
              <a:t>                    Compilation			</a:t>
            </a:r>
            <a:r>
              <a:rPr lang="en-US" sz="2000" dirty="0" smtClean="0"/>
              <a:t>          Collaboration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3316853"/>
            <a:ext cx="3200400" cy="2400300"/>
          </a:xfrm>
          <a:prstGeom prst="rect">
            <a:avLst/>
          </a:prstGeom>
        </p:spPr>
      </p:pic>
      <p:pic>
        <p:nvPicPr>
          <p:cNvPr id="5" name="Picture 4" descr="O:\My Documents\Pictures\fnf-andycapp (1).jpg"/>
          <p:cNvPicPr/>
          <p:nvPr/>
        </p:nvPicPr>
        <p:blipFill rotWithShape="1">
          <a:blip r:embed="rId3" cstate="email">
            <a:extLst>
              <a:ext uri="{28A0092B-C50C-407E-A947-70E740481C1C}">
                <a14:useLocalDpi xmlns:a14="http://schemas.microsoft.com/office/drawing/2010/main" val="0"/>
              </a:ext>
            </a:extLst>
          </a:blip>
          <a:srcRect l="709" t="73033" r="1"/>
          <a:stretch/>
        </p:blipFill>
        <p:spPr bwMode="auto">
          <a:xfrm>
            <a:off x="5105400" y="3407340"/>
            <a:ext cx="2667000" cy="2219325"/>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CB253C35-ACF7-48A2-AEE6-A50A63F9A203}" type="slidenum">
              <a:rPr lang="en-US" smtClean="0"/>
              <a:t>67</a:t>
            </a:fld>
            <a:endParaRPr lang="en-US" dirty="0"/>
          </a:p>
        </p:txBody>
      </p:sp>
    </p:spTree>
    <p:extLst>
      <p:ext uri="{BB962C8B-B14F-4D97-AF65-F5344CB8AC3E}">
        <p14:creationId xmlns:p14="http://schemas.microsoft.com/office/powerpoint/2010/main" val="30683031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collaboration?</a:t>
            </a:r>
            <a:endParaRPr lang="en-US" dirty="0"/>
          </a:p>
        </p:txBody>
      </p:sp>
      <p:sp>
        <p:nvSpPr>
          <p:cNvPr id="3" name="Content Placeholder 2"/>
          <p:cNvSpPr>
            <a:spLocks noGrp="1"/>
          </p:cNvSpPr>
          <p:nvPr>
            <p:ph idx="1"/>
          </p:nvPr>
        </p:nvSpPr>
        <p:spPr/>
        <p:txBody>
          <a:bodyPr/>
          <a:lstStyle/>
          <a:p>
            <a:r>
              <a:rPr lang="en-US" dirty="0" smtClean="0"/>
              <a:t>You have no idea who created what; single work two or more creators</a:t>
            </a:r>
          </a:p>
          <a:p>
            <a:r>
              <a:rPr lang="en-US" dirty="0" smtClean="0"/>
              <a:t>You are in doubt</a:t>
            </a:r>
          </a:p>
          <a:p>
            <a:r>
              <a:rPr lang="en-US" dirty="0" smtClean="0"/>
              <a:t>Creator is either the principal creator or the first mentioned creator</a:t>
            </a:r>
          </a:p>
          <a:p>
            <a:r>
              <a:rPr lang="en-US" dirty="0" smtClean="0"/>
              <a:t>Remember: no more rule of 3!</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68</a:t>
            </a:fld>
            <a:endParaRPr lang="en-US" dirty="0"/>
          </a:p>
        </p:txBody>
      </p:sp>
    </p:spTree>
    <p:extLst>
      <p:ext uri="{BB962C8B-B14F-4D97-AF65-F5344CB8AC3E}">
        <p14:creationId xmlns:p14="http://schemas.microsoft.com/office/powerpoint/2010/main" val="2904361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2 kinds of collaborations</a:t>
            </a:r>
            <a:endParaRPr lang="en-US" dirty="0"/>
          </a:p>
        </p:txBody>
      </p:sp>
      <p:sp>
        <p:nvSpPr>
          <p:cNvPr id="3" name="Content Placeholder 2"/>
          <p:cNvSpPr>
            <a:spLocks noGrp="1"/>
          </p:cNvSpPr>
          <p:nvPr>
            <p:ph idx="1"/>
          </p:nvPr>
        </p:nvSpPr>
        <p:spPr/>
        <p:txBody>
          <a:bodyPr/>
          <a:lstStyle/>
          <a:p>
            <a:r>
              <a:rPr lang="en-US" dirty="0" smtClean="0"/>
              <a:t>With principal responsibility</a:t>
            </a:r>
          </a:p>
          <a:p>
            <a:r>
              <a:rPr lang="en-US" dirty="0" smtClean="0"/>
              <a:t>Without principal responsibility</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69</a:t>
            </a:fld>
            <a:endParaRPr lang="en-US" dirty="0"/>
          </a:p>
        </p:txBody>
      </p:sp>
    </p:spTree>
    <p:extLst>
      <p:ext uri="{BB962C8B-B14F-4D97-AF65-F5344CB8AC3E}">
        <p14:creationId xmlns:p14="http://schemas.microsoft.com/office/powerpoint/2010/main" val="1182253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And that leads to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a:t>
            </a:fld>
            <a:endParaRPr lang="en-US" dirty="0"/>
          </a:p>
        </p:txBody>
      </p:sp>
    </p:spTree>
    <p:extLst>
      <p:ext uri="{BB962C8B-B14F-4D97-AF65-F5344CB8AC3E}">
        <p14:creationId xmlns:p14="http://schemas.microsoft.com/office/powerpoint/2010/main" val="20633591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a:t>
            </a:r>
            <a:r>
              <a:rPr lang="en-US" dirty="0" smtClean="0"/>
              <a:t>with principal </a:t>
            </a:r>
            <a:r>
              <a:rPr lang="en-US" dirty="0"/>
              <a:t>responsibility: an actual title page </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70</a:t>
            </a:fld>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2209800"/>
            <a:ext cx="4373563" cy="3094038"/>
          </a:xfrm>
          <a:prstGeom prst="rect">
            <a:avLst/>
          </a:prstGeom>
          <a:noFill/>
          <a:ln>
            <a:noFill/>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275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with </a:t>
            </a:r>
            <a:r>
              <a:rPr lang="en-US" dirty="0" smtClean="0"/>
              <a:t>principal </a:t>
            </a:r>
            <a:r>
              <a:rPr lang="en-US" dirty="0"/>
              <a:t>responsibility example</a:t>
            </a:r>
          </a:p>
        </p:txBody>
      </p:sp>
      <p:sp>
        <p:nvSpPr>
          <p:cNvPr id="3" name="Content Placeholder 2"/>
          <p:cNvSpPr>
            <a:spLocks noGrp="1"/>
          </p:cNvSpPr>
          <p:nvPr>
            <p:ph idx="1"/>
          </p:nvPr>
        </p:nvSpPr>
        <p:spPr/>
        <p:txBody>
          <a:bodyPr/>
          <a:lstStyle/>
          <a:p>
            <a:pPr marL="0" indent="0">
              <a:buNone/>
            </a:pPr>
            <a:r>
              <a:rPr lang="en-US" dirty="0" smtClean="0"/>
              <a:t>Under AACR2</a:t>
            </a:r>
          </a:p>
          <a:p>
            <a:pPr marL="0" indent="0">
              <a:buNone/>
            </a:pPr>
            <a:r>
              <a:rPr lang="en-US" dirty="0" smtClean="0"/>
              <a:t>1001</a:t>
            </a:r>
            <a:r>
              <a:rPr lang="en-US" dirty="0"/>
              <a:t># Murphy, Evelyn </a:t>
            </a:r>
            <a:r>
              <a:rPr lang="en-US" dirty="0" smtClean="0"/>
              <a:t>F.</a:t>
            </a:r>
            <a:endParaRPr lang="en-US" dirty="0"/>
          </a:p>
          <a:p>
            <a:pPr marL="0" indent="0">
              <a:buNone/>
            </a:pPr>
            <a:r>
              <a:rPr lang="en-US" dirty="0"/>
              <a:t>24510 Getting even : $b why women don’t get paid like men– and what to do about it / $c Evelyn F. Murphy with E.J. Graff.</a:t>
            </a:r>
          </a:p>
          <a:p>
            <a:pPr marL="0" indent="0">
              <a:buNone/>
            </a:pPr>
            <a:r>
              <a:rPr lang="en-US" dirty="0"/>
              <a:t>7001# Graff, </a:t>
            </a:r>
            <a:r>
              <a:rPr lang="en-US" dirty="0" smtClean="0"/>
              <a:t>E. J.</a:t>
            </a:r>
            <a:endParaRPr lang="en-US" dirty="0"/>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71</a:t>
            </a:fld>
            <a:endParaRPr lang="en-US" dirty="0"/>
          </a:p>
        </p:txBody>
      </p:sp>
    </p:spTree>
    <p:extLst>
      <p:ext uri="{BB962C8B-B14F-4D97-AF65-F5344CB8AC3E}">
        <p14:creationId xmlns:p14="http://schemas.microsoft.com/office/powerpoint/2010/main" val="37837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with principal responsibility example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RDA version</a:t>
            </a:r>
          </a:p>
          <a:p>
            <a:pPr marL="0" indent="0">
              <a:buNone/>
            </a:pPr>
            <a:r>
              <a:rPr lang="en-US" dirty="0" smtClean="0"/>
              <a:t>1001# Murphy, Evelyn F., </a:t>
            </a:r>
            <a:r>
              <a:rPr lang="en-US" dirty="0"/>
              <a:t>$e author.</a:t>
            </a:r>
            <a:endParaRPr lang="en-US" dirty="0" smtClean="0"/>
          </a:p>
          <a:p>
            <a:pPr marL="0" indent="0">
              <a:buNone/>
            </a:pPr>
            <a:r>
              <a:rPr lang="en-US" dirty="0" smtClean="0"/>
              <a:t>24510 Getting even : $b why women don’t get paid like men– and what to do about it / $c Evelyn F. Murphy with E.J. Graff.</a:t>
            </a:r>
          </a:p>
          <a:p>
            <a:pPr marL="0" indent="0">
              <a:buNone/>
            </a:pPr>
            <a:r>
              <a:rPr lang="en-US" dirty="0" smtClean="0"/>
              <a:t>7001# Graff, E. J., </a:t>
            </a:r>
            <a:r>
              <a:rPr lang="en-US" dirty="0"/>
              <a:t>$e author</a:t>
            </a:r>
            <a:r>
              <a:rPr lang="en-US" dirty="0" smtClean="0"/>
              <a:t>.</a:t>
            </a:r>
          </a:p>
          <a:p>
            <a:pPr marL="0" indent="0">
              <a:buNone/>
            </a:pPr>
            <a:r>
              <a:rPr lang="en-US" dirty="0" smtClean="0"/>
              <a:t>Good news! It’s just </a:t>
            </a:r>
            <a:r>
              <a:rPr lang="en-US" dirty="0"/>
              <a:t>like AACR2, except the 700 entries are optional.</a:t>
            </a:r>
          </a:p>
          <a:p>
            <a:pPr marL="0" indent="0">
              <a:buNone/>
            </a:pPr>
            <a:endParaRPr lang="en-US" dirty="0" smtClean="0"/>
          </a:p>
        </p:txBody>
      </p:sp>
      <p:sp>
        <p:nvSpPr>
          <p:cNvPr id="4" name="Slide Number Placeholder 3"/>
          <p:cNvSpPr>
            <a:spLocks noGrp="1"/>
          </p:cNvSpPr>
          <p:nvPr>
            <p:ph type="sldNum" sz="quarter" idx="12"/>
          </p:nvPr>
        </p:nvSpPr>
        <p:spPr/>
        <p:txBody>
          <a:bodyPr/>
          <a:lstStyle/>
          <a:p>
            <a:fld id="{CB253C35-ACF7-48A2-AEE6-A50A63F9A203}" type="slidenum">
              <a:rPr lang="en-US" smtClean="0"/>
              <a:t>72</a:t>
            </a:fld>
            <a:endParaRPr lang="en-US" dirty="0"/>
          </a:p>
        </p:txBody>
      </p:sp>
    </p:spTree>
    <p:extLst>
      <p:ext uri="{BB962C8B-B14F-4D97-AF65-F5344CB8AC3E}">
        <p14:creationId xmlns:p14="http://schemas.microsoft.com/office/powerpoint/2010/main" val="1774804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without principal responsibility: an actual title page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73</a:t>
            </a:fld>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1600200"/>
            <a:ext cx="38941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638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a:t>
            </a:r>
            <a:r>
              <a:rPr lang="en-US" dirty="0" smtClean="0"/>
              <a:t>without principal </a:t>
            </a:r>
            <a:r>
              <a:rPr lang="en-US" dirty="0"/>
              <a:t>responsibility </a:t>
            </a:r>
            <a:r>
              <a:rPr lang="en-US" dirty="0" smtClean="0"/>
              <a:t>example pt. 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Under AACR2</a:t>
            </a:r>
          </a:p>
          <a:p>
            <a:pPr marL="0" indent="0">
              <a:buNone/>
            </a:pPr>
            <a:endParaRPr lang="en-US" dirty="0"/>
          </a:p>
          <a:p>
            <a:pPr marL="0" indent="0">
              <a:buNone/>
            </a:pPr>
            <a:r>
              <a:rPr lang="en-US" dirty="0" smtClean="0"/>
              <a:t>24500 Prego : $b an invitation to Italian / $c Graziana Lazzarino</a:t>
            </a:r>
            <a:r>
              <a:rPr lang="en-US" dirty="0"/>
              <a:t> </a:t>
            </a:r>
            <a:r>
              <a:rPr lang="en-US" dirty="0" smtClean="0"/>
              <a:t>… [et al.].</a:t>
            </a:r>
          </a:p>
          <a:p>
            <a:pPr marL="0" indent="0">
              <a:buNone/>
            </a:pPr>
            <a:r>
              <a:rPr lang="en-US" dirty="0" smtClean="0"/>
              <a:t>7001# Lazzarino, Graziana.</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74</a:t>
            </a:fld>
            <a:endParaRPr lang="en-US" dirty="0"/>
          </a:p>
        </p:txBody>
      </p:sp>
    </p:spTree>
    <p:extLst>
      <p:ext uri="{BB962C8B-B14F-4D97-AF65-F5344CB8AC3E}">
        <p14:creationId xmlns:p14="http://schemas.microsoft.com/office/powerpoint/2010/main" val="10305171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without </a:t>
            </a:r>
            <a:r>
              <a:rPr lang="en-US" dirty="0" smtClean="0"/>
              <a:t>principal </a:t>
            </a:r>
            <a:r>
              <a:rPr lang="en-US" dirty="0"/>
              <a:t>responsibility example pt. </a:t>
            </a:r>
            <a:r>
              <a:rPr 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But under RDA the work looks like this:</a:t>
            </a:r>
          </a:p>
          <a:p>
            <a:pPr marL="0" indent="0">
              <a:buNone/>
            </a:pPr>
            <a:r>
              <a:rPr lang="en-US" dirty="0"/>
              <a:t>1001# Lazzarino, </a:t>
            </a:r>
            <a:r>
              <a:rPr lang="en-US" dirty="0" smtClean="0"/>
              <a:t>Graziana, $e author.</a:t>
            </a:r>
            <a:endParaRPr lang="en-US" dirty="0"/>
          </a:p>
          <a:p>
            <a:pPr marL="0" indent="0">
              <a:buNone/>
            </a:pPr>
            <a:r>
              <a:rPr lang="en-US" dirty="0" smtClean="0"/>
              <a:t>24510 </a:t>
            </a:r>
            <a:r>
              <a:rPr lang="en-US" dirty="0"/>
              <a:t>Prego : $b an invitation to Italian / $c Graziana </a:t>
            </a:r>
            <a:r>
              <a:rPr lang="en-US" dirty="0" smtClean="0"/>
              <a:t>Lazzarino, Janice M. Aski, Andrea Dini, Maria Cristina Peccianti.</a:t>
            </a:r>
          </a:p>
          <a:p>
            <a:pPr marL="0" indent="0">
              <a:buNone/>
            </a:pPr>
            <a:r>
              <a:rPr lang="en-US" dirty="0" smtClean="0"/>
              <a:t>7001# Aski, Janice M.</a:t>
            </a:r>
            <a:r>
              <a:rPr lang="en-US" dirty="0"/>
              <a:t> , $e author. </a:t>
            </a:r>
            <a:r>
              <a:rPr lang="en-US" dirty="0" smtClean="0"/>
              <a:t>*</a:t>
            </a:r>
          </a:p>
          <a:p>
            <a:pPr marL="0" indent="0">
              <a:buNone/>
            </a:pPr>
            <a:r>
              <a:rPr lang="en-US" dirty="0" smtClean="0"/>
              <a:t>7001# Dini, Andrea</a:t>
            </a:r>
            <a:r>
              <a:rPr lang="en-US" dirty="0"/>
              <a:t> , $e author</a:t>
            </a:r>
            <a:r>
              <a:rPr lang="en-US" dirty="0" smtClean="0"/>
              <a:t>.*</a:t>
            </a:r>
          </a:p>
          <a:p>
            <a:pPr marL="0" indent="0">
              <a:buNone/>
            </a:pPr>
            <a:r>
              <a:rPr lang="en-US" dirty="0" smtClean="0"/>
              <a:t>7001# Peccianti, Maria Cristina, $</a:t>
            </a:r>
            <a:r>
              <a:rPr lang="en-US" dirty="0"/>
              <a:t>e author</a:t>
            </a:r>
            <a:r>
              <a:rPr lang="en-US" dirty="0" smtClean="0"/>
              <a:t>.*</a:t>
            </a:r>
          </a:p>
          <a:p>
            <a:pPr marL="0" indent="0">
              <a:buNone/>
            </a:pPr>
            <a:r>
              <a:rPr lang="en-US" dirty="0" smtClean="0"/>
              <a:t>*Nice, but not required. </a:t>
            </a: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75</a:t>
            </a:fld>
            <a:endParaRPr lang="en-US" dirty="0"/>
          </a:p>
        </p:txBody>
      </p:sp>
    </p:spTree>
    <p:extLst>
      <p:ext uri="{BB962C8B-B14F-4D97-AF65-F5344CB8AC3E}">
        <p14:creationId xmlns:p14="http://schemas.microsoft.com/office/powerpoint/2010/main" val="15150377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compilation?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an indication of who created what (any number of possible creators, from 1 to infinity)</a:t>
            </a:r>
          </a:p>
          <a:p>
            <a:pPr marL="0" indent="0">
              <a:buNone/>
            </a:pPr>
            <a:r>
              <a:rPr lang="en-US" sz="2800" dirty="0" smtClean="0"/>
              <a:t>• an indication from somewhere on the piece stating that it qualifies as a compilation, e.g. terminology, an indication on the chief source, table of contents, etc.</a:t>
            </a:r>
            <a:endParaRPr lang="en-US" sz="2800" dirty="0"/>
          </a:p>
        </p:txBody>
      </p:sp>
      <p:sp>
        <p:nvSpPr>
          <p:cNvPr id="5" name="Slide Number Placeholder 4"/>
          <p:cNvSpPr>
            <a:spLocks noGrp="1"/>
          </p:cNvSpPr>
          <p:nvPr>
            <p:ph type="sldNum" sz="quarter" idx="12"/>
          </p:nvPr>
        </p:nvSpPr>
        <p:spPr/>
        <p:txBody>
          <a:bodyPr/>
          <a:lstStyle/>
          <a:p>
            <a:fld id="{CB253C35-ACF7-48A2-AEE6-A50A63F9A203}" type="slidenum">
              <a:rPr lang="en-US" smtClean="0"/>
              <a:t>76</a:t>
            </a:fld>
            <a:endParaRPr lang="en-US" dirty="0"/>
          </a:p>
        </p:txBody>
      </p:sp>
    </p:spTree>
    <p:extLst>
      <p:ext uri="{BB962C8B-B14F-4D97-AF65-F5344CB8AC3E}">
        <p14:creationId xmlns:p14="http://schemas.microsoft.com/office/powerpoint/2010/main" val="1541771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 kinds of compilations</a:t>
            </a:r>
            <a:endParaRPr lang="en-US" dirty="0"/>
          </a:p>
        </p:txBody>
      </p:sp>
      <p:sp>
        <p:nvSpPr>
          <p:cNvPr id="3" name="Content Placeholder 2"/>
          <p:cNvSpPr>
            <a:spLocks noGrp="1"/>
          </p:cNvSpPr>
          <p:nvPr>
            <p:ph idx="1"/>
          </p:nvPr>
        </p:nvSpPr>
        <p:spPr/>
        <p:txBody>
          <a:bodyPr/>
          <a:lstStyle/>
          <a:p>
            <a:r>
              <a:rPr lang="en-US" dirty="0" smtClean="0"/>
              <a:t>Multiple works with 1 creator</a:t>
            </a:r>
          </a:p>
          <a:p>
            <a:r>
              <a:rPr lang="en-US" dirty="0" smtClean="0"/>
              <a:t>Multiple works, multiple creators, and a collective title proper (manifestation)</a:t>
            </a:r>
          </a:p>
          <a:p>
            <a:r>
              <a:rPr lang="en-US" dirty="0"/>
              <a:t>Multiple works, multiple </a:t>
            </a:r>
            <a:r>
              <a:rPr lang="en-US" dirty="0" smtClean="0"/>
              <a:t>creators sans collective </a:t>
            </a:r>
            <a:r>
              <a:rPr lang="en-US" dirty="0"/>
              <a:t>title </a:t>
            </a:r>
            <a:r>
              <a:rPr lang="en-US" dirty="0" smtClean="0"/>
              <a:t>proper (manifestation)</a:t>
            </a:r>
          </a:p>
          <a:p>
            <a:r>
              <a:rPr lang="en-US" dirty="0" smtClean="0"/>
              <a:t>Multiple expressions of the same work</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77</a:t>
            </a:fld>
            <a:endParaRPr lang="en-US" dirty="0"/>
          </a:p>
        </p:txBody>
      </p:sp>
    </p:spTree>
    <p:extLst>
      <p:ext uri="{BB962C8B-B14F-4D97-AF65-F5344CB8AC3E}">
        <p14:creationId xmlns:p14="http://schemas.microsoft.com/office/powerpoint/2010/main" val="1055612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Compilation: multiple works by one author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Treat as compilation since there are no other creators</a:t>
            </a:r>
          </a:p>
          <a:p>
            <a:pPr marL="0" indent="0">
              <a:buNone/>
            </a:pPr>
            <a:r>
              <a:rPr lang="en-US" dirty="0" smtClean="0"/>
              <a:t>• Identified by Creator plus preferred title</a:t>
            </a:r>
          </a:p>
          <a:p>
            <a:pPr marL="0" indent="0">
              <a:buNone/>
            </a:pPr>
            <a:r>
              <a:rPr lang="en-US" dirty="0" smtClean="0"/>
              <a:t>• Preferred title for 1 creator, multiple works: RDA             6.2.2.10</a:t>
            </a:r>
          </a:p>
          <a:p>
            <a:pPr marL="0" indent="0">
              <a:buNone/>
            </a:pPr>
            <a:r>
              <a:rPr lang="en-US" dirty="0"/>
              <a:t>	</a:t>
            </a:r>
            <a:r>
              <a:rPr lang="en-US" dirty="0" smtClean="0"/>
              <a:t>-Is it known by a Title?</a:t>
            </a:r>
          </a:p>
          <a:p>
            <a:pPr marL="0" indent="0">
              <a:buNone/>
            </a:pPr>
            <a:r>
              <a:rPr lang="en-US" dirty="0"/>
              <a:t>	</a:t>
            </a:r>
            <a:r>
              <a:rPr lang="en-US" dirty="0" smtClean="0"/>
              <a:t>	○Not usually, but exceptions like “Leaves 		 	of grass” exist.  When in doubt, check reference 		sources.</a:t>
            </a:r>
          </a:p>
          <a:p>
            <a:pPr marL="0" indent="0">
              <a:buNone/>
            </a:pPr>
            <a:r>
              <a:rPr lang="en-US" dirty="0"/>
              <a:t>	</a:t>
            </a:r>
            <a:r>
              <a:rPr lang="en-US" dirty="0" smtClean="0"/>
              <a:t>- Almost all will have a conventional collective title</a:t>
            </a:r>
          </a:p>
          <a:p>
            <a:pPr marL="0" indent="0">
              <a:buNone/>
            </a:pPr>
            <a:r>
              <a:rPr lang="en-US" dirty="0"/>
              <a:t>	</a:t>
            </a:r>
            <a:r>
              <a:rPr lang="en-US" dirty="0" smtClean="0"/>
              <a:t>	○ More on this later</a:t>
            </a:r>
          </a:p>
          <a:p>
            <a:pPr marL="0" indent="0">
              <a:buNone/>
            </a:pPr>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78</a:t>
            </a:fld>
            <a:endParaRPr lang="en-US" dirty="0"/>
          </a:p>
        </p:txBody>
      </p:sp>
    </p:spTree>
    <p:extLst>
      <p:ext uri="{BB962C8B-B14F-4D97-AF65-F5344CB8AC3E}">
        <p14:creationId xmlns:p14="http://schemas.microsoft.com/office/powerpoint/2010/main" val="865613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Compilation: 1 creator, multiple works example: an actual t.p.</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79</a:t>
            </a:fld>
            <a:endParaRPr lang="en-US" dirty="0"/>
          </a:p>
        </p:txBody>
      </p:sp>
      <p:pic>
        <p:nvPicPr>
          <p:cNvPr id="5" name="Content Placeholder 4" descr="D:\rda docs\ex4 pkd.tiff"/>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025309" y="1600200"/>
            <a:ext cx="3093381" cy="4525963"/>
          </a:xfrm>
          <a:prstGeom prst="rect">
            <a:avLst/>
          </a:prstGeom>
          <a:noFill/>
          <a:ln>
            <a:noFill/>
          </a:ln>
        </p:spPr>
      </p:pic>
    </p:spTree>
    <p:extLst>
      <p:ext uri="{BB962C8B-B14F-4D97-AF65-F5344CB8AC3E}">
        <p14:creationId xmlns:p14="http://schemas.microsoft.com/office/powerpoint/2010/main" val="103920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vs. AACR2</a:t>
            </a:r>
            <a:endParaRPr lang="en-US" dirty="0"/>
          </a:p>
        </p:txBody>
      </p:sp>
      <p:sp>
        <p:nvSpPr>
          <p:cNvPr id="3" name="Slide Number Placeholder 2"/>
          <p:cNvSpPr>
            <a:spLocks noGrp="1"/>
          </p:cNvSpPr>
          <p:nvPr>
            <p:ph type="sldNum" sz="quarter" idx="12"/>
          </p:nvPr>
        </p:nvSpPr>
        <p:spPr/>
        <p:txBody>
          <a:bodyPr/>
          <a:lstStyle/>
          <a:p>
            <a:fld id="{CB253C35-ACF7-48A2-AEE6-A50A63F9A203}" type="slidenum">
              <a:rPr lang="en-US" smtClean="0"/>
              <a:t>8</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5033317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Compilation: 1 creator, multiple works </a:t>
            </a:r>
            <a:r>
              <a:rPr lang="en-US" dirty="0" smtClean="0"/>
              <a:t>example: </a:t>
            </a:r>
            <a:r>
              <a:rPr lang="en-US" dirty="0"/>
              <a:t>what it looks like in </a:t>
            </a:r>
            <a:r>
              <a:rPr lang="en-US" dirty="0" smtClean="0"/>
              <a:t>AACR2</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1001</a:t>
            </a:r>
            <a:r>
              <a:rPr lang="en-US" dirty="0"/>
              <a:t># Dick, Philip </a:t>
            </a:r>
            <a:r>
              <a:rPr lang="en-US" dirty="0" smtClean="0"/>
              <a:t>K. </a:t>
            </a:r>
            <a:endParaRPr lang="en-US" dirty="0"/>
          </a:p>
          <a:p>
            <a:pPr marL="0" indent="0">
              <a:buNone/>
            </a:pPr>
            <a:r>
              <a:rPr lang="en-US" dirty="0"/>
              <a:t>24010 Short stories. </a:t>
            </a:r>
          </a:p>
          <a:p>
            <a:pPr marL="0" indent="0">
              <a:buNone/>
            </a:pPr>
            <a:r>
              <a:rPr lang="en-US" dirty="0"/>
              <a:t>24514 The collected stories of Philip K. Dick / $c introduction by Norman Spinrad.</a:t>
            </a:r>
          </a:p>
          <a:p>
            <a:pPr marL="0" indent="0">
              <a:buNone/>
            </a:pPr>
            <a:r>
              <a:rPr lang="en-US" dirty="0"/>
              <a:t>5051# -- Volume two. We can remember it for you wholesale --</a:t>
            </a:r>
          </a:p>
          <a:p>
            <a:pPr marL="0" indent="0">
              <a:buNone/>
            </a:pPr>
            <a:r>
              <a:rPr lang="en-US" dirty="0"/>
              <a:t>7001# Spinrad, </a:t>
            </a:r>
            <a:r>
              <a:rPr lang="en-US" dirty="0" smtClean="0"/>
              <a:t>Norman.</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80</a:t>
            </a:fld>
            <a:endParaRPr lang="en-US" dirty="0"/>
          </a:p>
        </p:txBody>
      </p:sp>
    </p:spTree>
    <p:extLst>
      <p:ext uri="{BB962C8B-B14F-4D97-AF65-F5344CB8AC3E}">
        <p14:creationId xmlns:p14="http://schemas.microsoft.com/office/powerpoint/2010/main" val="1026853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Compilation: 1 creator, multiple works </a:t>
            </a:r>
            <a:r>
              <a:rPr lang="en-US" dirty="0" smtClean="0"/>
              <a:t>example: what it looks like in RDA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1001# Dick, Philip K., $e author. </a:t>
            </a:r>
          </a:p>
          <a:p>
            <a:pPr marL="0" indent="0">
              <a:buNone/>
            </a:pPr>
            <a:r>
              <a:rPr lang="en-US" dirty="0" smtClean="0"/>
              <a:t>24010 Short stories. </a:t>
            </a:r>
          </a:p>
          <a:p>
            <a:pPr marL="0" indent="0">
              <a:buNone/>
            </a:pPr>
            <a:r>
              <a:rPr lang="en-US" dirty="0" smtClean="0"/>
              <a:t>24514 The collected stories of Philip K. Dick / $c introduction by Norman Spinrad.</a:t>
            </a:r>
          </a:p>
          <a:p>
            <a:pPr marL="0" indent="0">
              <a:buNone/>
            </a:pPr>
            <a:r>
              <a:rPr lang="en-US" dirty="0" smtClean="0"/>
              <a:t>5051# -- Volume two. We can remember it for you wholesale --</a:t>
            </a:r>
          </a:p>
          <a:p>
            <a:pPr marL="0" indent="0">
              <a:buNone/>
            </a:pPr>
            <a:r>
              <a:rPr lang="en-US" dirty="0" smtClean="0"/>
              <a:t>7001# Spinrad, Norman, $e writer of introduction.*</a:t>
            </a:r>
          </a:p>
          <a:p>
            <a:pPr marL="0" indent="0">
              <a:buNone/>
            </a:pPr>
            <a:r>
              <a:rPr lang="en-US" dirty="0" smtClean="0"/>
              <a:t>*Optional, but still nice.</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81</a:t>
            </a:fld>
            <a:endParaRPr lang="en-US" dirty="0"/>
          </a:p>
        </p:txBody>
      </p:sp>
    </p:spTree>
    <p:extLst>
      <p:ext uri="{BB962C8B-B14F-4D97-AF65-F5344CB8AC3E}">
        <p14:creationId xmlns:p14="http://schemas.microsoft.com/office/powerpoint/2010/main" val="30143059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Compilation: multiple works by multiple creators with a collective title proper (manifestation)</a:t>
            </a:r>
            <a:endParaRPr lang="en-US" dirty="0"/>
          </a:p>
        </p:txBody>
      </p:sp>
      <p:sp>
        <p:nvSpPr>
          <p:cNvPr id="3" name="Content Placeholder 2"/>
          <p:cNvSpPr>
            <a:spLocks noGrp="1"/>
          </p:cNvSpPr>
          <p:nvPr>
            <p:ph idx="1"/>
          </p:nvPr>
        </p:nvSpPr>
        <p:spPr/>
        <p:txBody>
          <a:bodyPr/>
          <a:lstStyle/>
          <a:p>
            <a:pPr marL="0" indent="0">
              <a:buNone/>
            </a:pPr>
            <a:r>
              <a:rPr lang="en-US" dirty="0" smtClean="0"/>
              <a:t>Remember, we know who has done what, so it’s a compilation</a:t>
            </a:r>
          </a:p>
          <a:p>
            <a:pPr marL="0" indent="0">
              <a:buNone/>
            </a:pPr>
            <a:r>
              <a:rPr lang="en-US" dirty="0" smtClean="0"/>
              <a:t>•  No principal creator (bet on an editor being present)</a:t>
            </a:r>
          </a:p>
          <a:p>
            <a:r>
              <a:rPr lang="en-US" dirty="0" smtClean="0"/>
              <a:t>Preferred title</a:t>
            </a:r>
          </a:p>
          <a:p>
            <a:pPr lvl="1"/>
            <a:r>
              <a:rPr lang="en-US" dirty="0" smtClean="0"/>
              <a:t>Title proper of the manifestation (common)</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82</a:t>
            </a:fld>
            <a:endParaRPr lang="en-US" dirty="0"/>
          </a:p>
        </p:txBody>
      </p:sp>
    </p:spTree>
    <p:extLst>
      <p:ext uri="{BB962C8B-B14F-4D97-AF65-F5344CB8AC3E}">
        <p14:creationId xmlns:p14="http://schemas.microsoft.com/office/powerpoint/2010/main" val="25202898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Compilation: multiple works by multiple creators with a collective title proper (manifestation) </a:t>
            </a:r>
            <a:r>
              <a:rPr lang="en-US" dirty="0" smtClean="0"/>
              <a:t>t.p.</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83</a:t>
            </a:fld>
            <a:endParaRPr lang="en-US" dirty="0"/>
          </a:p>
        </p:txBody>
      </p:sp>
      <p:pic>
        <p:nvPicPr>
          <p:cNvPr id="5" name="Content Placeholder 4" descr="D:\rda docs\ex8 discerning tp.tiff"/>
          <p:cNvPicPr>
            <a:picLocks noGrp="1"/>
          </p:cNvPicPr>
          <p:nvPr>
            <p:ph idx="1"/>
          </p:nvPr>
        </p:nvPicPr>
        <p:blipFill rotWithShape="1">
          <a:blip r:embed="rId2" cstate="email">
            <a:extLst>
              <a:ext uri="{28A0092B-C50C-407E-A947-70E740481C1C}">
                <a14:useLocalDpi xmlns:a14="http://schemas.microsoft.com/office/drawing/2010/main" val="0"/>
              </a:ext>
            </a:extLst>
          </a:blip>
          <a:srcRect l="22598" t="21384" r="9786" b="5032"/>
          <a:stretch/>
        </p:blipFill>
        <p:spPr bwMode="auto">
          <a:xfrm>
            <a:off x="3124200" y="1752600"/>
            <a:ext cx="2938343"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8595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Compilation: multiple works by multiple creators with a collective title proper (manifestation) </a:t>
            </a:r>
            <a:r>
              <a:rPr lang="en-US" dirty="0" smtClean="0"/>
              <a:t>AACR2 example</a:t>
            </a:r>
            <a:endParaRPr lang="en-US" dirty="0"/>
          </a:p>
        </p:txBody>
      </p:sp>
      <p:sp>
        <p:nvSpPr>
          <p:cNvPr id="3" name="Content Placeholder 2"/>
          <p:cNvSpPr>
            <a:spLocks noGrp="1"/>
          </p:cNvSpPr>
          <p:nvPr>
            <p:ph idx="1"/>
          </p:nvPr>
        </p:nvSpPr>
        <p:spPr>
          <a:xfrm>
            <a:off x="457200" y="1752600"/>
            <a:ext cx="8229600" cy="4373563"/>
          </a:xfrm>
        </p:spPr>
        <p:txBody>
          <a:bodyPr/>
          <a:lstStyle/>
          <a:p>
            <a:pPr marL="0" indent="0">
              <a:buNone/>
            </a:pPr>
            <a:r>
              <a:rPr lang="en-US" dirty="0"/>
              <a:t>24504 The discerning reader : $b Christian perspectives on literature and theory / $c edited by David Barratt, Roger Pooley, Leland Ryken.</a:t>
            </a:r>
          </a:p>
          <a:p>
            <a:pPr marL="0" indent="0">
              <a:buNone/>
            </a:pPr>
            <a:r>
              <a:rPr lang="en-US" dirty="0"/>
              <a:t>7001# Barratt, </a:t>
            </a:r>
            <a:r>
              <a:rPr lang="en-US" dirty="0" smtClean="0"/>
              <a:t>David.</a:t>
            </a:r>
          </a:p>
          <a:p>
            <a:pPr marL="0" indent="0">
              <a:buNone/>
            </a:pPr>
            <a:r>
              <a:rPr lang="en-US" dirty="0" smtClean="0"/>
              <a:t>7001# Pooley, Roger.</a:t>
            </a:r>
          </a:p>
          <a:p>
            <a:pPr marL="0" indent="0">
              <a:buNone/>
            </a:pPr>
            <a:r>
              <a:rPr lang="en-US" dirty="0" smtClean="0"/>
              <a:t>7001# Ryken, Leland.</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84</a:t>
            </a:fld>
            <a:endParaRPr lang="en-US" dirty="0"/>
          </a:p>
        </p:txBody>
      </p:sp>
    </p:spTree>
    <p:extLst>
      <p:ext uri="{BB962C8B-B14F-4D97-AF65-F5344CB8AC3E}">
        <p14:creationId xmlns:p14="http://schemas.microsoft.com/office/powerpoint/2010/main" val="10852520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a:t>Compilation: multiple works by multiple </a:t>
            </a:r>
            <a:r>
              <a:rPr lang="en-US" dirty="0" smtClean="0"/>
              <a:t>creators with a collective title proper (manifestation) RDA example</a:t>
            </a:r>
            <a:endParaRPr lang="en-US" dirty="0"/>
          </a:p>
        </p:txBody>
      </p:sp>
      <p:sp>
        <p:nvSpPr>
          <p:cNvPr id="3" name="Content Placeholder 2"/>
          <p:cNvSpPr>
            <a:spLocks noGrp="1"/>
          </p:cNvSpPr>
          <p:nvPr>
            <p:ph idx="1"/>
          </p:nvPr>
        </p:nvSpPr>
        <p:spPr>
          <a:xfrm>
            <a:off x="457200" y="2057400"/>
            <a:ext cx="8305800" cy="4068763"/>
          </a:xfrm>
        </p:spPr>
        <p:txBody>
          <a:bodyPr>
            <a:normAutofit fontScale="92500" lnSpcReduction="10000"/>
          </a:bodyPr>
          <a:lstStyle/>
          <a:p>
            <a:pPr marL="0" indent="0">
              <a:buNone/>
            </a:pPr>
            <a:r>
              <a:rPr lang="en-US" dirty="0" smtClean="0"/>
              <a:t>24504 The discerning reader : $b </a:t>
            </a:r>
            <a:r>
              <a:rPr lang="en-US" dirty="0"/>
              <a:t>C</a:t>
            </a:r>
            <a:r>
              <a:rPr lang="en-US" dirty="0" smtClean="0"/>
              <a:t>hristian perspectives on literature and theory </a:t>
            </a:r>
            <a:r>
              <a:rPr lang="en-US" dirty="0"/>
              <a:t>/ </a:t>
            </a:r>
            <a:r>
              <a:rPr lang="en-US" dirty="0" smtClean="0"/>
              <a:t>$c edited by David Barratt, Roger Pooley, Leland Ryken.</a:t>
            </a:r>
          </a:p>
          <a:p>
            <a:pPr marL="0" indent="0">
              <a:buNone/>
            </a:pPr>
            <a:r>
              <a:rPr lang="en-US" dirty="0" smtClean="0"/>
              <a:t>7001# Barratt, David, $e editor of compilation.</a:t>
            </a:r>
          </a:p>
          <a:p>
            <a:pPr marL="0" indent="0">
              <a:buNone/>
            </a:pPr>
            <a:r>
              <a:rPr lang="en-US" dirty="0"/>
              <a:t>7001# Pooley, </a:t>
            </a:r>
            <a:r>
              <a:rPr lang="en-US" dirty="0" smtClean="0"/>
              <a:t>Roger</a:t>
            </a:r>
            <a:r>
              <a:rPr lang="en-US" dirty="0"/>
              <a:t> , $e editor of compilation</a:t>
            </a:r>
            <a:r>
              <a:rPr lang="en-US" dirty="0" smtClean="0"/>
              <a:t>.*</a:t>
            </a:r>
            <a:endParaRPr lang="en-US" dirty="0"/>
          </a:p>
          <a:p>
            <a:pPr marL="0" indent="0">
              <a:buNone/>
            </a:pPr>
            <a:r>
              <a:rPr lang="en-US" dirty="0"/>
              <a:t>7001# Ryken, </a:t>
            </a:r>
            <a:r>
              <a:rPr lang="en-US" dirty="0" smtClean="0"/>
              <a:t>Leland</a:t>
            </a:r>
            <a:r>
              <a:rPr lang="en-US" dirty="0"/>
              <a:t> , $e editor of compilation</a:t>
            </a:r>
            <a:r>
              <a:rPr lang="en-US" dirty="0" smtClean="0"/>
              <a:t>.*</a:t>
            </a:r>
            <a:endParaRPr lang="en-US" dirty="0"/>
          </a:p>
          <a:p>
            <a:pPr marL="0" indent="0">
              <a:buNone/>
            </a:pPr>
            <a:endParaRPr lang="en-US" dirty="0" smtClean="0"/>
          </a:p>
          <a:p>
            <a:pPr marL="0" indent="0">
              <a:buNone/>
            </a:pPr>
            <a:r>
              <a:rPr lang="en-US" dirty="0" smtClean="0"/>
              <a:t>*Optional.</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85</a:t>
            </a:fld>
            <a:endParaRPr lang="en-US" dirty="0"/>
          </a:p>
        </p:txBody>
      </p:sp>
    </p:spTree>
    <p:extLst>
      <p:ext uri="{BB962C8B-B14F-4D97-AF65-F5344CB8AC3E}">
        <p14:creationId xmlns:p14="http://schemas.microsoft.com/office/powerpoint/2010/main" val="8575100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rmAutofit fontScale="90000"/>
          </a:bodyPr>
          <a:lstStyle/>
          <a:p>
            <a:r>
              <a:rPr lang="en-US" dirty="0"/>
              <a:t>Compilation: multiple works by multiple creators </a:t>
            </a:r>
            <a:r>
              <a:rPr lang="en-US" dirty="0" smtClean="0"/>
              <a:t>without </a:t>
            </a:r>
            <a:r>
              <a:rPr lang="en-US" dirty="0"/>
              <a:t>a collective title </a:t>
            </a:r>
            <a:r>
              <a:rPr lang="en-US" dirty="0" smtClean="0"/>
              <a:t>proper (manifestation)</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There is no principal creator</a:t>
            </a:r>
          </a:p>
          <a:p>
            <a:r>
              <a:rPr lang="en-US" dirty="0" smtClean="0"/>
              <a:t>For the preferred title, use the title proper (manifestation) of the first work and</a:t>
            </a:r>
          </a:p>
          <a:p>
            <a:r>
              <a:rPr lang="en-US" dirty="0" smtClean="0"/>
              <a:t>Use an analytic AAP for the first or predominant work</a:t>
            </a:r>
          </a:p>
          <a:p>
            <a:r>
              <a:rPr lang="en-US" dirty="0" smtClean="0"/>
              <a:t>Fair warning: this is very different from AACR2 and will break your brain if you’re not careful</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86</a:t>
            </a:fld>
            <a:endParaRPr lang="en-US" dirty="0"/>
          </a:p>
        </p:txBody>
      </p:sp>
    </p:spTree>
    <p:extLst>
      <p:ext uri="{BB962C8B-B14F-4D97-AF65-F5344CB8AC3E}">
        <p14:creationId xmlns:p14="http://schemas.microsoft.com/office/powerpoint/2010/main" val="28340887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Compilation: multiple works by multiple creators without a collective title proper (manifestation)</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87</a:t>
            </a:fld>
            <a:endParaRPr lang="en-US" dirty="0"/>
          </a:p>
        </p:txBody>
      </p:sp>
      <p:pic>
        <p:nvPicPr>
          <p:cNvPr id="5" name="Picture 4" descr="D:\rda docs\ex13 zelanzy.tiff"/>
          <p:cNvPicPr/>
          <p:nvPr/>
        </p:nvPicPr>
        <p:blipFill rotWithShape="1">
          <a:blip r:embed="rId2" cstate="email">
            <a:extLst>
              <a:ext uri="{28A0092B-C50C-407E-A947-70E740481C1C}">
                <a14:useLocalDpi xmlns:a14="http://schemas.microsoft.com/office/drawing/2010/main" val="0"/>
              </a:ext>
            </a:extLst>
          </a:blip>
          <a:srcRect l="14424" t="2320" r="3686" b="6728"/>
          <a:stretch/>
        </p:blipFill>
        <p:spPr bwMode="auto">
          <a:xfrm>
            <a:off x="228600" y="1828800"/>
            <a:ext cx="8458200" cy="426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90172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Compilation: multiple works by multiple creators without a collective title </a:t>
            </a:r>
            <a:r>
              <a:rPr lang="en-US" dirty="0" smtClean="0"/>
              <a:t>proper (manifestation) example 1</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pPr marL="0" indent="0">
              <a:buNone/>
            </a:pPr>
            <a:r>
              <a:rPr lang="en-US" dirty="0" smtClean="0"/>
              <a:t>1</a:t>
            </a:r>
            <a:r>
              <a:rPr lang="en-US" baseline="30000" dirty="0" smtClean="0"/>
              <a:t>st</a:t>
            </a:r>
            <a:r>
              <a:rPr lang="en-US" dirty="0" smtClean="0"/>
              <a:t>, the AACR2 version</a:t>
            </a:r>
          </a:p>
          <a:p>
            <a:pPr marL="0" indent="0">
              <a:buNone/>
            </a:pPr>
            <a:r>
              <a:rPr lang="en-US" dirty="0" smtClean="0"/>
              <a:t>1001# Zelazny, Roger.</a:t>
            </a:r>
          </a:p>
          <a:p>
            <a:pPr marL="0" indent="0">
              <a:buNone/>
            </a:pPr>
            <a:r>
              <a:rPr lang="en-US" dirty="0" smtClean="0"/>
              <a:t>24510 Home is the hangman/ $c Roger Zelazny.  We, in some strange power’s employ, move on a rigorous line / Samuel R. Delany.</a:t>
            </a:r>
          </a:p>
          <a:p>
            <a:pPr marL="0" indent="0">
              <a:buNone/>
            </a:pPr>
            <a:r>
              <a:rPr lang="en-US" dirty="0" smtClean="0"/>
              <a:t>500## Title from spine.  </a:t>
            </a:r>
          </a:p>
          <a:p>
            <a:pPr marL="0" indent="0">
              <a:buNone/>
            </a:pPr>
            <a:r>
              <a:rPr lang="en-US" dirty="0" smtClean="0"/>
              <a:t>70012 Delany, Samuel R. $t </a:t>
            </a:r>
            <a:r>
              <a:rPr lang="en-US" dirty="0"/>
              <a:t>We, in some strange power’s employ, move on a rigorous </a:t>
            </a:r>
            <a:r>
              <a:rPr lang="en-US" dirty="0" smtClean="0"/>
              <a:t>line.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88</a:t>
            </a:fld>
            <a:endParaRPr lang="en-US" dirty="0"/>
          </a:p>
        </p:txBody>
      </p:sp>
    </p:spTree>
    <p:extLst>
      <p:ext uri="{BB962C8B-B14F-4D97-AF65-F5344CB8AC3E}">
        <p14:creationId xmlns:p14="http://schemas.microsoft.com/office/powerpoint/2010/main" val="19371247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Compilation: multiple works by multiple creators without a collective title </a:t>
            </a:r>
            <a:r>
              <a:rPr lang="en-US" dirty="0" smtClean="0"/>
              <a:t>example 2</a:t>
            </a: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pPr marL="0" indent="0">
              <a:buNone/>
            </a:pPr>
            <a:r>
              <a:rPr lang="en-US" dirty="0" smtClean="0"/>
              <a:t>And now, the same book described under RDA</a:t>
            </a:r>
          </a:p>
          <a:p>
            <a:pPr marL="0" indent="0">
              <a:buNone/>
            </a:pPr>
            <a:r>
              <a:rPr lang="en-US" dirty="0" smtClean="0"/>
              <a:t>24500 Home </a:t>
            </a:r>
            <a:r>
              <a:rPr lang="en-US" dirty="0"/>
              <a:t>is the </a:t>
            </a:r>
            <a:r>
              <a:rPr lang="en-US" dirty="0" smtClean="0"/>
              <a:t>hangman / </a:t>
            </a:r>
            <a:r>
              <a:rPr lang="en-US" dirty="0"/>
              <a:t>$c Roger Zelazny.  We, in some strange power’s employ, move on a rigorous line / Samuel R. Delany.</a:t>
            </a:r>
          </a:p>
          <a:p>
            <a:pPr marL="0" indent="0">
              <a:buNone/>
            </a:pPr>
            <a:r>
              <a:rPr lang="en-US" dirty="0"/>
              <a:t>500## Title from spine.  </a:t>
            </a:r>
            <a:endParaRPr lang="en-US" dirty="0" smtClean="0"/>
          </a:p>
          <a:p>
            <a:pPr marL="0" indent="0">
              <a:buNone/>
            </a:pPr>
            <a:r>
              <a:rPr lang="en-US" dirty="0" smtClean="0"/>
              <a:t>70012 </a:t>
            </a:r>
            <a:r>
              <a:rPr lang="en-US" dirty="0"/>
              <a:t>$i Contains (work): $a </a:t>
            </a:r>
            <a:r>
              <a:rPr lang="en-US" dirty="0" smtClean="0"/>
              <a:t>Zelazny</a:t>
            </a:r>
            <a:r>
              <a:rPr lang="en-US" dirty="0"/>
              <a:t>, Roger</a:t>
            </a:r>
            <a:r>
              <a:rPr lang="en-US" dirty="0" smtClean="0"/>
              <a:t>. $t Home </a:t>
            </a:r>
            <a:r>
              <a:rPr lang="en-US" dirty="0"/>
              <a:t>is the hangman</a:t>
            </a:r>
            <a:r>
              <a:rPr lang="en-US" dirty="0" smtClean="0"/>
              <a:t>.</a:t>
            </a:r>
            <a:endParaRPr lang="en-US" dirty="0"/>
          </a:p>
          <a:p>
            <a:pPr marL="0" indent="0">
              <a:buNone/>
            </a:pPr>
            <a:r>
              <a:rPr lang="en-US" dirty="0"/>
              <a:t>70012 $i Contains (work): $a </a:t>
            </a:r>
            <a:r>
              <a:rPr lang="en-US" dirty="0" smtClean="0"/>
              <a:t>Delany</a:t>
            </a:r>
            <a:r>
              <a:rPr lang="en-US" dirty="0"/>
              <a:t>, Samuel R. $t We, in some strange power’s employ, move on a rigorous line. </a:t>
            </a:r>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89</a:t>
            </a:fld>
            <a:endParaRPr lang="en-US" dirty="0"/>
          </a:p>
        </p:txBody>
      </p:sp>
    </p:spTree>
    <p:extLst>
      <p:ext uri="{BB962C8B-B14F-4D97-AF65-F5344CB8AC3E}">
        <p14:creationId xmlns:p14="http://schemas.microsoft.com/office/powerpoint/2010/main" val="386292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Fekete István</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a:t>
            </a:fld>
            <a:endParaRPr lang="en-US" dirty="0"/>
          </a:p>
        </p:txBody>
      </p:sp>
      <p:sp>
        <p:nvSpPr>
          <p:cNvPr id="6" name="Content Placeholder 5"/>
          <p:cNvSpPr>
            <a:spLocks noGrp="1"/>
          </p:cNvSpPr>
          <p:nvPr>
            <p:ph idx="1"/>
          </p:nvPr>
        </p:nvSpPr>
        <p:spPr/>
        <p:txBody>
          <a:bodyPr>
            <a:normAutofit fontScale="850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Fekete István, 1900-1970, was a celebrated Hungarian author in the mid-20</a:t>
            </a:r>
            <a:r>
              <a:rPr lang="en-US" baseline="30000" dirty="0" smtClean="0"/>
              <a:t>th</a:t>
            </a:r>
            <a:r>
              <a:rPr lang="en-US" dirty="0" smtClean="0"/>
              <a:t> century who wrote novels for young people and animal stories. We’ll be looking at his authority record on and off for the next few slides</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416" y="1447800"/>
            <a:ext cx="1905000" cy="2857500"/>
          </a:xfrm>
          <a:prstGeom prst="rect">
            <a:avLst/>
          </a:prstGeom>
        </p:spPr>
      </p:pic>
    </p:spTree>
    <p:extLst>
      <p:ext uri="{BB962C8B-B14F-4D97-AF65-F5344CB8AC3E}">
        <p14:creationId xmlns:p14="http://schemas.microsoft.com/office/powerpoint/2010/main" val="26780984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expressions of same work</a:t>
            </a:r>
            <a:endParaRPr lang="en-US" dirty="0"/>
          </a:p>
        </p:txBody>
      </p:sp>
      <p:sp>
        <p:nvSpPr>
          <p:cNvPr id="3" name="Content Placeholder 2"/>
          <p:cNvSpPr>
            <a:spLocks noGrp="1"/>
          </p:cNvSpPr>
          <p:nvPr>
            <p:ph idx="1"/>
          </p:nvPr>
        </p:nvSpPr>
        <p:spPr/>
        <p:txBody>
          <a:bodyPr>
            <a:normAutofit lnSpcReduction="10000"/>
          </a:bodyPr>
          <a:lstStyle/>
          <a:p>
            <a:r>
              <a:rPr lang="en-US" dirty="0" smtClean="0"/>
              <a:t>LC-PCC PS for 6.27.3: </a:t>
            </a:r>
            <a:r>
              <a:rPr lang="en-US" dirty="0"/>
              <a:t>When the original expression and one translation are in a compilation, give an analytical authorized access point for each expression. If a compilation contains the original expression and more than one translation, give analytical authorized access points for the original expression and at least one translation</a:t>
            </a:r>
            <a:r>
              <a:rPr lang="en-US" dirty="0" smtClean="0"/>
              <a:t>.</a:t>
            </a:r>
          </a:p>
          <a:p>
            <a:r>
              <a:rPr lang="en-US" dirty="0" smtClean="0"/>
              <a:t>This is the one that pays the dividends, folks.</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90</a:t>
            </a:fld>
            <a:endParaRPr lang="en-US" dirty="0"/>
          </a:p>
        </p:txBody>
      </p:sp>
    </p:spTree>
    <p:extLst>
      <p:ext uri="{BB962C8B-B14F-4D97-AF65-F5344CB8AC3E}">
        <p14:creationId xmlns:p14="http://schemas.microsoft.com/office/powerpoint/2010/main" val="42717096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 PCC PS 6.27.3 Example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classical example of a compilation of expression of the same work:</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Please note that the example does not give any relationship terminology.  It’s a bit dated in that regard.</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91</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586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2081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expressions of same work</a:t>
            </a:r>
          </a:p>
        </p:txBody>
      </p:sp>
      <p:sp>
        <p:nvSpPr>
          <p:cNvPr id="4" name="Slide Number Placeholder 3"/>
          <p:cNvSpPr>
            <a:spLocks noGrp="1"/>
          </p:cNvSpPr>
          <p:nvPr>
            <p:ph type="sldNum" sz="quarter" idx="12"/>
          </p:nvPr>
        </p:nvSpPr>
        <p:spPr/>
        <p:txBody>
          <a:bodyPr/>
          <a:lstStyle/>
          <a:p>
            <a:fld id="{CB253C35-ACF7-48A2-AEE6-A50A63F9A203}" type="slidenum">
              <a:rPr lang="en-US" smtClean="0"/>
              <a:t>92</a:t>
            </a:fld>
            <a:endParaRPr lang="en-US" dirty="0"/>
          </a:p>
        </p:txBody>
      </p:sp>
      <p:sp>
        <p:nvSpPr>
          <p:cNvPr id="6" name="Content Placeholder 5"/>
          <p:cNvSpPr>
            <a:spLocks noGrp="1"/>
          </p:cNvSpPr>
          <p:nvPr>
            <p:ph idx="1"/>
          </p:nvPr>
        </p:nvSpPr>
        <p:spPr>
          <a:xfrm>
            <a:off x="457200" y="1600200"/>
            <a:ext cx="8229600" cy="4876800"/>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 cover of a work in Yiddish with a complete English translation.  The Yiddish reads “Hitler’s holem / ferfast fun B. Morgenshtern.”</a:t>
            </a:r>
            <a:endParaRPr lang="en-US" dirty="0"/>
          </a:p>
        </p:txBody>
      </p:sp>
      <p:pic>
        <p:nvPicPr>
          <p:cNvPr id="7" name="Picture 6" descr="D:\rda docs\ex9 hitlersdream.tiff"/>
          <p:cNvPicPr/>
          <p:nvPr/>
        </p:nvPicPr>
        <p:blipFill rotWithShape="1">
          <a:blip r:embed="rId2" cstate="email">
            <a:extLst>
              <a:ext uri="{28A0092B-C50C-407E-A947-70E740481C1C}">
                <a14:useLocalDpi xmlns:a14="http://schemas.microsoft.com/office/drawing/2010/main" val="0"/>
              </a:ext>
            </a:extLst>
          </a:blip>
          <a:srcRect l="7372" t="1393" r="2243" b="7888"/>
          <a:stretch/>
        </p:blipFill>
        <p:spPr bwMode="auto">
          <a:xfrm>
            <a:off x="1219200" y="1219200"/>
            <a:ext cx="6553200" cy="4038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025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record under AACR2</a:t>
            </a:r>
            <a:endParaRPr lang="en-US" dirty="0"/>
          </a:p>
        </p:txBody>
      </p:sp>
      <p:sp>
        <p:nvSpPr>
          <p:cNvPr id="3" name="Content Placeholder 2"/>
          <p:cNvSpPr>
            <a:spLocks noGrp="1"/>
          </p:cNvSpPr>
          <p:nvPr>
            <p:ph idx="1"/>
          </p:nvPr>
        </p:nvSpPr>
        <p:spPr/>
        <p:txBody>
          <a:bodyPr>
            <a:normAutofit/>
          </a:bodyPr>
          <a:lstStyle/>
          <a:p>
            <a:pPr marL="0" indent="0">
              <a:buNone/>
            </a:pPr>
            <a:r>
              <a:rPr lang="en-US" dirty="0"/>
              <a:t>1001# </a:t>
            </a:r>
            <a:r>
              <a:rPr lang="en-US" dirty="0" smtClean="0"/>
              <a:t>Morgenstern, B.</a:t>
            </a:r>
          </a:p>
          <a:p>
            <a:pPr marL="0" indent="0">
              <a:buNone/>
            </a:pPr>
            <a:r>
              <a:rPr lang="en-US" dirty="0" smtClean="0"/>
              <a:t>24010 Hitler’s holem. $l English &amp; Yiddish.</a:t>
            </a:r>
            <a:endParaRPr lang="en-US" dirty="0"/>
          </a:p>
          <a:p>
            <a:pPr marL="0" indent="0">
              <a:buNone/>
            </a:pPr>
            <a:r>
              <a:rPr lang="en-US" dirty="0"/>
              <a:t>24510 </a:t>
            </a:r>
            <a:r>
              <a:rPr lang="en-US" dirty="0" smtClean="0"/>
              <a:t>Hitler’s </a:t>
            </a:r>
            <a:r>
              <a:rPr lang="en-US" dirty="0" err="1" smtClean="0"/>
              <a:t>holem</a:t>
            </a:r>
            <a:r>
              <a:rPr lang="en-US" dirty="0" smtClean="0"/>
              <a:t> / $c </a:t>
            </a:r>
            <a:r>
              <a:rPr lang="en-US" dirty="0"/>
              <a:t>ferfast fun B. Morgenshtern</a:t>
            </a:r>
            <a:r>
              <a:rPr lang="en-US" dirty="0" smtClean="0"/>
              <a:t>.</a:t>
            </a:r>
          </a:p>
          <a:p>
            <a:pPr marL="0" indent="0">
              <a:buNone/>
            </a:pPr>
            <a:r>
              <a:rPr lang="en-US" dirty="0" smtClean="0"/>
              <a:t>2461# $i Title from p.4 of cover: $a Hitler’s drea</a:t>
            </a:r>
            <a:r>
              <a:rPr lang="en-US" dirty="0"/>
              <a:t>m</a:t>
            </a:r>
          </a:p>
          <a:p>
            <a:pPr marL="0" indent="0">
              <a:buNone/>
            </a:pPr>
            <a:r>
              <a:rPr lang="en-US" dirty="0" smtClean="0"/>
              <a:t>500## Cover title.</a:t>
            </a:r>
          </a:p>
          <a:p>
            <a:pPr marL="0" indent="0">
              <a:buNone/>
            </a:pPr>
            <a:r>
              <a:rPr lang="en-US" dirty="0" smtClean="0"/>
              <a:t>500## Translated by William H. Schreiber.</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93</a:t>
            </a:fld>
            <a:endParaRPr lang="en-US" dirty="0"/>
          </a:p>
        </p:txBody>
      </p:sp>
    </p:spTree>
    <p:extLst>
      <p:ext uri="{BB962C8B-B14F-4D97-AF65-F5344CB8AC3E}">
        <p14:creationId xmlns:p14="http://schemas.microsoft.com/office/powerpoint/2010/main" val="820331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same book under the RDA regime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smtClean="0"/>
              <a:t>1001# Morgenstern, B., $e author.*</a:t>
            </a:r>
          </a:p>
          <a:p>
            <a:pPr marL="0" indent="0">
              <a:buNone/>
            </a:pPr>
            <a:r>
              <a:rPr lang="en-US" sz="2800" dirty="0" smtClean="0"/>
              <a:t>24510 Hitler’s holem = $b Hitler’s dream / $c ferfast B. Morgenshtern ; translated by William H. Schreiber.</a:t>
            </a:r>
          </a:p>
          <a:p>
            <a:pPr marL="0" indent="0">
              <a:buNone/>
            </a:pPr>
            <a:r>
              <a:rPr lang="en-US" sz="2800" dirty="0" smtClean="0"/>
              <a:t>2461# $i Parallel title from page 4 of cover: $a Hitler’s dream</a:t>
            </a:r>
          </a:p>
          <a:p>
            <a:pPr marL="0" indent="0">
              <a:buNone/>
            </a:pPr>
            <a:r>
              <a:rPr lang="en-US" sz="2800" dirty="0" smtClean="0"/>
              <a:t>70012 $i Contains (expression): $a </a:t>
            </a:r>
            <a:r>
              <a:rPr lang="en-US" sz="2800" dirty="0"/>
              <a:t>Morgenstern, B</a:t>
            </a:r>
            <a:r>
              <a:rPr lang="en-US" sz="2800" dirty="0" smtClean="0"/>
              <a:t>.,</a:t>
            </a:r>
            <a:endParaRPr lang="en-US" sz="2800" dirty="0"/>
          </a:p>
          <a:p>
            <a:pPr marL="0" indent="0">
              <a:buNone/>
            </a:pPr>
            <a:r>
              <a:rPr lang="en-US" sz="2800" dirty="0" smtClean="0"/>
              <a:t> $t </a:t>
            </a:r>
            <a:r>
              <a:rPr lang="en-US" sz="2800" dirty="0"/>
              <a:t>Hitler’s </a:t>
            </a:r>
            <a:r>
              <a:rPr lang="en-US" sz="2800" dirty="0" smtClean="0"/>
              <a:t>holem.</a:t>
            </a:r>
            <a:endParaRPr lang="en-US" sz="2800" dirty="0"/>
          </a:p>
          <a:p>
            <a:pPr marL="0" indent="0">
              <a:buNone/>
            </a:pPr>
            <a:r>
              <a:rPr lang="en-US" sz="2800" dirty="0" smtClean="0"/>
              <a:t>70012 </a:t>
            </a:r>
            <a:r>
              <a:rPr lang="en-US" sz="2800" dirty="0"/>
              <a:t>$i Contains (expression): $a Morgenstern, B.</a:t>
            </a:r>
          </a:p>
          <a:p>
            <a:pPr marL="0" indent="0">
              <a:buNone/>
            </a:pPr>
            <a:r>
              <a:rPr lang="en-US" sz="2800" dirty="0" smtClean="0"/>
              <a:t> $t </a:t>
            </a:r>
            <a:r>
              <a:rPr lang="en-US" sz="2800" dirty="0"/>
              <a:t>Hitler’s </a:t>
            </a:r>
            <a:r>
              <a:rPr lang="en-US" sz="2800" dirty="0" smtClean="0"/>
              <a:t>holem. $l English.</a:t>
            </a:r>
          </a:p>
          <a:p>
            <a:pPr marL="0" indent="0">
              <a:buNone/>
            </a:pPr>
            <a:r>
              <a:rPr lang="en-US" sz="2800" dirty="0" smtClean="0"/>
              <a:t>7001#</a:t>
            </a:r>
            <a:r>
              <a:rPr lang="en-US" sz="2800" dirty="0"/>
              <a:t> </a:t>
            </a:r>
            <a:r>
              <a:rPr lang="en-US" sz="2800" dirty="0" smtClean="0"/>
              <a:t>Schreiber </a:t>
            </a:r>
            <a:r>
              <a:rPr lang="en-US" sz="2800" dirty="0"/>
              <a:t>William H</a:t>
            </a:r>
            <a:r>
              <a:rPr lang="en-US" sz="2800" dirty="0" smtClean="0"/>
              <a:t>., $e translator.</a:t>
            </a:r>
          </a:p>
          <a:p>
            <a:pPr marL="0" indent="0">
              <a:buNone/>
            </a:pPr>
            <a:r>
              <a:rPr lang="en-US" sz="2800" dirty="0" smtClean="0"/>
              <a:t>*Notice that there is no 240.</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94</a:t>
            </a:fld>
            <a:endParaRPr lang="en-US" dirty="0"/>
          </a:p>
        </p:txBody>
      </p:sp>
    </p:spTree>
    <p:extLst>
      <p:ext uri="{BB962C8B-B14F-4D97-AF65-F5344CB8AC3E}">
        <p14:creationId xmlns:p14="http://schemas.microsoft.com/office/powerpoint/2010/main" val="37106848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3" name="Content Placeholder 2"/>
          <p:cNvSpPr>
            <a:spLocks noGrp="1"/>
          </p:cNvSpPr>
          <p:nvPr>
            <p:ph idx="1"/>
          </p:nvPr>
        </p:nvSpPr>
        <p:spPr/>
        <p:txBody>
          <a:bodyPr/>
          <a:lstStyle/>
          <a:p>
            <a:pPr marL="0" indent="0">
              <a:buNone/>
            </a:pPr>
            <a:r>
              <a:rPr lang="en-US" dirty="0" smtClean="0"/>
              <a:t>Though conference proceedings are essentially collections of essays, they are technically not compilations. Though each of the authors is a discrete individual creating a discrete work, the conference itself is the work (composed of the discrete works) of the body (composed of the discrete authors). Recall that under RDA 11.0 conferences are explicitly defined as corporate bodies. </a:t>
            </a: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95</a:t>
            </a:fld>
            <a:endParaRPr lang="en-US" dirty="0"/>
          </a:p>
        </p:txBody>
      </p:sp>
    </p:spTree>
    <p:extLst>
      <p:ext uri="{BB962C8B-B14F-4D97-AF65-F5344CB8AC3E}">
        <p14:creationId xmlns:p14="http://schemas.microsoft.com/office/powerpoint/2010/main" val="28842551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The title page.</a:t>
            </a:r>
          </a:p>
        </p:txBody>
      </p:sp>
      <p:sp>
        <p:nvSpPr>
          <p:cNvPr id="4" name="Slide Number Placeholder 3"/>
          <p:cNvSpPr>
            <a:spLocks noGrp="1"/>
          </p:cNvSpPr>
          <p:nvPr>
            <p:ph type="sldNum" sz="quarter" idx="12"/>
          </p:nvPr>
        </p:nvSpPr>
        <p:spPr/>
        <p:txBody>
          <a:bodyPr/>
          <a:lstStyle/>
          <a:p>
            <a:fld id="{CB253C35-ACF7-48A2-AEE6-A50A63F9A203}" type="slidenum">
              <a:rPr lang="en-US" smtClean="0"/>
              <a:t>96</a:t>
            </a:fld>
            <a:endParaRPr lang="en-US" dirty="0"/>
          </a:p>
        </p:txBody>
      </p:sp>
      <p:pic>
        <p:nvPicPr>
          <p:cNvPr id="5" name="Picture 4" descr="D:\rda docs\ex12 zappology.tiff"/>
          <p:cNvPicPr/>
          <p:nvPr/>
        </p:nvPicPr>
        <p:blipFill rotWithShape="1">
          <a:blip r:embed="rId2" cstate="email">
            <a:extLst>
              <a:ext uri="{28A0092B-C50C-407E-A947-70E740481C1C}">
                <a14:useLocalDpi xmlns:a14="http://schemas.microsoft.com/office/drawing/2010/main" val="0"/>
              </a:ext>
            </a:extLst>
          </a:blip>
          <a:srcRect l="53291" t="18295" r="4495" b="20374"/>
          <a:stretch/>
        </p:blipFill>
        <p:spPr bwMode="auto">
          <a:xfrm>
            <a:off x="2133600" y="1219200"/>
            <a:ext cx="5486400" cy="3962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555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Conferences Example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YES</a:t>
            </a:r>
          </a:p>
          <a:p>
            <a:pPr marL="0" indent="0">
              <a:buNone/>
            </a:pPr>
            <a:r>
              <a:rPr lang="en-US" dirty="0" smtClean="0"/>
              <a:t>1112# </a:t>
            </a:r>
            <a:r>
              <a:rPr lang="en-US" dirty="0"/>
              <a:t>International Conference of Esemplastic Zappology </a:t>
            </a:r>
            <a:r>
              <a:rPr lang="en-US" dirty="0" smtClean="0"/>
              <a:t>$n </a:t>
            </a:r>
            <a:r>
              <a:rPr lang="en-US" dirty="0"/>
              <a:t>(1st : </a:t>
            </a:r>
            <a:r>
              <a:rPr lang="en-US" dirty="0" smtClean="0"/>
              <a:t>$d </a:t>
            </a:r>
            <a:r>
              <a:rPr lang="en-US" dirty="0"/>
              <a:t>2004 : </a:t>
            </a:r>
            <a:r>
              <a:rPr lang="en-US" dirty="0" smtClean="0"/>
              <a:t>$c </a:t>
            </a:r>
            <a:r>
              <a:rPr lang="en-US" dirty="0"/>
              <a:t>London</a:t>
            </a:r>
            <a:r>
              <a:rPr lang="en-US" dirty="0" smtClean="0"/>
              <a:t>), $j author. </a:t>
            </a:r>
          </a:p>
          <a:p>
            <a:pPr marL="0" indent="0">
              <a:buNone/>
            </a:pPr>
            <a:r>
              <a:rPr lang="en-US" dirty="0" smtClean="0"/>
              <a:t>24510 </a:t>
            </a:r>
            <a:r>
              <a:rPr lang="en-US" dirty="0"/>
              <a:t>Academy Zappa : </a:t>
            </a:r>
            <a:r>
              <a:rPr lang="en-US" dirty="0" smtClean="0"/>
              <a:t>$b </a:t>
            </a:r>
            <a:r>
              <a:rPr lang="en-US" dirty="0"/>
              <a:t>proceedings of the first International Conference of Esemplastic Zappology (ICE-Z) / </a:t>
            </a:r>
            <a:r>
              <a:rPr lang="en-US" dirty="0" smtClean="0"/>
              <a:t>$c </a:t>
            </a:r>
            <a:r>
              <a:rPr lang="en-US" dirty="0"/>
              <a:t>edited by Esther Leslie and Ben Watson. </a:t>
            </a:r>
            <a:endParaRPr lang="en-US" dirty="0" smtClean="0"/>
          </a:p>
          <a:p>
            <a:pPr marL="0" indent="0">
              <a:buNone/>
            </a:pPr>
            <a:r>
              <a:rPr lang="en-US" b="1" dirty="0" smtClean="0"/>
              <a:t>NO</a:t>
            </a:r>
          </a:p>
          <a:p>
            <a:pPr marL="0" indent="0">
              <a:buNone/>
            </a:pPr>
            <a:r>
              <a:rPr lang="en-US" dirty="0"/>
              <a:t>1112# International Conference of Esemplastic Zappology $n (1st : $d 2004 : $c London</a:t>
            </a:r>
            <a:r>
              <a:rPr lang="en-US" dirty="0" smtClean="0"/>
              <a:t>), $j author. </a:t>
            </a:r>
          </a:p>
          <a:p>
            <a:pPr marL="0" indent="0">
              <a:buNone/>
            </a:pPr>
            <a:r>
              <a:rPr lang="en-US" dirty="0" smtClean="0"/>
              <a:t>24010 Essays</a:t>
            </a:r>
            <a:endParaRPr lang="en-US" dirty="0"/>
          </a:p>
          <a:p>
            <a:pPr marL="0" indent="0">
              <a:buNone/>
            </a:pPr>
            <a:r>
              <a:rPr lang="en-US" dirty="0"/>
              <a:t>24510 Academy Zappa : $b proceedings of the first International Conference of Esemplastic Zappology (ICE-Z) / $c edited by Esther Leslie and Ben Watson.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97</a:t>
            </a:fld>
            <a:endParaRPr lang="en-US" dirty="0"/>
          </a:p>
        </p:txBody>
      </p:sp>
    </p:spTree>
    <p:extLst>
      <p:ext uri="{BB962C8B-B14F-4D97-AF65-F5344CB8AC3E}">
        <p14:creationId xmlns:p14="http://schemas.microsoft.com/office/powerpoint/2010/main" val="3504235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aside on the 240</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Since the 240 is the pivotal MARC field in collaborations and compilations, it may helpful to break down the varieties by inclusion of the 240 in their basic structure</a:t>
            </a:r>
          </a:p>
          <a:p>
            <a:pPr marL="0" indent="0">
              <a:buNone/>
            </a:pPr>
            <a:r>
              <a:rPr lang="en-US" dirty="0" smtClean="0"/>
              <a:t>May include 240</a:t>
            </a:r>
          </a:p>
          <a:p>
            <a:pPr marL="0" indent="0">
              <a:buNone/>
            </a:pPr>
            <a:r>
              <a:rPr lang="en-US" dirty="0" smtClean="0"/>
              <a:t>	-Collaborations </a:t>
            </a:r>
            <a:r>
              <a:rPr lang="en-US" dirty="0"/>
              <a:t>with principal </a:t>
            </a:r>
            <a:r>
              <a:rPr lang="en-US" dirty="0" smtClean="0"/>
              <a:t>creator</a:t>
            </a:r>
            <a:endParaRPr lang="en-US" dirty="0"/>
          </a:p>
          <a:p>
            <a:pPr marL="0" indent="0">
              <a:buNone/>
            </a:pPr>
            <a:r>
              <a:rPr lang="en-US" dirty="0" smtClean="0"/>
              <a:t>	-Collaborations without principal creator </a:t>
            </a:r>
          </a:p>
          <a:p>
            <a:pPr marL="0" indent="0">
              <a:buNone/>
            </a:pPr>
            <a:r>
              <a:rPr lang="en-US" dirty="0" smtClean="0"/>
              <a:t>Must include 240</a:t>
            </a:r>
          </a:p>
          <a:p>
            <a:pPr marL="0" indent="0">
              <a:buNone/>
            </a:pPr>
            <a:r>
              <a:rPr lang="en-US" dirty="0"/>
              <a:t>	-Multiple works with 1 </a:t>
            </a:r>
            <a:r>
              <a:rPr lang="en-US" dirty="0" smtClean="0"/>
              <a:t>creator</a:t>
            </a:r>
          </a:p>
          <a:p>
            <a:pPr marL="0" indent="0">
              <a:buNone/>
            </a:pPr>
            <a:r>
              <a:rPr lang="en-US" dirty="0" smtClean="0"/>
              <a:t>No 240</a:t>
            </a:r>
          </a:p>
          <a:p>
            <a:pPr marL="0" indent="0">
              <a:buNone/>
            </a:pPr>
            <a:r>
              <a:rPr lang="en-US" dirty="0"/>
              <a:t>	</a:t>
            </a:r>
            <a:r>
              <a:rPr lang="en-US" dirty="0" smtClean="0"/>
              <a:t>-Multiple </a:t>
            </a:r>
            <a:r>
              <a:rPr lang="en-US" dirty="0"/>
              <a:t>works, multiple creators, and a collective title proper </a:t>
            </a:r>
            <a:r>
              <a:rPr lang="en-US" dirty="0" smtClean="0"/>
              <a:t>	(</a:t>
            </a:r>
            <a:r>
              <a:rPr lang="en-US" dirty="0"/>
              <a:t>manifestation)</a:t>
            </a:r>
          </a:p>
          <a:p>
            <a:pPr marL="0" indent="0">
              <a:buNone/>
            </a:pPr>
            <a:r>
              <a:rPr lang="en-US" dirty="0" smtClean="0"/>
              <a:t>	-Multiple </a:t>
            </a:r>
            <a:r>
              <a:rPr lang="en-US" dirty="0"/>
              <a:t>works, multiple creators sans collective title proper </a:t>
            </a:r>
            <a:r>
              <a:rPr lang="en-US" dirty="0" smtClean="0"/>
              <a:t>	(</a:t>
            </a:r>
            <a:r>
              <a:rPr lang="en-US" dirty="0"/>
              <a:t>manifestation)</a:t>
            </a:r>
          </a:p>
          <a:p>
            <a:pPr marL="0" indent="0">
              <a:buNone/>
            </a:pPr>
            <a:r>
              <a:rPr lang="en-US" dirty="0" smtClean="0"/>
              <a:t>	-Multiple </a:t>
            </a:r>
            <a:r>
              <a:rPr lang="en-US" dirty="0"/>
              <a:t>expressions of the same </a:t>
            </a:r>
            <a:r>
              <a:rPr lang="en-US" dirty="0" smtClean="0"/>
              <a:t>work</a:t>
            </a:r>
          </a:p>
          <a:p>
            <a:pPr marL="0" indent="0">
              <a:buNone/>
            </a:pPr>
            <a:r>
              <a:rPr lang="en-US" dirty="0"/>
              <a:t>	</a:t>
            </a:r>
            <a:r>
              <a:rPr lang="en-US" dirty="0" smtClean="0"/>
              <a:t>-Conferences</a:t>
            </a:r>
          </a:p>
          <a:p>
            <a:pPr marL="0" indent="0">
              <a:buNone/>
            </a:pPr>
            <a:endParaRPr lang="en-US" dirty="0"/>
          </a:p>
          <a:p>
            <a:pPr marL="0" indent="0">
              <a:buNone/>
            </a:pPr>
            <a:r>
              <a:rPr lang="en-US" dirty="0" smtClean="0"/>
              <a:t>Be advised that this is the basic structure, but that there are always exceptions, e.g. conference proceedings translated into another language.</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CB253C35-ACF7-48A2-AEE6-A50A63F9A203}" type="slidenum">
              <a:rPr lang="en-US" smtClean="0"/>
              <a:t>98</a:t>
            </a:fld>
            <a:endParaRPr lang="en-US" dirty="0"/>
          </a:p>
        </p:txBody>
      </p:sp>
    </p:spTree>
    <p:extLst>
      <p:ext uri="{BB962C8B-B14F-4D97-AF65-F5344CB8AC3E}">
        <p14:creationId xmlns:p14="http://schemas.microsoft.com/office/powerpoint/2010/main" val="35875252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#2</a:t>
            </a:r>
            <a:endParaRPr lang="en-US" dirty="0"/>
          </a:p>
        </p:txBody>
      </p:sp>
      <p:sp>
        <p:nvSpPr>
          <p:cNvPr id="3" name="Content Placeholder 2"/>
          <p:cNvSpPr>
            <a:spLocks noGrp="1"/>
          </p:cNvSpPr>
          <p:nvPr>
            <p:ph idx="1"/>
          </p:nvPr>
        </p:nvSpPr>
        <p:spPr/>
        <p:txBody>
          <a:bodyPr/>
          <a:lstStyle/>
          <a:p>
            <a:pPr marL="0" indent="0">
              <a:buNone/>
            </a:pPr>
            <a:r>
              <a:rPr lang="en-US" dirty="0" smtClean="0"/>
              <a:t>The promised 2</a:t>
            </a:r>
            <a:r>
              <a:rPr lang="en-US" baseline="30000" dirty="0" smtClean="0"/>
              <a:t>nd</a:t>
            </a:r>
            <a:r>
              <a:rPr lang="en-US" dirty="0" smtClean="0"/>
              <a:t> in-class test</a:t>
            </a:r>
          </a:p>
          <a:p>
            <a:pPr marL="0" indent="0">
              <a:buNone/>
            </a:pPr>
            <a:endParaRPr lang="en-US" dirty="0"/>
          </a:p>
          <a:p>
            <a:pPr marL="0" indent="0">
              <a:buNone/>
            </a:pPr>
            <a:r>
              <a:rPr lang="en-US" dirty="0" smtClean="0"/>
              <a:t>Using the handouts provided, please determine using the data available if the piece is a collaboration or compilation, and of which variety.</a:t>
            </a:r>
          </a:p>
          <a:p>
            <a:pPr marL="0" indent="0">
              <a:buNone/>
            </a:pPr>
            <a:endParaRPr lang="en-US" dirty="0" smtClean="0"/>
          </a:p>
          <a:p>
            <a:pPr marL="514350" indent="-514350">
              <a:buAutoNum type="alphaLcParenR"/>
            </a:pPr>
            <a:endParaRPr lang="en-US" dirty="0"/>
          </a:p>
        </p:txBody>
      </p:sp>
      <p:sp>
        <p:nvSpPr>
          <p:cNvPr id="4" name="Slide Number Placeholder 3"/>
          <p:cNvSpPr>
            <a:spLocks noGrp="1"/>
          </p:cNvSpPr>
          <p:nvPr>
            <p:ph type="sldNum" sz="quarter" idx="12"/>
          </p:nvPr>
        </p:nvSpPr>
        <p:spPr/>
        <p:txBody>
          <a:bodyPr/>
          <a:lstStyle/>
          <a:p>
            <a:fld id="{CB253C35-ACF7-48A2-AEE6-A50A63F9A203}" type="slidenum">
              <a:rPr lang="en-US" smtClean="0"/>
              <a:t>99</a:t>
            </a:fld>
            <a:endParaRPr lang="en-US" dirty="0"/>
          </a:p>
        </p:txBody>
      </p:sp>
    </p:spTree>
    <p:extLst>
      <p:ext uri="{BB962C8B-B14F-4D97-AF65-F5344CB8AC3E}">
        <p14:creationId xmlns:p14="http://schemas.microsoft.com/office/powerpoint/2010/main" val="634478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4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5905</TotalTime>
  <Words>6181</Words>
  <Application>Microsoft Office PowerPoint</Application>
  <PresentationFormat>On-screen Show (4:3)</PresentationFormat>
  <Paragraphs>883</Paragraphs>
  <Slides>120</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Office Theme</vt:lpstr>
      <vt:lpstr>Document</vt:lpstr>
      <vt:lpstr>Authorized Access Points </vt:lpstr>
      <vt:lpstr>Learning Objectives For the 1st Segment</vt:lpstr>
      <vt:lpstr>Terminological prolog</vt:lpstr>
      <vt:lpstr>FRAD</vt:lpstr>
      <vt:lpstr>Those principles?</vt:lpstr>
      <vt:lpstr>What it means</vt:lpstr>
      <vt:lpstr> </vt:lpstr>
      <vt:lpstr>RDA vs. AACR2</vt:lpstr>
      <vt:lpstr>Meet Fekete István</vt:lpstr>
      <vt:lpstr>An Example of an authority record</vt:lpstr>
      <vt:lpstr>The things that are the same</vt:lpstr>
      <vt:lpstr>The things that are different</vt:lpstr>
      <vt:lpstr>New MARC fields</vt:lpstr>
      <vt:lpstr>When in doubt</vt:lpstr>
      <vt:lpstr>Distinguishing terms and collective titles</vt:lpstr>
      <vt:lpstr>Fixed fields and 040</vt:lpstr>
      <vt:lpstr>Example: RDA Rules and 040</vt:lpstr>
      <vt:lpstr>046 and dates</vt:lpstr>
      <vt:lpstr>Example: RDA 046</vt:lpstr>
      <vt:lpstr>Date notation in the AAP</vt:lpstr>
      <vt:lpstr>Authorities for Families</vt:lpstr>
      <vt:lpstr>Creators or subjects?</vt:lpstr>
      <vt:lpstr>Families as subjects</vt:lpstr>
      <vt:lpstr>Families as creators</vt:lpstr>
      <vt:lpstr>Families as creators</vt:lpstr>
      <vt:lpstr>Examples of AAPs &amp; subject headings</vt:lpstr>
      <vt:lpstr>Inquiring minds want to know</vt:lpstr>
      <vt:lpstr>Exam #1</vt:lpstr>
      <vt:lpstr>The answers </vt:lpstr>
      <vt:lpstr>But wait! There’s more!</vt:lpstr>
      <vt:lpstr>More! More! More! Works/Expressions authorities</vt:lpstr>
      <vt:lpstr>On-going changes RDA instructions and the various policy statements are constantly evolving.</vt:lpstr>
      <vt:lpstr>RDA-ization</vt:lpstr>
      <vt:lpstr>667s related to updating AACR2 authorities</vt:lpstr>
      <vt:lpstr>Hybrids</vt:lpstr>
      <vt:lpstr>Meet the NACO Liaison</vt:lpstr>
      <vt:lpstr>Using Authorities</vt:lpstr>
      <vt:lpstr> The authorities dance for catalogers</vt:lpstr>
      <vt:lpstr>Copy Cataloging</vt:lpstr>
      <vt:lpstr>Deriving and upgrading bibs</vt:lpstr>
      <vt:lpstr>It’s turning blue!</vt:lpstr>
      <vt:lpstr>Reasonably verifying</vt:lpstr>
      <vt:lpstr>Undifferentiated authority</vt:lpstr>
      <vt:lpstr>An example of an undifferentiated authority  </vt:lpstr>
      <vt:lpstr>It’s not turning blue? Or The authority you just linked to is obviously not the one you want?</vt:lpstr>
      <vt:lpstr>Original Cat</vt:lpstr>
      <vt:lpstr>How to check OCLC authorities</vt:lpstr>
      <vt:lpstr>You’ve found the right record</vt:lpstr>
      <vt:lpstr>You’ve found the right record but it’s AACR2</vt:lpstr>
      <vt:lpstr>It’s quite the pickle</vt:lpstr>
      <vt:lpstr>You looked in the AF and found nothing</vt:lpstr>
      <vt:lpstr>Having a heading created</vt:lpstr>
      <vt:lpstr>Floating an AAP</vt:lpstr>
      <vt:lpstr>How to float an AAP</vt:lpstr>
      <vt:lpstr>Something to keep in mind</vt:lpstr>
      <vt:lpstr>Something else to keep in mind</vt:lpstr>
      <vt:lpstr>Floating personal names</vt:lpstr>
      <vt:lpstr>Floating corporate names</vt:lpstr>
      <vt:lpstr>Floating conferences</vt:lpstr>
      <vt:lpstr>Floating works/expressions</vt:lpstr>
      <vt:lpstr>WARNING! WARNING!</vt:lpstr>
      <vt:lpstr>Floating families</vt:lpstr>
      <vt:lpstr>I’m glad you asked</vt:lpstr>
      <vt:lpstr>Don’t forget!</vt:lpstr>
      <vt:lpstr>Break?</vt:lpstr>
      <vt:lpstr>Learning Objectives For the 2nd Segment</vt:lpstr>
      <vt:lpstr>Collaborations vs. Compilations</vt:lpstr>
      <vt:lpstr>Is it a collaboration?</vt:lpstr>
      <vt:lpstr>The 2 kinds of collaborations</vt:lpstr>
      <vt:lpstr>Collaboration with principal responsibility: an actual title page </vt:lpstr>
      <vt:lpstr>Collaboration with principal responsibility example</vt:lpstr>
      <vt:lpstr>Collaboration with principal responsibility example</vt:lpstr>
      <vt:lpstr>Collaboration without principal responsibility: an actual title page </vt:lpstr>
      <vt:lpstr>Collaboration without principal responsibility example pt. 1</vt:lpstr>
      <vt:lpstr>Collaboration without principal responsibility example pt. 2</vt:lpstr>
      <vt:lpstr>Is it a compilation?</vt:lpstr>
      <vt:lpstr>The 4 kinds of compilations</vt:lpstr>
      <vt:lpstr>Compilation: multiple works by one author</vt:lpstr>
      <vt:lpstr>Compilation: 1 creator, multiple works example: an actual t.p.</vt:lpstr>
      <vt:lpstr>Compilation: 1 creator, multiple works example: what it looks like in AACR2</vt:lpstr>
      <vt:lpstr>Compilation: 1 creator, multiple works example: what it looks like in RDA</vt:lpstr>
      <vt:lpstr>Compilation: multiple works by multiple creators with a collective title proper (manifestation)</vt:lpstr>
      <vt:lpstr>Compilation: multiple works by multiple creators with a collective title proper (manifestation) t.p.</vt:lpstr>
      <vt:lpstr>Compilation: multiple works by multiple creators with a collective title proper (manifestation) AACR2 example</vt:lpstr>
      <vt:lpstr>Compilation: multiple works by multiple creators with a collective title proper (manifestation) RDA example</vt:lpstr>
      <vt:lpstr>Compilation: multiple works by multiple creators without a collective title proper (manifestation)</vt:lpstr>
      <vt:lpstr>Compilation: multiple works by multiple creators without a collective title proper (manifestation)</vt:lpstr>
      <vt:lpstr>Compilation: multiple works by multiple creators without a collective title proper (manifestation) example 1</vt:lpstr>
      <vt:lpstr>Compilation: multiple works by multiple creators without a collective title example 2</vt:lpstr>
      <vt:lpstr>Multiple expressions of same work</vt:lpstr>
      <vt:lpstr>LC PCC PS 6.27.3 Example</vt:lpstr>
      <vt:lpstr>Multiple expressions of same work</vt:lpstr>
      <vt:lpstr>The record under AACR2</vt:lpstr>
      <vt:lpstr>The same book under the RDA regime</vt:lpstr>
      <vt:lpstr>Conferences</vt:lpstr>
      <vt:lpstr>Conferences</vt:lpstr>
      <vt:lpstr>Conferences Example  </vt:lpstr>
      <vt:lpstr>An aside on the 240</vt:lpstr>
      <vt:lpstr>Test #2</vt:lpstr>
      <vt:lpstr>The answers</vt:lpstr>
      <vt:lpstr>Whew</vt:lpstr>
      <vt:lpstr>Conventional Collective Titles</vt:lpstr>
      <vt:lpstr>Conventional Collective Titles continued</vt:lpstr>
      <vt:lpstr>But Bob, what if the compilation has two different genres or is not exhaustive?</vt:lpstr>
      <vt:lpstr>Some examples</vt:lpstr>
      <vt:lpstr>Selections, again</vt:lpstr>
      <vt:lpstr>Relationship designators</vt:lpstr>
      <vt:lpstr>Examples</vt:lpstr>
      <vt:lpstr>The instructions</vt:lpstr>
      <vt:lpstr>$?</vt:lpstr>
      <vt:lpstr>$i … $a</vt:lpstr>
      <vt:lpstr>A few points of interest</vt:lpstr>
      <vt:lpstr>How I &amp; J are arranged</vt:lpstr>
      <vt:lpstr>Another way to understand the WEMI order</vt:lpstr>
      <vt:lpstr>Compilers, editors, and editors of compilations</vt:lpstr>
      <vt:lpstr>On a related note, </vt:lpstr>
      <vt:lpstr>Reproductions</vt:lpstr>
      <vt:lpstr>Example 1: same carrier</vt:lpstr>
      <vt:lpstr>Example 2: different carrier</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Authorized Access Points</dc:title>
  <dc:creator>Windows</dc:creator>
  <cp:lastModifiedBy>Windows</cp:lastModifiedBy>
  <cp:revision>270</cp:revision>
  <cp:lastPrinted>2013-09-05T20:00:29Z</cp:lastPrinted>
  <dcterms:created xsi:type="dcterms:W3CDTF">2013-05-29T17:39:56Z</dcterms:created>
  <dcterms:modified xsi:type="dcterms:W3CDTF">2013-11-06T23:52:23Z</dcterms:modified>
</cp:coreProperties>
</file>