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71" r:id="rId2"/>
    <p:sldId id="264" r:id="rId3"/>
    <p:sldId id="257" r:id="rId4"/>
    <p:sldId id="258" r:id="rId5"/>
    <p:sldId id="259" r:id="rId6"/>
    <p:sldId id="260" r:id="rId7"/>
    <p:sldId id="261" r:id="rId8"/>
    <p:sldId id="262" r:id="rId9"/>
    <p:sldId id="263" r:id="rId10"/>
    <p:sldId id="266" r:id="rId11"/>
    <p:sldId id="265" r:id="rId12"/>
    <p:sldId id="267" r:id="rId13"/>
    <p:sldId id="268" r:id="rId14"/>
    <p:sldId id="269" r:id="rId15"/>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72712" autoAdjust="0"/>
  </p:normalViewPr>
  <p:slideViewPr>
    <p:cSldViewPr>
      <p:cViewPr>
        <p:scale>
          <a:sx n="68" d="100"/>
          <a:sy n="68" d="100"/>
        </p:scale>
        <p:origin x="-1373"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218" y="-90"/>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40290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vl1pPr>
          </a:lstStyle>
          <a:p>
            <a:endParaRPr lang="en-US" altLang="en-US" dirty="0"/>
          </a:p>
        </p:txBody>
      </p:sp>
      <p:sp>
        <p:nvSpPr>
          <p:cNvPr id="18435" name="Rectangle 3"/>
          <p:cNvSpPr>
            <a:spLocks noGrp="1" noChangeArrowheads="1"/>
          </p:cNvSpPr>
          <p:nvPr>
            <p:ph type="dt" sz="quarter" idx="1"/>
          </p:nvPr>
        </p:nvSpPr>
        <p:spPr bwMode="auto">
          <a:xfrm>
            <a:off x="5265738" y="0"/>
            <a:ext cx="40290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ltLang="en-US" dirty="0"/>
          </a:p>
        </p:txBody>
      </p:sp>
      <p:sp>
        <p:nvSpPr>
          <p:cNvPr id="18436" name="Rectangle 4"/>
          <p:cNvSpPr>
            <a:spLocks noGrp="1" noChangeArrowheads="1"/>
          </p:cNvSpPr>
          <p:nvPr>
            <p:ph type="ftr" sz="quarter" idx="2"/>
          </p:nvPr>
        </p:nvSpPr>
        <p:spPr bwMode="auto">
          <a:xfrm>
            <a:off x="0" y="6657975"/>
            <a:ext cx="40290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vl1pPr>
          </a:lstStyle>
          <a:p>
            <a:endParaRPr lang="en-US" altLang="en-US" dirty="0"/>
          </a:p>
        </p:txBody>
      </p:sp>
      <p:sp>
        <p:nvSpPr>
          <p:cNvPr id="18437" name="Rectangle 5"/>
          <p:cNvSpPr>
            <a:spLocks noGrp="1" noChangeArrowheads="1"/>
          </p:cNvSpPr>
          <p:nvPr>
            <p:ph type="sldNum" sz="quarter" idx="3"/>
          </p:nvPr>
        </p:nvSpPr>
        <p:spPr bwMode="auto">
          <a:xfrm>
            <a:off x="5265738" y="6657975"/>
            <a:ext cx="40290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vl1pPr>
          </a:lstStyle>
          <a:p>
            <a:fld id="{221A51BB-A839-4DE2-93D5-003EA750CF37}" type="slidenum">
              <a:rPr lang="en-US" altLang="en-US"/>
              <a:pPr/>
              <a:t>‹#›</a:t>
            </a:fld>
            <a:endParaRPr lang="en-US" altLang="en-US" dirty="0"/>
          </a:p>
        </p:txBody>
      </p:sp>
    </p:spTree>
    <p:extLst>
      <p:ext uri="{BB962C8B-B14F-4D97-AF65-F5344CB8AC3E}">
        <p14:creationId xmlns:p14="http://schemas.microsoft.com/office/powerpoint/2010/main" val="1566609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0290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vl1pPr>
          </a:lstStyle>
          <a:p>
            <a:endParaRPr lang="en-US" altLang="en-US" dirty="0"/>
          </a:p>
        </p:txBody>
      </p:sp>
      <p:sp>
        <p:nvSpPr>
          <p:cNvPr id="4099" name="Rectangle 3"/>
          <p:cNvSpPr>
            <a:spLocks noGrp="1" noChangeArrowheads="1"/>
          </p:cNvSpPr>
          <p:nvPr>
            <p:ph type="dt" idx="1"/>
          </p:nvPr>
        </p:nvSpPr>
        <p:spPr bwMode="auto">
          <a:xfrm>
            <a:off x="5265738" y="0"/>
            <a:ext cx="40290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ltLang="en-US" dirty="0"/>
          </a:p>
        </p:txBody>
      </p:sp>
      <p:sp>
        <p:nvSpPr>
          <p:cNvPr id="4100"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30275" y="3330575"/>
            <a:ext cx="7435850" cy="315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6657975"/>
            <a:ext cx="40290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vl1pPr>
          </a:lstStyle>
          <a:p>
            <a:endParaRPr lang="en-US" altLang="en-US" dirty="0"/>
          </a:p>
        </p:txBody>
      </p:sp>
      <p:sp>
        <p:nvSpPr>
          <p:cNvPr id="4103" name="Rectangle 7"/>
          <p:cNvSpPr>
            <a:spLocks noGrp="1" noChangeArrowheads="1"/>
          </p:cNvSpPr>
          <p:nvPr>
            <p:ph type="sldNum" sz="quarter" idx="5"/>
          </p:nvPr>
        </p:nvSpPr>
        <p:spPr bwMode="auto">
          <a:xfrm>
            <a:off x="5265738" y="6657975"/>
            <a:ext cx="40290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vl1pPr>
          </a:lstStyle>
          <a:p>
            <a:fld id="{8EF812CE-A968-4F58-86B5-22027F51F5B3}" type="slidenum">
              <a:rPr lang="en-US" altLang="en-US"/>
              <a:pPr/>
              <a:t>‹#›</a:t>
            </a:fld>
            <a:endParaRPr lang="en-US" altLang="en-US" dirty="0"/>
          </a:p>
        </p:txBody>
      </p:sp>
    </p:spTree>
    <p:extLst>
      <p:ext uri="{BB962C8B-B14F-4D97-AF65-F5344CB8AC3E}">
        <p14:creationId xmlns:p14="http://schemas.microsoft.com/office/powerpoint/2010/main" val="29732370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46A507-CA09-464A-A7B5-7B25309F7704}" type="slidenum">
              <a:rPr lang="en-US" altLang="en-US"/>
              <a:pPr/>
              <a:t>2</a:t>
            </a:fld>
            <a:endParaRPr lang="en-US" altLang="en-US" dirty="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6B812E-9FCF-4F3D-B8F3-9895359EA065}" type="slidenum">
              <a:rPr lang="en-US" altLang="en-US"/>
              <a:pPr/>
              <a:t>11</a:t>
            </a:fld>
            <a:endParaRPr lang="en-US" altLang="en-US"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BDDA76-2D24-4275-A525-C510CF6FAAEF}" type="slidenum">
              <a:rPr lang="en-US" altLang="en-US"/>
              <a:pPr/>
              <a:t>3</a:t>
            </a:fld>
            <a:endParaRPr lang="en-US" altLang="en-US" dirty="0"/>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r>
              <a:rPr lang="en-US" altLang="en-US" dirty="0"/>
              <a:t>Tells you what information to record about a resource, but not how to display that information. We use ISBD punctuation to display. Like AACR2, does not tell you which MARC field to use. </a:t>
            </a:r>
          </a:p>
          <a:p>
            <a:r>
              <a:rPr lang="en-US" altLang="en-US" dirty="0"/>
              <a:t>What does FRBR stand for?</a:t>
            </a:r>
          </a:p>
          <a:p>
            <a:endParaRPr lang="en-US" altLang="en-US" dirty="0"/>
          </a:p>
          <a:p>
            <a:r>
              <a:rPr lang="en-US" altLang="en-US" dirty="0"/>
              <a:t>[Go to next slide]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581433-4082-418A-BE1B-5AC6CAA2122D}" type="slidenum">
              <a:rPr lang="en-US" altLang="en-US"/>
              <a:pPr/>
              <a:t>4</a:t>
            </a:fld>
            <a:endParaRPr lang="en-US" altLang="en-US" dirty="0"/>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altLang="en-US" dirty="0"/>
              <a:t>Two key concepts: the 2 groups of FRBR entities </a:t>
            </a:r>
          </a:p>
          <a:p>
            <a:r>
              <a:rPr lang="en-US" altLang="en-US" dirty="0"/>
              <a:t>RDA records information about these two groups and the relationships between them.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8FB4A1-5A9C-4C9B-8D15-52F457122B68}" type="slidenum">
              <a:rPr lang="en-US" altLang="en-US"/>
              <a:pPr/>
              <a:t>5</a:t>
            </a:fld>
            <a:endParaRPr lang="en-US" altLang="en-US" dirty="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r>
              <a:rPr lang="en-US" altLang="en-US" dirty="0"/>
              <a:t>[Read and go to next slide]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651B68-7201-4FE7-A252-D41BF83E06E5}" type="slidenum">
              <a:rPr lang="en-US" altLang="en-US"/>
              <a:pPr/>
              <a:t>6</a:t>
            </a:fld>
            <a:endParaRPr lang="en-US" altLang="en-US" dirty="0"/>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r>
              <a:rPr lang="en-US" altLang="en-US" dirty="0"/>
              <a:t>Brief overview of the content in the Toolkit. [Talking only, no demonstration] Will demonstrate each element when we get to the demonstration.</a:t>
            </a:r>
          </a:p>
          <a:p>
            <a:endParaRPr lang="en-US" altLang="en-US" dirty="0"/>
          </a:p>
          <a:p>
            <a:r>
              <a:rPr lang="en-US" altLang="en-US" dirty="0"/>
              <a:t>RDA includes the RDA </a:t>
            </a:r>
            <a:r>
              <a:rPr lang="en-US" altLang="en-US" i="1" dirty="0"/>
              <a:t>instructions</a:t>
            </a:r>
            <a:r>
              <a:rPr lang="en-US" altLang="en-US" dirty="0"/>
              <a:t> (as opposed to AACR2 rules) </a:t>
            </a:r>
          </a:p>
          <a:p>
            <a:endParaRPr lang="en-US" altLang="en-US" dirty="0"/>
          </a:p>
          <a:p>
            <a:r>
              <a:rPr lang="en-US" altLang="en-US" dirty="0"/>
              <a:t>RDA update history: Summary of substantial revisions to RDA and archive of instructions that have changed. Note RDA available in print form, but is routinely updated, so web is best source for most current instructions</a:t>
            </a:r>
          </a:p>
          <a:p>
            <a:endParaRPr lang="en-US" altLang="en-US" dirty="0"/>
          </a:p>
          <a:p>
            <a:r>
              <a:rPr lang="en-US" altLang="en-US" dirty="0"/>
              <a:t>RDA element set : Presents RDA instructions in the order of the FRBR elements discussed yesterday.  </a:t>
            </a:r>
          </a:p>
          <a:p>
            <a:endParaRPr lang="en-US" altLang="en-US" dirty="0"/>
          </a:p>
          <a:p>
            <a:r>
              <a:rPr lang="en-US" altLang="en-US" dirty="0"/>
              <a:t>AACR2. Will go into more detail later. </a:t>
            </a:r>
          </a:p>
          <a:p>
            <a:endParaRPr lang="en-US" altLang="en-US" dirty="0"/>
          </a:p>
          <a:p>
            <a:r>
              <a:rPr lang="en-US" altLang="en-US" dirty="0"/>
              <a:t>LC-PCC: Library of Congress Program for Cooperative Cataloging policy statements. Equivalent of LCRIs for AACR2</a:t>
            </a:r>
          </a:p>
          <a:p>
            <a:endParaRPr lang="en-US" altLang="en-US" dirty="0"/>
          </a:p>
          <a:p>
            <a:r>
              <a:rPr lang="en-US" altLang="en-US" dirty="0"/>
              <a:t>Examples of RDA Cataloging. These are freely available. Need a subscription to see the other parts of the Toolkit.</a:t>
            </a:r>
          </a:p>
          <a:p>
            <a:endParaRPr lang="en-US" altLang="en-US" dirty="0"/>
          </a:p>
          <a:p>
            <a:r>
              <a:rPr lang="en-US" altLang="en-US" dirty="0"/>
              <a:t>RDA mappings to several encoding schema, most notably MARC</a:t>
            </a:r>
          </a:p>
          <a:p>
            <a:endParaRPr lang="en-US" altLang="en-US" dirty="0"/>
          </a:p>
          <a:p>
            <a:r>
              <a:rPr lang="en-US" altLang="en-US" dirty="0"/>
              <a:t>User created content: global, institutional and personal. Need a User Profile to access institutional and to create personal content.</a:t>
            </a:r>
          </a:p>
          <a:p>
            <a:endParaRPr lang="en-US" altLang="en-US" dirty="0"/>
          </a:p>
          <a:p>
            <a:r>
              <a:rPr lang="en-US" altLang="en-US" b="1" dirty="0"/>
              <a:t>Switch to Toolkit</a:t>
            </a:r>
            <a:r>
              <a:rPr lang="en-US" altLang="en-US" dirty="0"/>
              <a:t>: www.rdatoolkit.org</a:t>
            </a:r>
          </a:p>
          <a:p>
            <a:endParaRPr lang="en-US" altLang="en-US" dirty="0"/>
          </a:p>
          <a:p>
            <a:r>
              <a:rPr lang="en-US" altLang="en-US" dirty="0"/>
              <a:t>Go over following free stuff quickly: </a:t>
            </a:r>
          </a:p>
          <a:p>
            <a:endParaRPr lang="en-US" altLang="en-US" dirty="0"/>
          </a:p>
          <a:p>
            <a:r>
              <a:rPr lang="en-US" altLang="en-US" dirty="0"/>
              <a:t>Blog: This is Toolkit Blog. Show on right how to create a new account. This is different from your User Profile login.</a:t>
            </a:r>
          </a:p>
          <a:p>
            <a:endParaRPr lang="en-US" altLang="en-US" dirty="0"/>
          </a:p>
          <a:p>
            <a:r>
              <a:rPr lang="en-US" altLang="en-US" dirty="0"/>
              <a:t>Development: This is Development Blog. Shows announcements about new releases. Separate from Toolkit Blog.</a:t>
            </a:r>
          </a:p>
          <a:p>
            <a:r>
              <a:rPr lang="en-US" altLang="en-US" dirty="0"/>
              <a:t> </a:t>
            </a:r>
          </a:p>
          <a:p>
            <a:r>
              <a:rPr lang="en-US" altLang="en-US" dirty="0"/>
              <a:t>Open RDA example records. Show one of the bibliographic for books format. Note that there are 2 options: RDA instruction order and MARC order </a:t>
            </a:r>
          </a:p>
          <a:p>
            <a:endParaRPr lang="en-US" altLang="en-US" dirty="0"/>
          </a:p>
          <a:p>
            <a:r>
              <a:rPr lang="en-US" altLang="en-US" dirty="0"/>
              <a:t>Show RDA Teaching and Training page briefly. Most resources are free. Note link to Library of Congress training material</a:t>
            </a:r>
          </a:p>
          <a:p>
            <a:endParaRPr lang="en-US" altLang="en-US" dirty="0"/>
          </a:p>
          <a:p>
            <a:r>
              <a:rPr lang="en-US" altLang="en-US" dirty="0"/>
              <a:t>Show Video Help page. Short videos of 5 minutes or less that show you how to do a particular task in the Toolkit. </a:t>
            </a:r>
          </a:p>
          <a:p>
            <a:endParaRPr lang="en-US" altLang="en-US" dirty="0"/>
          </a:p>
          <a:p>
            <a:r>
              <a:rPr lang="en-US" altLang="en-US" dirty="0"/>
              <a:t>[Go back to Power Point and to next slide]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1220E4-DEB9-4824-8E34-3E804B848DB6}" type="slidenum">
              <a:rPr lang="en-US" altLang="en-US"/>
              <a:pPr/>
              <a:t>7</a:t>
            </a:fld>
            <a:endParaRPr lang="en-US" altLang="en-US" dirty="0"/>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US" altLang="en-US" dirty="0"/>
              <a:t>28 concurrent users possible at Berkeley</a:t>
            </a:r>
          </a:p>
          <a:p>
            <a:r>
              <a:rPr lang="en-US" altLang="en-US" dirty="0"/>
              <a:t>Authentication gives you access to almost all the documentation. Does not give access to institutional or personal user created content, bookmarks, preferences, etc. Need personal profile for these. </a:t>
            </a:r>
          </a:p>
          <a:p>
            <a:r>
              <a:rPr lang="en-US" altLang="en-US" dirty="0"/>
              <a:t>Unlimited number of personal profiles available, but only 28 concurrent users. </a:t>
            </a:r>
          </a:p>
          <a:p>
            <a:endParaRPr lang="en-US" altLang="en-US" dirty="0"/>
          </a:p>
          <a:p>
            <a:r>
              <a:rPr lang="en-US" altLang="en-US" dirty="0"/>
              <a:t>[Go to Next Slide]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E6FA39-7F24-44B8-99B3-202F2597615D}" type="slidenum">
              <a:rPr lang="en-US" altLang="en-US"/>
              <a:pPr/>
              <a:t>8</a:t>
            </a:fld>
            <a:endParaRPr lang="en-US" altLang="en-US" dirty="0"/>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pPr>
              <a:lnSpc>
                <a:spcPct val="80000"/>
              </a:lnSpc>
            </a:pPr>
            <a:endParaRPr lang="en-US" altLang="en-US" sz="8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FCF30B-B210-414C-A759-34B055AF3776}" type="slidenum">
              <a:rPr lang="en-US" altLang="en-US"/>
              <a:pPr/>
              <a:t>9</a:t>
            </a:fld>
            <a:endParaRPr lang="en-US" altLang="en-US" dirty="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ltLang="en-US" dirty="0"/>
          </a:p>
          <a:p>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8E725D-A45F-4437-BF68-F150F192FB29}" type="slidenum">
              <a:rPr lang="en-US" altLang="en-US"/>
              <a:pPr/>
              <a:t>10</a:t>
            </a:fld>
            <a:endParaRPr lang="en-US" altLang="en-US" dirty="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n-US" altLang="en-US" dirty="0"/>
              <a:t>RDA Help on lower left of screen </a:t>
            </a:r>
          </a:p>
          <a:p>
            <a:endParaRPr lang="en-US" altLang="en-US" dirty="0"/>
          </a:p>
          <a:p>
            <a:r>
              <a:rPr lang="en-US" altLang="en-US" dirty="0"/>
              <a:t>RDA Toolkit Video Help: short demos. Go to “Teaching and Training”: Link opens up below it and one on the right side of screen. </a:t>
            </a:r>
          </a:p>
          <a:p>
            <a:endParaRPr lang="en-US" altLang="en-US" dirty="0"/>
          </a:p>
          <a:p>
            <a:r>
              <a:rPr lang="en-US" altLang="en-US" dirty="0"/>
              <a:t>RDA Toolkit Essentials webinars : about one hour in length, sign up for upcoming live or view archived webinars</a:t>
            </a:r>
          </a:p>
          <a:p>
            <a:endParaRPr lang="en-US" altLang="en-US" dirty="0"/>
          </a:p>
          <a:p>
            <a:r>
              <a:rPr lang="en-US" altLang="en-US" dirty="0"/>
              <a:t>LC training: linked from RDA Toolkit. About 4 hours!</a:t>
            </a:r>
          </a:p>
          <a:p>
            <a:endParaRPr lang="en-US" altLang="en-US" dirty="0"/>
          </a:p>
          <a:p>
            <a:r>
              <a:rPr lang="en-US" altLang="en-US" dirty="0"/>
              <a:t>Using the RDA Toolkit: local version available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6A10AC2-533A-4CB6-AB81-545C3DDF518E}" type="slidenum">
              <a:rPr lang="en-US" altLang="en-US"/>
              <a:pPr/>
              <a:t>‹#›</a:t>
            </a:fld>
            <a:endParaRPr lang="en-US" altLang="en-US" dirty="0"/>
          </a:p>
        </p:txBody>
      </p:sp>
    </p:spTree>
    <p:extLst>
      <p:ext uri="{BB962C8B-B14F-4D97-AF65-F5344CB8AC3E}">
        <p14:creationId xmlns:p14="http://schemas.microsoft.com/office/powerpoint/2010/main" val="710017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38702E05-32BF-4EF0-817C-45C8BD83A45A}" type="slidenum">
              <a:rPr lang="en-US" altLang="en-US"/>
              <a:pPr/>
              <a:t>‹#›</a:t>
            </a:fld>
            <a:endParaRPr lang="en-US" altLang="en-US" dirty="0"/>
          </a:p>
        </p:txBody>
      </p:sp>
    </p:spTree>
    <p:extLst>
      <p:ext uri="{BB962C8B-B14F-4D97-AF65-F5344CB8AC3E}">
        <p14:creationId xmlns:p14="http://schemas.microsoft.com/office/powerpoint/2010/main" val="521247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4D0AE75A-B672-4EBD-A591-8F26BDF76E47}" type="slidenum">
              <a:rPr lang="en-US" altLang="en-US"/>
              <a:pPr/>
              <a:t>‹#›</a:t>
            </a:fld>
            <a:endParaRPr lang="en-US" altLang="en-US" dirty="0"/>
          </a:p>
        </p:txBody>
      </p:sp>
    </p:spTree>
    <p:extLst>
      <p:ext uri="{BB962C8B-B14F-4D97-AF65-F5344CB8AC3E}">
        <p14:creationId xmlns:p14="http://schemas.microsoft.com/office/powerpoint/2010/main" val="7394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4C815606-61DE-4335-8C40-EA5E8D792EE4}" type="slidenum">
              <a:rPr lang="en-US" altLang="en-US"/>
              <a:pPr/>
              <a:t>‹#›</a:t>
            </a:fld>
            <a:endParaRPr lang="en-US" altLang="en-US" dirty="0"/>
          </a:p>
        </p:txBody>
      </p:sp>
    </p:spTree>
    <p:extLst>
      <p:ext uri="{BB962C8B-B14F-4D97-AF65-F5344CB8AC3E}">
        <p14:creationId xmlns:p14="http://schemas.microsoft.com/office/powerpoint/2010/main" val="70422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3FCE20A9-786D-44AF-AA9F-FFA455C308A7}" type="slidenum">
              <a:rPr lang="en-US" altLang="en-US"/>
              <a:pPr/>
              <a:t>‹#›</a:t>
            </a:fld>
            <a:endParaRPr lang="en-US" altLang="en-US" dirty="0"/>
          </a:p>
        </p:txBody>
      </p:sp>
    </p:spTree>
    <p:extLst>
      <p:ext uri="{BB962C8B-B14F-4D97-AF65-F5344CB8AC3E}">
        <p14:creationId xmlns:p14="http://schemas.microsoft.com/office/powerpoint/2010/main" val="83173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98C7D5E4-C477-41EF-9925-3F6E78240107}" type="slidenum">
              <a:rPr lang="en-US" altLang="en-US"/>
              <a:pPr/>
              <a:t>‹#›</a:t>
            </a:fld>
            <a:endParaRPr lang="en-US" altLang="en-US" dirty="0"/>
          </a:p>
        </p:txBody>
      </p:sp>
    </p:spTree>
    <p:extLst>
      <p:ext uri="{BB962C8B-B14F-4D97-AF65-F5344CB8AC3E}">
        <p14:creationId xmlns:p14="http://schemas.microsoft.com/office/powerpoint/2010/main" val="550135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450238D0-E495-4AF7-BAAA-340237736416}" type="slidenum">
              <a:rPr lang="en-US" altLang="en-US"/>
              <a:pPr/>
              <a:t>‹#›</a:t>
            </a:fld>
            <a:endParaRPr lang="en-US" altLang="en-US" dirty="0"/>
          </a:p>
        </p:txBody>
      </p:sp>
    </p:spTree>
    <p:extLst>
      <p:ext uri="{BB962C8B-B14F-4D97-AF65-F5344CB8AC3E}">
        <p14:creationId xmlns:p14="http://schemas.microsoft.com/office/powerpoint/2010/main" val="1435621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BD2D797C-D130-4B15-A0CA-1C93675086C6}" type="slidenum">
              <a:rPr lang="en-US" altLang="en-US"/>
              <a:pPr/>
              <a:t>‹#›</a:t>
            </a:fld>
            <a:endParaRPr lang="en-US" altLang="en-US" dirty="0"/>
          </a:p>
        </p:txBody>
      </p:sp>
    </p:spTree>
    <p:extLst>
      <p:ext uri="{BB962C8B-B14F-4D97-AF65-F5344CB8AC3E}">
        <p14:creationId xmlns:p14="http://schemas.microsoft.com/office/powerpoint/2010/main" val="4030176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6E852D4E-F6EA-45FB-8D0D-C0ECA7FBE930}" type="slidenum">
              <a:rPr lang="en-US" altLang="en-US"/>
              <a:pPr/>
              <a:t>‹#›</a:t>
            </a:fld>
            <a:endParaRPr lang="en-US" altLang="en-US" dirty="0"/>
          </a:p>
        </p:txBody>
      </p:sp>
    </p:spTree>
    <p:extLst>
      <p:ext uri="{BB962C8B-B14F-4D97-AF65-F5344CB8AC3E}">
        <p14:creationId xmlns:p14="http://schemas.microsoft.com/office/powerpoint/2010/main" val="411671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9877BED2-04DE-4B8C-B8DE-1D53C2344450}" type="slidenum">
              <a:rPr lang="en-US" altLang="en-US"/>
              <a:pPr/>
              <a:t>‹#›</a:t>
            </a:fld>
            <a:endParaRPr lang="en-US" altLang="en-US" dirty="0"/>
          </a:p>
        </p:txBody>
      </p:sp>
    </p:spTree>
    <p:extLst>
      <p:ext uri="{BB962C8B-B14F-4D97-AF65-F5344CB8AC3E}">
        <p14:creationId xmlns:p14="http://schemas.microsoft.com/office/powerpoint/2010/main" val="1935850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DF10316B-342D-4384-9D4A-A3B38DDBA1FA}" type="slidenum">
              <a:rPr lang="en-US" altLang="en-US"/>
              <a:pPr/>
              <a:t>‹#›</a:t>
            </a:fld>
            <a:endParaRPr lang="en-US" altLang="en-US" dirty="0"/>
          </a:p>
        </p:txBody>
      </p:sp>
    </p:spTree>
    <p:extLst>
      <p:ext uri="{BB962C8B-B14F-4D97-AF65-F5344CB8AC3E}">
        <p14:creationId xmlns:p14="http://schemas.microsoft.com/office/powerpoint/2010/main" val="1924698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063542F-23E6-42BF-A663-AA4CB7A3DE8D}"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rdatoolkit.org/"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rdatoolkit.org/essential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lib.berkeley.edu/catalog_dept/rda-learners-page" TargetMode="External"/><Relationship Id="rId4" Type="http://schemas.openxmlformats.org/officeDocument/2006/relationships/hyperlink" Target="http://www.rdatoolkit.org/trainin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access.rdatoolkit.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lib.berkeley.edu/Help/connecting_off_campu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DA86D33-96CF-4A83-8BD0-5665668C3EFE}" type="slidenum">
              <a:rPr lang="en-US" altLang="en-US"/>
              <a:pPr/>
              <a:t>1</a:t>
            </a:fld>
            <a:endParaRPr lang="en-US" altLang="en-US" dirty="0"/>
          </a:p>
        </p:txBody>
      </p:sp>
      <p:sp>
        <p:nvSpPr>
          <p:cNvPr id="51203" name="Rectangle 3"/>
          <p:cNvSpPr>
            <a:spLocks noGrp="1" noChangeArrowheads="1"/>
          </p:cNvSpPr>
          <p:nvPr>
            <p:ph type="body" idx="1"/>
          </p:nvPr>
        </p:nvSpPr>
        <p:spPr>
          <a:xfrm>
            <a:off x="375138" y="518318"/>
            <a:ext cx="8229600" cy="5958682"/>
          </a:xfrm>
        </p:spPr>
        <p:txBody>
          <a:bodyPr/>
          <a:lstStyle/>
          <a:p>
            <a:pPr marL="0" indent="0" algn="ctr">
              <a:buNone/>
            </a:pPr>
            <a:r>
              <a:rPr lang="en-US" altLang="en-US" sz="4000" dirty="0" smtClean="0"/>
              <a:t>RDA Day 2: </a:t>
            </a:r>
          </a:p>
          <a:p>
            <a:pPr marL="0" indent="0" algn="ctr">
              <a:buNone/>
            </a:pPr>
            <a:r>
              <a:rPr lang="en-US" altLang="en-US" sz="4000" dirty="0" smtClean="0"/>
              <a:t>Using the RDA Toolkit</a:t>
            </a:r>
            <a:endParaRPr lang="en-US" altLang="en-US" sz="4000" dirty="0"/>
          </a:p>
          <a:p>
            <a:pPr algn="ctr"/>
            <a:endParaRPr lang="en-US" altLang="en-US" dirty="0"/>
          </a:p>
          <a:p>
            <a:pPr>
              <a:buFontTx/>
              <a:buNone/>
            </a:pPr>
            <a:r>
              <a:rPr lang="en-US" altLang="en-US" dirty="0"/>
              <a:t>			</a:t>
            </a:r>
          </a:p>
          <a:p>
            <a:pPr>
              <a:buFontTx/>
              <a:buNone/>
            </a:pPr>
            <a:r>
              <a:rPr lang="en-US" altLang="en-US" dirty="0"/>
              <a:t>			</a:t>
            </a:r>
          </a:p>
          <a:p>
            <a:pPr>
              <a:buFontTx/>
              <a:buNone/>
            </a:pPr>
            <a:r>
              <a:rPr lang="en-US" altLang="en-US" dirty="0"/>
              <a:t>			</a:t>
            </a:r>
          </a:p>
          <a:p>
            <a:pPr>
              <a:buFontTx/>
              <a:buNone/>
            </a:pPr>
            <a:r>
              <a:rPr lang="en-US" altLang="en-US" dirty="0"/>
              <a:t>			  </a:t>
            </a:r>
            <a:endParaRPr lang="en-US" altLang="en-US" dirty="0" smtClean="0"/>
          </a:p>
          <a:p>
            <a:pPr algn="ctr">
              <a:buFontTx/>
              <a:buNone/>
            </a:pPr>
            <a:r>
              <a:rPr lang="en-US" altLang="en-US" sz="3600" dirty="0" smtClean="0">
                <a:hlinkClick r:id="rId2"/>
              </a:rPr>
              <a:t>www.rdatoolkit.org</a:t>
            </a:r>
            <a:endParaRPr lang="en-US" altLang="en-US" sz="3600" dirty="0"/>
          </a:p>
          <a:p>
            <a:pPr>
              <a:buFontTx/>
              <a:buNone/>
            </a:pPr>
            <a:endParaRPr lang="en-US" altLang="en-US" sz="4400" dirty="0"/>
          </a:p>
        </p:txBody>
      </p:sp>
      <p:pic>
        <p:nvPicPr>
          <p:cNvPr id="51205" name="Picture 5" descr="RDAtoolkit_logo_300dp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438400"/>
            <a:ext cx="3896360" cy="1981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DEB5803-0370-4DD9-83E8-8C7F2EDE1C15}" type="slidenum">
              <a:rPr lang="en-US" altLang="en-US"/>
              <a:pPr/>
              <a:t>10</a:t>
            </a:fld>
            <a:endParaRPr lang="en-US" altLang="en-US" dirty="0"/>
          </a:p>
        </p:txBody>
      </p:sp>
      <p:sp>
        <p:nvSpPr>
          <p:cNvPr id="24578" name="Rectangle 2"/>
          <p:cNvSpPr>
            <a:spLocks noGrp="1" noChangeArrowheads="1"/>
          </p:cNvSpPr>
          <p:nvPr>
            <p:ph type="title"/>
          </p:nvPr>
        </p:nvSpPr>
        <p:spPr/>
        <p:txBody>
          <a:bodyPr/>
          <a:lstStyle/>
          <a:p>
            <a:r>
              <a:rPr lang="en-US" altLang="en-US" dirty="0"/>
              <a:t>Help / Additional Resources</a:t>
            </a:r>
          </a:p>
        </p:txBody>
      </p:sp>
      <p:sp>
        <p:nvSpPr>
          <p:cNvPr id="24579" name="Rectangle 3"/>
          <p:cNvSpPr>
            <a:spLocks noGrp="1" noChangeArrowheads="1"/>
          </p:cNvSpPr>
          <p:nvPr>
            <p:ph type="body" idx="1"/>
          </p:nvPr>
        </p:nvSpPr>
        <p:spPr/>
        <p:txBody>
          <a:bodyPr/>
          <a:lstStyle/>
          <a:p>
            <a:pPr>
              <a:lnSpc>
                <a:spcPct val="90000"/>
              </a:lnSpc>
            </a:pPr>
            <a:r>
              <a:rPr lang="en-US" altLang="en-US" sz="2800" dirty="0"/>
              <a:t>RDA Toolkit Help</a:t>
            </a:r>
          </a:p>
          <a:p>
            <a:pPr>
              <a:lnSpc>
                <a:spcPct val="90000"/>
              </a:lnSpc>
            </a:pPr>
            <a:r>
              <a:rPr lang="en-US" altLang="en-US" sz="2800" dirty="0"/>
              <a:t>RDA Toolkit Video Help</a:t>
            </a:r>
          </a:p>
          <a:p>
            <a:pPr>
              <a:lnSpc>
                <a:spcPct val="90000"/>
              </a:lnSpc>
            </a:pPr>
            <a:r>
              <a:rPr lang="en-US" altLang="en-US" sz="2800" dirty="0"/>
              <a:t>RDA Toolkit Essentials webinars</a:t>
            </a:r>
          </a:p>
          <a:p>
            <a:pPr>
              <a:lnSpc>
                <a:spcPct val="90000"/>
              </a:lnSpc>
              <a:buFontTx/>
              <a:buNone/>
            </a:pPr>
            <a:r>
              <a:rPr lang="en-US" altLang="en-US" sz="2800" dirty="0"/>
              <a:t>   </a:t>
            </a:r>
            <a:r>
              <a:rPr lang="en-US" altLang="en-US" sz="2800" dirty="0">
                <a:hlinkClick r:id="rId3"/>
              </a:rPr>
              <a:t>http://www.rdatoolkit.org/essentials</a:t>
            </a:r>
            <a:r>
              <a:rPr lang="en-US" altLang="en-US" sz="2800" dirty="0"/>
              <a:t> </a:t>
            </a:r>
          </a:p>
          <a:p>
            <a:pPr>
              <a:lnSpc>
                <a:spcPct val="90000"/>
              </a:lnSpc>
            </a:pPr>
            <a:r>
              <a:rPr lang="en-US" altLang="en-US" sz="2800" dirty="0"/>
              <a:t>Library of Congress training </a:t>
            </a:r>
            <a:r>
              <a:rPr lang="en-US" altLang="en-US" sz="2800" dirty="0">
                <a:hlinkClick r:id="rId4"/>
              </a:rPr>
              <a:t>http://www.rdatoolkit.org/training</a:t>
            </a:r>
            <a:r>
              <a:rPr lang="en-US" altLang="en-US" sz="2800" dirty="0"/>
              <a:t>  </a:t>
            </a:r>
          </a:p>
          <a:p>
            <a:pPr>
              <a:lnSpc>
                <a:spcPct val="90000"/>
              </a:lnSpc>
            </a:pPr>
            <a:r>
              <a:rPr lang="en-US" altLang="en-US" sz="2800" dirty="0"/>
              <a:t>Local: “Using the RDA Toolkit” on the RDA Learner’s page </a:t>
            </a:r>
            <a:r>
              <a:rPr lang="en-US" altLang="en-US" sz="2800" dirty="0">
                <a:hlinkClick r:id="rId5"/>
              </a:rPr>
              <a:t>http://www.lib.berkeley.edu/catalog_dept/rda-learners-page</a:t>
            </a:r>
            <a:r>
              <a:rPr lang="en-US" altLang="en-US" sz="2800" dirty="0"/>
              <a:t>    </a:t>
            </a:r>
          </a:p>
          <a:p>
            <a:pPr>
              <a:lnSpc>
                <a:spcPct val="90000"/>
              </a:lnSpc>
              <a:buFontTx/>
              <a:buNone/>
            </a:pPr>
            <a:endParaRPr lang="en-US" alt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944562"/>
          </a:xfrm>
        </p:spPr>
        <p:txBody>
          <a:bodyPr/>
          <a:lstStyle/>
          <a:p>
            <a:r>
              <a:rPr lang="en-US" altLang="en-US" sz="4000" dirty="0" smtClean="0"/>
              <a:t>Exercises</a:t>
            </a:r>
            <a:endParaRPr lang="en-US" altLang="en-US" sz="4000" dirty="0"/>
          </a:p>
        </p:txBody>
      </p:sp>
      <p:sp>
        <p:nvSpPr>
          <p:cNvPr id="7" name="Slide Number Placeholder 5"/>
          <p:cNvSpPr>
            <a:spLocks noGrp="1"/>
          </p:cNvSpPr>
          <p:nvPr>
            <p:ph type="sldNum" sz="quarter" idx="12"/>
          </p:nvPr>
        </p:nvSpPr>
        <p:spPr/>
        <p:txBody>
          <a:bodyPr/>
          <a:lstStyle/>
          <a:p>
            <a:fld id="{864B2CB7-16DF-4EF4-B1FE-FA28807B7432}" type="slidenum">
              <a:rPr lang="en-US" altLang="en-US" smtClean="0"/>
              <a:pPr/>
              <a:t>11</a:t>
            </a:fld>
            <a:endParaRPr lang="en-US" altLang="en-US" dirty="0"/>
          </a:p>
        </p:txBody>
      </p:sp>
      <p:pic>
        <p:nvPicPr>
          <p:cNvPr id="23565" name="Picture 13" descr="MC90015056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71936" y="152400"/>
            <a:ext cx="1090863" cy="1295400"/>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152400" y="1447800"/>
            <a:ext cx="8229600" cy="5029200"/>
          </a:xfrm>
        </p:spPr>
        <p:txBody>
          <a:bodyPr/>
          <a:lstStyle/>
          <a:p>
            <a:pPr marL="0" indent="0">
              <a:buNone/>
            </a:pPr>
            <a:r>
              <a:rPr lang="en-US" sz="2400" dirty="0">
                <a:solidFill>
                  <a:schemeClr val="tx1"/>
                </a:solidFill>
              </a:rPr>
              <a:t>1. What is the title of the instruction 6.27.1.8?</a:t>
            </a:r>
          </a:p>
          <a:p>
            <a:pPr marL="0" indent="0">
              <a:buNone/>
            </a:pPr>
            <a:r>
              <a:rPr lang="en-US" sz="2400" i="1" dirty="0" smtClean="0">
                <a:solidFill>
                  <a:schemeClr val="tx1"/>
                </a:solidFill>
                <a:latin typeface="Times New Roman" panose="02020603050405020304" pitchFamily="18" charset="0"/>
                <a:cs typeface="Times New Roman" panose="02020603050405020304" pitchFamily="18" charset="0"/>
              </a:rPr>
              <a:t>	Works </a:t>
            </a:r>
            <a:r>
              <a:rPr lang="en-US" sz="2400" i="1" dirty="0">
                <a:solidFill>
                  <a:schemeClr val="tx1"/>
                </a:solidFill>
                <a:latin typeface="Times New Roman" panose="02020603050405020304" pitchFamily="18" charset="0"/>
                <a:cs typeface="Times New Roman" panose="02020603050405020304" pitchFamily="18" charset="0"/>
              </a:rPr>
              <a:t>of Uncertain or Unknown Origin</a:t>
            </a:r>
            <a:endParaRPr lang="en-US" sz="2400" dirty="0">
              <a:solidFill>
                <a:schemeClr val="tx1"/>
              </a:solidFill>
              <a:latin typeface="Times New Roman" panose="02020603050405020304" pitchFamily="18" charset="0"/>
              <a:cs typeface="Times New Roman" panose="02020603050405020304" pitchFamily="18" charset="0"/>
            </a:endParaRPr>
          </a:p>
          <a:p>
            <a:pPr marL="0" indent="0">
              <a:buNone/>
            </a:pPr>
            <a:r>
              <a:rPr lang="en-US" sz="2400" i="1" dirty="0" smtClean="0">
                <a:solidFill>
                  <a:schemeClr val="tx1"/>
                </a:solidFill>
                <a:latin typeface="Times New Roman" panose="02020603050405020304" pitchFamily="18" charset="0"/>
                <a:cs typeface="Times New Roman" panose="02020603050405020304" pitchFamily="18" charset="0"/>
              </a:rPr>
              <a:t>	Use </a:t>
            </a:r>
            <a:r>
              <a:rPr lang="en-US" sz="2400" i="1" dirty="0">
                <a:solidFill>
                  <a:schemeClr val="tx1"/>
                </a:solidFill>
                <a:latin typeface="Times New Roman" panose="02020603050405020304" pitchFamily="18" charset="0"/>
                <a:cs typeface="Times New Roman" panose="02020603050405020304" pitchFamily="18" charset="0"/>
              </a:rPr>
              <a:t>the Toolkit navigation to get to the instruction OR  do </a:t>
            </a:r>
            <a:r>
              <a:rPr lang="en-US" sz="2400" i="1" dirty="0" smtClean="0">
                <a:solidFill>
                  <a:schemeClr val="tx1"/>
                </a:solidFill>
                <a:latin typeface="Times New Roman" panose="02020603050405020304" pitchFamily="18" charset="0"/>
                <a:cs typeface="Times New Roman" panose="02020603050405020304" pitchFamily="18" charset="0"/>
              </a:rPr>
              <a:t>	a </a:t>
            </a:r>
            <a:r>
              <a:rPr lang="en-US" sz="2400" i="1" dirty="0">
                <a:solidFill>
                  <a:schemeClr val="tx1"/>
                </a:solidFill>
                <a:latin typeface="Times New Roman" panose="02020603050405020304" pitchFamily="18" charset="0"/>
                <a:cs typeface="Times New Roman" panose="02020603050405020304" pitchFamily="18" charset="0"/>
              </a:rPr>
              <a:t>simple search on the rule number.</a:t>
            </a:r>
            <a:endParaRPr lang="en-US" sz="2400" dirty="0">
              <a:solidFill>
                <a:schemeClr val="tx1"/>
              </a:solidFill>
              <a:latin typeface="Times New Roman" panose="02020603050405020304" pitchFamily="18" charset="0"/>
              <a:cs typeface="Times New Roman" panose="02020603050405020304" pitchFamily="18" charset="0"/>
            </a:endParaRPr>
          </a:p>
          <a:p>
            <a:pPr marL="0" indent="0">
              <a:buNone/>
            </a:pPr>
            <a:r>
              <a:rPr lang="en-US" sz="2400" dirty="0" smtClean="0">
                <a:solidFill>
                  <a:schemeClr val="tx1"/>
                </a:solidFill>
              </a:rPr>
              <a:t>2a</a:t>
            </a:r>
            <a:r>
              <a:rPr lang="en-US" sz="2400" dirty="0">
                <a:solidFill>
                  <a:schemeClr val="tx1"/>
                </a:solidFill>
              </a:rPr>
              <a:t>. What is the RDA equivalent of “heading”?</a:t>
            </a:r>
          </a:p>
          <a:p>
            <a:pPr marL="0" indent="0">
              <a:buNone/>
            </a:pPr>
            <a:r>
              <a:rPr lang="en-US" sz="2400" dirty="0">
                <a:solidFill>
                  <a:schemeClr val="tx1"/>
                </a:solidFill>
              </a:rPr>
              <a:t> </a:t>
            </a:r>
            <a:r>
              <a:rPr lang="en-US" sz="2400" dirty="0" smtClean="0">
                <a:solidFill>
                  <a:schemeClr val="tx1"/>
                </a:solidFill>
              </a:rPr>
              <a:t>	</a:t>
            </a:r>
            <a:r>
              <a:rPr lang="en-US" sz="2400" i="1" dirty="0" smtClean="0">
                <a:solidFill>
                  <a:schemeClr val="tx1"/>
                </a:solidFill>
                <a:latin typeface="Times New Roman" panose="02020603050405020304" pitchFamily="18" charset="0"/>
                <a:cs typeface="Times New Roman" panose="02020603050405020304" pitchFamily="18" charset="0"/>
              </a:rPr>
              <a:t>Access </a:t>
            </a:r>
            <a:r>
              <a:rPr lang="en-US" sz="2400" i="1" dirty="0">
                <a:solidFill>
                  <a:schemeClr val="tx1"/>
                </a:solidFill>
                <a:latin typeface="Times New Roman" panose="02020603050405020304" pitchFamily="18" charset="0"/>
                <a:cs typeface="Times New Roman" panose="02020603050405020304" pitchFamily="18" charset="0"/>
              </a:rPr>
              <a:t>Points</a:t>
            </a:r>
            <a:endParaRPr lang="en-US" sz="2400" dirty="0">
              <a:solidFill>
                <a:schemeClr val="tx1"/>
              </a:solidFill>
              <a:latin typeface="Times New Roman" panose="02020603050405020304" pitchFamily="18" charset="0"/>
              <a:cs typeface="Times New Roman" panose="02020603050405020304" pitchFamily="18" charset="0"/>
            </a:endParaRPr>
          </a:p>
          <a:p>
            <a:pPr marL="0" indent="0">
              <a:buNone/>
            </a:pPr>
            <a:r>
              <a:rPr lang="en-US" sz="2400" i="1" dirty="0" smtClean="0">
                <a:solidFill>
                  <a:schemeClr val="tx1"/>
                </a:solidFill>
                <a:latin typeface="Times New Roman" panose="02020603050405020304" pitchFamily="18" charset="0"/>
                <a:cs typeface="Times New Roman" panose="02020603050405020304" pitchFamily="18" charset="0"/>
              </a:rPr>
              <a:t>	Look </a:t>
            </a:r>
            <a:r>
              <a:rPr lang="en-US" sz="2400" i="1" dirty="0">
                <a:solidFill>
                  <a:schemeClr val="tx1"/>
                </a:solidFill>
                <a:latin typeface="Times New Roman" panose="02020603050405020304" pitchFamily="18" charset="0"/>
                <a:cs typeface="Times New Roman" panose="02020603050405020304" pitchFamily="18" charset="0"/>
              </a:rPr>
              <a:t>up “heading” in the Index to see the x-ref</a:t>
            </a:r>
            <a:endParaRPr lang="en-US" sz="2400" dirty="0">
              <a:solidFill>
                <a:schemeClr val="tx1"/>
              </a:solidFill>
              <a:latin typeface="Times New Roman" panose="02020603050405020304" pitchFamily="18" charset="0"/>
              <a:cs typeface="Times New Roman" panose="02020603050405020304" pitchFamily="18" charset="0"/>
            </a:endParaRPr>
          </a:p>
          <a:p>
            <a:pPr marL="0" indent="0">
              <a:buNone/>
            </a:pPr>
            <a:r>
              <a:rPr lang="en-US" sz="2400" dirty="0" smtClean="0">
                <a:solidFill>
                  <a:schemeClr val="tx1"/>
                </a:solidFill>
              </a:rPr>
              <a:t>2b</a:t>
            </a:r>
            <a:r>
              <a:rPr lang="en-US" sz="2400" dirty="0">
                <a:solidFill>
                  <a:schemeClr val="tx1"/>
                </a:solidFill>
              </a:rPr>
              <a:t>. What is the instruction number that gives the definition of this RDA term</a:t>
            </a:r>
            <a:r>
              <a:rPr lang="en-US" sz="2400" dirty="0" smtClean="0">
                <a:solidFill>
                  <a:schemeClr val="tx1"/>
                </a:solidFill>
              </a:rPr>
              <a:t>?</a:t>
            </a:r>
            <a:r>
              <a:rPr lang="en-US" sz="2400" dirty="0">
                <a:solidFill>
                  <a:schemeClr val="tx1"/>
                </a:solidFill>
              </a:rPr>
              <a:t> </a:t>
            </a:r>
          </a:p>
          <a:p>
            <a:pPr marL="0" indent="0">
              <a:buNone/>
            </a:pPr>
            <a:r>
              <a:rPr lang="en-US" sz="2400" i="1" dirty="0" smtClean="0">
                <a:solidFill>
                  <a:schemeClr val="tx1"/>
                </a:solidFill>
                <a:latin typeface="Times New Roman" panose="02020603050405020304" pitchFamily="18" charset="0"/>
                <a:cs typeface="Times New Roman" panose="02020603050405020304" pitchFamily="18" charset="0"/>
              </a:rPr>
              <a:t>	5.1.4 </a:t>
            </a:r>
            <a:r>
              <a:rPr lang="en-US" sz="2400" i="1" dirty="0">
                <a:solidFill>
                  <a:schemeClr val="tx1"/>
                </a:solidFill>
                <a:latin typeface="Times New Roman" panose="02020603050405020304" pitchFamily="18" charset="0"/>
                <a:cs typeface="Times New Roman" panose="02020603050405020304" pitchFamily="18" charset="0"/>
              </a:rPr>
              <a:t>is the first of several definitions.</a:t>
            </a:r>
            <a:endParaRPr lang="en-US" sz="2400" dirty="0">
              <a:solidFill>
                <a:schemeClr val="tx1"/>
              </a:solidFill>
              <a:latin typeface="Times New Roman" panose="02020603050405020304" pitchFamily="18" charset="0"/>
              <a:cs typeface="Times New Roman" panose="02020603050405020304" pitchFamily="18" charset="0"/>
            </a:endParaRPr>
          </a:p>
          <a:p>
            <a:pPr marL="0" indent="0">
              <a:buNone/>
            </a:pPr>
            <a:r>
              <a:rPr lang="en-US" sz="2400" i="1" dirty="0" smtClean="0">
                <a:solidFill>
                  <a:schemeClr val="tx1"/>
                </a:solidFill>
                <a:latin typeface="Times New Roman" panose="02020603050405020304" pitchFamily="18" charset="0"/>
                <a:cs typeface="Times New Roman" panose="02020603050405020304" pitchFamily="18" charset="0"/>
              </a:rPr>
              <a:t>	Click </a:t>
            </a:r>
            <a:r>
              <a:rPr lang="en-US" sz="2400" i="1" dirty="0">
                <a:solidFill>
                  <a:schemeClr val="tx1"/>
                </a:solidFill>
                <a:latin typeface="Times New Roman" panose="02020603050405020304" pitchFamily="18" charset="0"/>
                <a:cs typeface="Times New Roman" panose="02020603050405020304" pitchFamily="18" charset="0"/>
              </a:rPr>
              <a:t>on the x-ref “Access Points.” See definitions </a:t>
            </a:r>
            <a:r>
              <a:rPr lang="en-US" sz="2400" i="1" dirty="0" smtClean="0">
                <a:solidFill>
                  <a:schemeClr val="tx1"/>
                </a:solidFill>
                <a:latin typeface="Times New Roman" panose="02020603050405020304" pitchFamily="18" charset="0"/>
                <a:cs typeface="Times New Roman" panose="02020603050405020304" pitchFamily="18" charset="0"/>
              </a:rPr>
              <a:t>	starting </a:t>
            </a:r>
            <a:r>
              <a:rPr lang="en-US" sz="2400" i="1" dirty="0">
                <a:solidFill>
                  <a:schemeClr val="tx1"/>
                </a:solidFill>
                <a:latin typeface="Times New Roman" panose="02020603050405020304" pitchFamily="18" charset="0"/>
                <a:cs typeface="Times New Roman" panose="02020603050405020304" pitchFamily="18" charset="0"/>
              </a:rPr>
              <a:t>with 5.1.4</a:t>
            </a:r>
            <a:endParaRPr lang="en-US" sz="2400" dirty="0">
              <a:solidFill>
                <a:schemeClr val="tx1"/>
              </a:solidFill>
              <a:latin typeface="Times New Roman" panose="02020603050405020304" pitchFamily="18" charset="0"/>
              <a:cs typeface="Times New Roman" panose="02020603050405020304" pitchFamily="18" charset="0"/>
            </a:endParaRPr>
          </a:p>
          <a:p>
            <a:endParaRPr lang="en-US" sz="24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9">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Effect transition="in" filter="fade">
                                      <p:cBhvr>
                                        <p:cTn id="29" dur="1000"/>
                                        <p:tgtEl>
                                          <p:spTgt spid="9">
                                            <p:txEl>
                                              <p:pRg st="3" end="3"/>
                                            </p:txEl>
                                          </p:spTgt>
                                        </p:tgtEl>
                                      </p:cBhvr>
                                    </p:animEffect>
                                    <p:anim calcmode="lin" valueType="num">
                                      <p:cBhvr>
                                        <p:cTn id="30"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 calcmode="lin" valueType="num">
                                      <p:cBhvr>
                                        <p:cTn id="36" dur="10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7" dur="1000" fill="hold"/>
                                        <p:tgtEl>
                                          <p:spTgt spid="9">
                                            <p:txEl>
                                              <p:pRg st="4" end="4"/>
                                            </p:txEl>
                                          </p:spTgt>
                                        </p:tgtEl>
                                        <p:attrNameLst>
                                          <p:attrName>ppt_h</p:attrName>
                                        </p:attrNameLst>
                                      </p:cBhvr>
                                      <p:tavLst>
                                        <p:tav tm="0">
                                          <p:val>
                                            <p:fltVal val="0"/>
                                          </p:val>
                                        </p:tav>
                                        <p:tav tm="100000">
                                          <p:val>
                                            <p:strVal val="#ppt_h"/>
                                          </p:val>
                                        </p:tav>
                                      </p:tavLst>
                                    </p:anim>
                                    <p:anim calcmode="lin" valueType="num">
                                      <p:cBhvr>
                                        <p:cTn id="38" dur="1000" fill="hold"/>
                                        <p:tgtEl>
                                          <p:spTgt spid="9">
                                            <p:txEl>
                                              <p:pRg st="4" end="4"/>
                                            </p:txEl>
                                          </p:spTgt>
                                        </p:tgtEl>
                                        <p:attrNameLst>
                                          <p:attrName>style.rotation</p:attrName>
                                        </p:attrNameLst>
                                      </p:cBhvr>
                                      <p:tavLst>
                                        <p:tav tm="0">
                                          <p:val>
                                            <p:fltVal val="90"/>
                                          </p:val>
                                        </p:tav>
                                        <p:tav tm="100000">
                                          <p:val>
                                            <p:fltVal val="0"/>
                                          </p:val>
                                        </p:tav>
                                      </p:tavLst>
                                    </p:anim>
                                    <p:animEffect transition="in" filter="fade">
                                      <p:cBhvr>
                                        <p:cTn id="39" dur="1000"/>
                                        <p:tgtEl>
                                          <p:spTgt spid="9">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childTnLst>
                                    <p:set>
                                      <p:cBhvr>
                                        <p:cTn id="43" dur="1" fill="hold">
                                          <p:stCondLst>
                                            <p:cond delay="0"/>
                                          </p:stCondLst>
                                        </p:cTn>
                                        <p:tgtEl>
                                          <p:spTgt spid="9">
                                            <p:txEl>
                                              <p:pRg st="5" end="5"/>
                                            </p:txEl>
                                          </p:spTgt>
                                        </p:tgtEl>
                                        <p:attrNameLst>
                                          <p:attrName>style.visibility</p:attrName>
                                        </p:attrNameLst>
                                      </p:cBhvr>
                                      <p:to>
                                        <p:strVal val="visible"/>
                                      </p:to>
                                    </p:set>
                                    <p:anim calcmode="lin" valueType="num">
                                      <p:cBhvr>
                                        <p:cTn id="44" dur="1000" fill="hold"/>
                                        <p:tgtEl>
                                          <p:spTgt spid="9">
                                            <p:txEl>
                                              <p:pRg st="5" end="5"/>
                                            </p:txEl>
                                          </p:spTgt>
                                        </p:tgtEl>
                                        <p:attrNameLst>
                                          <p:attrName>ppt_w</p:attrName>
                                        </p:attrNameLst>
                                      </p:cBhvr>
                                      <p:tavLst>
                                        <p:tav tm="0">
                                          <p:val>
                                            <p:fltVal val="0"/>
                                          </p:val>
                                        </p:tav>
                                        <p:tav tm="100000">
                                          <p:val>
                                            <p:strVal val="#ppt_w"/>
                                          </p:val>
                                        </p:tav>
                                      </p:tavLst>
                                    </p:anim>
                                    <p:anim calcmode="lin" valueType="num">
                                      <p:cBhvr>
                                        <p:cTn id="45" dur="1000" fill="hold"/>
                                        <p:tgtEl>
                                          <p:spTgt spid="9">
                                            <p:txEl>
                                              <p:pRg st="5" end="5"/>
                                            </p:txEl>
                                          </p:spTgt>
                                        </p:tgtEl>
                                        <p:attrNameLst>
                                          <p:attrName>ppt_h</p:attrName>
                                        </p:attrNameLst>
                                      </p:cBhvr>
                                      <p:tavLst>
                                        <p:tav tm="0">
                                          <p:val>
                                            <p:fltVal val="0"/>
                                          </p:val>
                                        </p:tav>
                                        <p:tav tm="100000">
                                          <p:val>
                                            <p:strVal val="#ppt_h"/>
                                          </p:val>
                                        </p:tav>
                                      </p:tavLst>
                                    </p:anim>
                                    <p:anim calcmode="lin" valueType="num">
                                      <p:cBhvr>
                                        <p:cTn id="46" dur="1000" fill="hold"/>
                                        <p:tgtEl>
                                          <p:spTgt spid="9">
                                            <p:txEl>
                                              <p:pRg st="5" end="5"/>
                                            </p:txEl>
                                          </p:spTgt>
                                        </p:tgtEl>
                                        <p:attrNameLst>
                                          <p:attrName>style.rotation</p:attrName>
                                        </p:attrNameLst>
                                      </p:cBhvr>
                                      <p:tavLst>
                                        <p:tav tm="0">
                                          <p:val>
                                            <p:fltVal val="90"/>
                                          </p:val>
                                        </p:tav>
                                        <p:tav tm="100000">
                                          <p:val>
                                            <p:fltVal val="0"/>
                                          </p:val>
                                        </p:tav>
                                      </p:tavLst>
                                    </p:anim>
                                    <p:animEffect transition="in" filter="fade">
                                      <p:cBhvr>
                                        <p:cTn id="47" dur="1000"/>
                                        <p:tgtEl>
                                          <p:spTgt spid="9">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9">
                                            <p:txEl>
                                              <p:pRg st="6" end="6"/>
                                            </p:txEl>
                                          </p:spTgt>
                                        </p:tgtEl>
                                        <p:attrNameLst>
                                          <p:attrName>style.visibility</p:attrName>
                                        </p:attrNameLst>
                                      </p:cBhvr>
                                      <p:to>
                                        <p:strVal val="visible"/>
                                      </p:to>
                                    </p:set>
                                    <p:animEffect transition="in" filter="fade">
                                      <p:cBhvr>
                                        <p:cTn id="52" dur="1000"/>
                                        <p:tgtEl>
                                          <p:spTgt spid="9">
                                            <p:txEl>
                                              <p:pRg st="6" end="6"/>
                                            </p:txEl>
                                          </p:spTgt>
                                        </p:tgtEl>
                                      </p:cBhvr>
                                    </p:animEffect>
                                    <p:anim calcmode="lin" valueType="num">
                                      <p:cBhvr>
                                        <p:cTn id="53"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nodeType="clickEffect">
                                  <p:stCondLst>
                                    <p:cond delay="0"/>
                                  </p:stCondLst>
                                  <p:childTnLst>
                                    <p:set>
                                      <p:cBhvr>
                                        <p:cTn id="58" dur="1" fill="hold">
                                          <p:stCondLst>
                                            <p:cond delay="0"/>
                                          </p:stCondLst>
                                        </p:cTn>
                                        <p:tgtEl>
                                          <p:spTgt spid="9">
                                            <p:txEl>
                                              <p:pRg st="7" end="7"/>
                                            </p:txEl>
                                          </p:spTgt>
                                        </p:tgtEl>
                                        <p:attrNameLst>
                                          <p:attrName>style.visibility</p:attrName>
                                        </p:attrNameLst>
                                      </p:cBhvr>
                                      <p:to>
                                        <p:strVal val="visible"/>
                                      </p:to>
                                    </p:set>
                                    <p:anim calcmode="lin" valueType="num">
                                      <p:cBhvr>
                                        <p:cTn id="59" dur="1000" fill="hold"/>
                                        <p:tgtEl>
                                          <p:spTgt spid="9">
                                            <p:txEl>
                                              <p:pRg st="7" end="7"/>
                                            </p:txEl>
                                          </p:spTgt>
                                        </p:tgtEl>
                                        <p:attrNameLst>
                                          <p:attrName>ppt_w</p:attrName>
                                        </p:attrNameLst>
                                      </p:cBhvr>
                                      <p:tavLst>
                                        <p:tav tm="0">
                                          <p:val>
                                            <p:fltVal val="0"/>
                                          </p:val>
                                        </p:tav>
                                        <p:tav tm="100000">
                                          <p:val>
                                            <p:strVal val="#ppt_w"/>
                                          </p:val>
                                        </p:tav>
                                      </p:tavLst>
                                    </p:anim>
                                    <p:anim calcmode="lin" valueType="num">
                                      <p:cBhvr>
                                        <p:cTn id="60" dur="1000" fill="hold"/>
                                        <p:tgtEl>
                                          <p:spTgt spid="9">
                                            <p:txEl>
                                              <p:pRg st="7" end="7"/>
                                            </p:txEl>
                                          </p:spTgt>
                                        </p:tgtEl>
                                        <p:attrNameLst>
                                          <p:attrName>ppt_h</p:attrName>
                                        </p:attrNameLst>
                                      </p:cBhvr>
                                      <p:tavLst>
                                        <p:tav tm="0">
                                          <p:val>
                                            <p:fltVal val="0"/>
                                          </p:val>
                                        </p:tav>
                                        <p:tav tm="100000">
                                          <p:val>
                                            <p:strVal val="#ppt_h"/>
                                          </p:val>
                                        </p:tav>
                                      </p:tavLst>
                                    </p:anim>
                                    <p:anim calcmode="lin" valueType="num">
                                      <p:cBhvr>
                                        <p:cTn id="61" dur="1000" fill="hold"/>
                                        <p:tgtEl>
                                          <p:spTgt spid="9">
                                            <p:txEl>
                                              <p:pRg st="7" end="7"/>
                                            </p:txEl>
                                          </p:spTgt>
                                        </p:tgtEl>
                                        <p:attrNameLst>
                                          <p:attrName>style.rotation</p:attrName>
                                        </p:attrNameLst>
                                      </p:cBhvr>
                                      <p:tavLst>
                                        <p:tav tm="0">
                                          <p:val>
                                            <p:fltVal val="90"/>
                                          </p:val>
                                        </p:tav>
                                        <p:tav tm="100000">
                                          <p:val>
                                            <p:fltVal val="0"/>
                                          </p:val>
                                        </p:tav>
                                      </p:tavLst>
                                    </p:anim>
                                    <p:animEffect transition="in" filter="fade">
                                      <p:cBhvr>
                                        <p:cTn id="62" dur="1000"/>
                                        <p:tgtEl>
                                          <p:spTgt spid="9">
                                            <p:txEl>
                                              <p:pRg st="7" end="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1" presetClass="entr" presetSubtype="0" fill="hold" nodeType="clickEffect">
                                  <p:stCondLst>
                                    <p:cond delay="0"/>
                                  </p:stCondLst>
                                  <p:childTnLst>
                                    <p:set>
                                      <p:cBhvr>
                                        <p:cTn id="66" dur="1" fill="hold">
                                          <p:stCondLst>
                                            <p:cond delay="0"/>
                                          </p:stCondLst>
                                        </p:cTn>
                                        <p:tgtEl>
                                          <p:spTgt spid="9">
                                            <p:txEl>
                                              <p:pRg st="8" end="8"/>
                                            </p:txEl>
                                          </p:spTgt>
                                        </p:tgtEl>
                                        <p:attrNameLst>
                                          <p:attrName>style.visibility</p:attrName>
                                        </p:attrNameLst>
                                      </p:cBhvr>
                                      <p:to>
                                        <p:strVal val="visible"/>
                                      </p:to>
                                    </p:set>
                                    <p:anim calcmode="lin" valueType="num">
                                      <p:cBhvr>
                                        <p:cTn id="67" dur="1000" fill="hold"/>
                                        <p:tgtEl>
                                          <p:spTgt spid="9">
                                            <p:txEl>
                                              <p:pRg st="8" end="8"/>
                                            </p:txEl>
                                          </p:spTgt>
                                        </p:tgtEl>
                                        <p:attrNameLst>
                                          <p:attrName>ppt_w</p:attrName>
                                        </p:attrNameLst>
                                      </p:cBhvr>
                                      <p:tavLst>
                                        <p:tav tm="0">
                                          <p:val>
                                            <p:fltVal val="0"/>
                                          </p:val>
                                        </p:tav>
                                        <p:tav tm="100000">
                                          <p:val>
                                            <p:strVal val="#ppt_w"/>
                                          </p:val>
                                        </p:tav>
                                      </p:tavLst>
                                    </p:anim>
                                    <p:anim calcmode="lin" valueType="num">
                                      <p:cBhvr>
                                        <p:cTn id="68" dur="1000" fill="hold"/>
                                        <p:tgtEl>
                                          <p:spTgt spid="9">
                                            <p:txEl>
                                              <p:pRg st="8" end="8"/>
                                            </p:txEl>
                                          </p:spTgt>
                                        </p:tgtEl>
                                        <p:attrNameLst>
                                          <p:attrName>ppt_h</p:attrName>
                                        </p:attrNameLst>
                                      </p:cBhvr>
                                      <p:tavLst>
                                        <p:tav tm="0">
                                          <p:val>
                                            <p:fltVal val="0"/>
                                          </p:val>
                                        </p:tav>
                                        <p:tav tm="100000">
                                          <p:val>
                                            <p:strVal val="#ppt_h"/>
                                          </p:val>
                                        </p:tav>
                                      </p:tavLst>
                                    </p:anim>
                                    <p:anim calcmode="lin" valueType="num">
                                      <p:cBhvr>
                                        <p:cTn id="69" dur="1000" fill="hold"/>
                                        <p:tgtEl>
                                          <p:spTgt spid="9">
                                            <p:txEl>
                                              <p:pRg st="8" end="8"/>
                                            </p:txEl>
                                          </p:spTgt>
                                        </p:tgtEl>
                                        <p:attrNameLst>
                                          <p:attrName>style.rotation</p:attrName>
                                        </p:attrNameLst>
                                      </p:cBhvr>
                                      <p:tavLst>
                                        <p:tav tm="0">
                                          <p:val>
                                            <p:fltVal val="90"/>
                                          </p:val>
                                        </p:tav>
                                        <p:tav tm="100000">
                                          <p:val>
                                            <p:fltVal val="0"/>
                                          </p:val>
                                        </p:tav>
                                      </p:tavLst>
                                    </p:anim>
                                    <p:animEffect transition="in" filter="fade">
                                      <p:cBhvr>
                                        <p:cTn id="70" dur="10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259A9685-89DA-4E6D-8B1C-1454FD625BF6}" type="slidenum">
              <a:rPr lang="en-US" altLang="en-US"/>
              <a:pPr/>
              <a:t>12</a:t>
            </a:fld>
            <a:endParaRPr lang="en-US" altLang="en-US" dirty="0"/>
          </a:p>
        </p:txBody>
      </p:sp>
      <p:sp>
        <p:nvSpPr>
          <p:cNvPr id="45058" name="Rectangle 2"/>
          <p:cNvSpPr>
            <a:spLocks noGrp="1" noChangeArrowheads="1"/>
          </p:cNvSpPr>
          <p:nvPr>
            <p:ph type="title"/>
          </p:nvPr>
        </p:nvSpPr>
        <p:spPr/>
        <p:txBody>
          <a:bodyPr/>
          <a:lstStyle/>
          <a:p>
            <a:r>
              <a:rPr lang="en-US" altLang="en-US" sz="4000" dirty="0"/>
              <a:t>Exercises (cont.)</a:t>
            </a:r>
          </a:p>
        </p:txBody>
      </p:sp>
      <p:sp>
        <p:nvSpPr>
          <p:cNvPr id="45059" name="Rectangle 3"/>
          <p:cNvSpPr>
            <a:spLocks noGrp="1" noChangeArrowheads="1"/>
          </p:cNvSpPr>
          <p:nvPr>
            <p:ph type="body" idx="1"/>
          </p:nvPr>
        </p:nvSpPr>
        <p:spPr>
          <a:xfrm>
            <a:off x="457200" y="1600200"/>
            <a:ext cx="8229600" cy="4876800"/>
          </a:xfrm>
        </p:spPr>
        <p:txBody>
          <a:bodyPr/>
          <a:lstStyle/>
          <a:p>
            <a:pPr marL="0" indent="0">
              <a:buNone/>
            </a:pPr>
            <a:r>
              <a:rPr lang="en-US" sz="2400" dirty="0">
                <a:solidFill>
                  <a:schemeClr val="tx1"/>
                </a:solidFill>
                <a:latin typeface="+mn-lt"/>
                <a:ea typeface="+mn-ea"/>
                <a:cs typeface="+mn-cs"/>
              </a:rPr>
              <a:t>3. I know that illustrations are recorded differently in the 300 field in RDA. How can I see </a:t>
            </a:r>
            <a:r>
              <a:rPr lang="en-US" sz="2400" dirty="0" smtClean="0">
                <a:solidFill>
                  <a:schemeClr val="tx1"/>
                </a:solidFill>
                <a:latin typeface="+mn-lt"/>
                <a:ea typeface="+mn-ea"/>
                <a:cs typeface="+mn-cs"/>
              </a:rPr>
              <a:t>how to record this information?</a:t>
            </a:r>
            <a:endParaRPr lang="en-US" sz="2400" dirty="0">
              <a:solidFill>
                <a:schemeClr val="tx1"/>
              </a:solidFill>
              <a:latin typeface="+mn-lt"/>
              <a:ea typeface="+mn-ea"/>
              <a:cs typeface="+mn-cs"/>
            </a:endParaRPr>
          </a:p>
          <a:p>
            <a:pPr marL="0" indent="0">
              <a:buNone/>
            </a:pPr>
            <a:endParaRPr lang="en-US" sz="2400" dirty="0">
              <a:solidFill>
                <a:schemeClr val="tx1"/>
              </a:solidFill>
              <a:latin typeface="+mn-lt"/>
              <a:ea typeface="+mn-ea"/>
              <a:cs typeface="+mn-cs"/>
            </a:endParaRPr>
          </a:p>
          <a:p>
            <a:pPr marL="0" indent="0">
              <a:buNone/>
            </a:pPr>
            <a:r>
              <a:rPr lang="en-US" sz="2400" i="1" dirty="0">
                <a:solidFill>
                  <a:schemeClr val="tx1"/>
                </a:solidFill>
                <a:latin typeface="Times New Roman" panose="02020603050405020304" pitchFamily="18" charset="0"/>
                <a:cs typeface="Times New Roman" panose="02020603050405020304" pitchFamily="18" charset="0"/>
              </a:rPr>
              <a:t>Option 1: On the Tools tab, go to </a:t>
            </a:r>
            <a:r>
              <a:rPr lang="en-US" sz="2400" i="1" dirty="0" smtClean="0">
                <a:solidFill>
                  <a:schemeClr val="tx1"/>
                </a:solidFill>
                <a:latin typeface="Times New Roman" panose="02020603050405020304" pitchFamily="18" charset="0"/>
                <a:cs typeface="Times New Roman" panose="02020603050405020304" pitchFamily="18" charset="0"/>
              </a:rPr>
              <a:t>RDA </a:t>
            </a:r>
            <a:r>
              <a:rPr lang="en-US" sz="2400" i="1" dirty="0">
                <a:solidFill>
                  <a:schemeClr val="tx1"/>
                </a:solidFill>
                <a:latin typeface="Times New Roman" panose="02020603050405020304" pitchFamily="18" charset="0"/>
                <a:cs typeface="Times New Roman" panose="02020603050405020304" pitchFamily="18" charset="0"/>
              </a:rPr>
              <a:t>Mappings. Go to the MARC Bibliographic to RDA Mapping table to find the instruction for 300 field for Illustrative Content. Click on the instruction </a:t>
            </a:r>
            <a:r>
              <a:rPr lang="en-US" sz="2400" i="1" dirty="0" smtClean="0">
                <a:solidFill>
                  <a:schemeClr val="tx1"/>
                </a:solidFill>
                <a:latin typeface="Times New Roman" panose="02020603050405020304" pitchFamily="18" charset="0"/>
                <a:cs typeface="Times New Roman" panose="02020603050405020304" pitchFamily="18" charset="0"/>
              </a:rPr>
              <a:t>7.15.</a:t>
            </a:r>
            <a:endParaRPr lang="en-US" sz="2400" dirty="0">
              <a:solidFill>
                <a:schemeClr val="tx1"/>
              </a:solidFill>
              <a:latin typeface="Times New Roman" panose="02020603050405020304" pitchFamily="18" charset="0"/>
              <a:cs typeface="Times New Roman" panose="02020603050405020304" pitchFamily="18" charset="0"/>
            </a:endParaRPr>
          </a:p>
          <a:p>
            <a:pPr marL="0" indent="0">
              <a:buNone/>
            </a:pPr>
            <a:endParaRPr lang="en-US" sz="2400" dirty="0">
              <a:solidFill>
                <a:schemeClr val="tx1"/>
              </a:solidFill>
              <a:latin typeface="+mn-lt"/>
              <a:ea typeface="+mn-ea"/>
              <a:cs typeface="+mn-cs"/>
            </a:endParaRPr>
          </a:p>
          <a:p>
            <a:pPr marL="0" indent="0">
              <a:buNone/>
            </a:pPr>
            <a:r>
              <a:rPr lang="en-US" sz="2400" i="1" dirty="0">
                <a:solidFill>
                  <a:schemeClr val="tx1"/>
                </a:solidFill>
                <a:latin typeface="Times New Roman" panose="02020603050405020304" pitchFamily="18" charset="0"/>
                <a:cs typeface="Times New Roman" panose="02020603050405020304" pitchFamily="18" charset="0"/>
              </a:rPr>
              <a:t>Option 2: On the Tools tab, go to the RDA Examples. Look at the MARC encoding on some of the example records. </a:t>
            </a:r>
            <a:endParaRPr lang="en-US" sz="2400" dirty="0">
              <a:solidFill>
                <a:schemeClr val="tx1"/>
              </a:solidFill>
              <a:latin typeface="Times New Roman" panose="02020603050405020304" pitchFamily="18" charset="0"/>
              <a:cs typeface="Times New Roman" panose="02020603050405020304" pitchFamily="18" charset="0"/>
            </a:endParaRPr>
          </a:p>
          <a:p>
            <a:pPr>
              <a:lnSpc>
                <a:spcPct val="90000"/>
              </a:lnSpc>
              <a:buFontTx/>
              <a:buNone/>
            </a:pPr>
            <a:endParaRPr lang="en-US" altLang="en-US" sz="2400" dirty="0"/>
          </a:p>
        </p:txBody>
      </p:sp>
      <p:pic>
        <p:nvPicPr>
          <p:cNvPr id="4506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399" y="54768"/>
            <a:ext cx="1367189" cy="1328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fade">
                                      <p:cBhvr>
                                        <p:cTn id="7" dur="1000"/>
                                        <p:tgtEl>
                                          <p:spTgt spid="45059">
                                            <p:txEl>
                                              <p:pRg st="0" end="0"/>
                                            </p:txEl>
                                          </p:spTgt>
                                        </p:tgtEl>
                                      </p:cBhvr>
                                    </p:animEffect>
                                    <p:anim calcmode="lin" valueType="num">
                                      <p:cBhvr>
                                        <p:cTn id="8" dur="10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50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45059">
                                            <p:txEl>
                                              <p:pRg st="2" end="2"/>
                                            </p:txEl>
                                          </p:spTgt>
                                        </p:tgtEl>
                                        <p:attrNameLst>
                                          <p:attrName>style.visibility</p:attrName>
                                        </p:attrNameLst>
                                      </p:cBhvr>
                                      <p:to>
                                        <p:strVal val="visible"/>
                                      </p:to>
                                    </p:set>
                                    <p:anim calcmode="lin" valueType="num">
                                      <p:cBhvr>
                                        <p:cTn id="14" dur="1000" fill="hold"/>
                                        <p:tgtEl>
                                          <p:spTgt spid="45059">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45059">
                                            <p:txEl>
                                              <p:pRg st="2" end="2"/>
                                            </p:txEl>
                                          </p:spTgt>
                                        </p:tgtEl>
                                        <p:attrNameLst>
                                          <p:attrName>ppt_h</p:attrName>
                                        </p:attrNameLst>
                                      </p:cBhvr>
                                      <p:tavLst>
                                        <p:tav tm="0">
                                          <p:val>
                                            <p:fltVal val="0"/>
                                          </p:val>
                                        </p:tav>
                                        <p:tav tm="100000">
                                          <p:val>
                                            <p:strVal val="#ppt_h"/>
                                          </p:val>
                                        </p:tav>
                                      </p:tavLst>
                                    </p:anim>
                                    <p:anim calcmode="lin" valueType="num">
                                      <p:cBhvr>
                                        <p:cTn id="16" dur="1000" fill="hold"/>
                                        <p:tgtEl>
                                          <p:spTgt spid="45059">
                                            <p:txEl>
                                              <p:pRg st="2" end="2"/>
                                            </p:txEl>
                                          </p:spTgt>
                                        </p:tgtEl>
                                        <p:attrNameLst>
                                          <p:attrName>style.rotation</p:attrName>
                                        </p:attrNameLst>
                                      </p:cBhvr>
                                      <p:tavLst>
                                        <p:tav tm="0">
                                          <p:val>
                                            <p:fltVal val="90"/>
                                          </p:val>
                                        </p:tav>
                                        <p:tav tm="100000">
                                          <p:val>
                                            <p:fltVal val="0"/>
                                          </p:val>
                                        </p:tav>
                                      </p:tavLst>
                                    </p:anim>
                                    <p:animEffect transition="in" filter="fade">
                                      <p:cBhvr>
                                        <p:cTn id="17" dur="1000"/>
                                        <p:tgtEl>
                                          <p:spTgt spid="450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45059">
                                            <p:txEl>
                                              <p:pRg st="4" end="4"/>
                                            </p:txEl>
                                          </p:spTgt>
                                        </p:tgtEl>
                                        <p:attrNameLst>
                                          <p:attrName>style.visibility</p:attrName>
                                        </p:attrNameLst>
                                      </p:cBhvr>
                                      <p:to>
                                        <p:strVal val="visible"/>
                                      </p:to>
                                    </p:set>
                                    <p:anim calcmode="lin" valueType="num">
                                      <p:cBhvr>
                                        <p:cTn id="22" dur="1000" fill="hold"/>
                                        <p:tgtEl>
                                          <p:spTgt spid="45059">
                                            <p:txEl>
                                              <p:pRg st="4" end="4"/>
                                            </p:txEl>
                                          </p:spTgt>
                                        </p:tgtEl>
                                        <p:attrNameLst>
                                          <p:attrName>ppt_w</p:attrName>
                                        </p:attrNameLst>
                                      </p:cBhvr>
                                      <p:tavLst>
                                        <p:tav tm="0">
                                          <p:val>
                                            <p:fltVal val="0"/>
                                          </p:val>
                                        </p:tav>
                                        <p:tav tm="100000">
                                          <p:val>
                                            <p:strVal val="#ppt_w"/>
                                          </p:val>
                                        </p:tav>
                                      </p:tavLst>
                                    </p:anim>
                                    <p:anim calcmode="lin" valueType="num">
                                      <p:cBhvr>
                                        <p:cTn id="23" dur="1000" fill="hold"/>
                                        <p:tgtEl>
                                          <p:spTgt spid="45059">
                                            <p:txEl>
                                              <p:pRg st="4" end="4"/>
                                            </p:txEl>
                                          </p:spTgt>
                                        </p:tgtEl>
                                        <p:attrNameLst>
                                          <p:attrName>ppt_h</p:attrName>
                                        </p:attrNameLst>
                                      </p:cBhvr>
                                      <p:tavLst>
                                        <p:tav tm="0">
                                          <p:val>
                                            <p:fltVal val="0"/>
                                          </p:val>
                                        </p:tav>
                                        <p:tav tm="100000">
                                          <p:val>
                                            <p:strVal val="#ppt_h"/>
                                          </p:val>
                                        </p:tav>
                                      </p:tavLst>
                                    </p:anim>
                                    <p:anim calcmode="lin" valueType="num">
                                      <p:cBhvr>
                                        <p:cTn id="24" dur="1000" fill="hold"/>
                                        <p:tgtEl>
                                          <p:spTgt spid="45059">
                                            <p:txEl>
                                              <p:pRg st="4" end="4"/>
                                            </p:txEl>
                                          </p:spTgt>
                                        </p:tgtEl>
                                        <p:attrNameLst>
                                          <p:attrName>style.rotation</p:attrName>
                                        </p:attrNameLst>
                                      </p:cBhvr>
                                      <p:tavLst>
                                        <p:tav tm="0">
                                          <p:val>
                                            <p:fltVal val="90"/>
                                          </p:val>
                                        </p:tav>
                                        <p:tav tm="100000">
                                          <p:val>
                                            <p:fltVal val="0"/>
                                          </p:val>
                                        </p:tav>
                                      </p:tavLst>
                                    </p:anim>
                                    <p:animEffect transition="in" filter="fade">
                                      <p:cBhvr>
                                        <p:cTn id="25" dur="1000"/>
                                        <p:tgtEl>
                                          <p:spTgt spid="450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28600"/>
            <a:ext cx="8229600" cy="1257300"/>
          </a:xfrm>
        </p:spPr>
        <p:txBody>
          <a:bodyPr/>
          <a:lstStyle/>
          <a:p>
            <a:r>
              <a:rPr lang="en-US" altLang="en-US" sz="4000" dirty="0" smtClean="0"/>
              <a:t>Exercises (cont.)</a:t>
            </a:r>
            <a:endParaRPr lang="en-US" altLang="en-US" sz="4000" dirty="0"/>
          </a:p>
        </p:txBody>
      </p:sp>
      <p:sp>
        <p:nvSpPr>
          <p:cNvPr id="46083" name="Rectangle 3"/>
          <p:cNvSpPr>
            <a:spLocks noGrp="1" noChangeArrowheads="1"/>
          </p:cNvSpPr>
          <p:nvPr>
            <p:ph type="body" idx="1"/>
          </p:nvPr>
        </p:nvSpPr>
        <p:spPr/>
        <p:txBody>
          <a:bodyPr/>
          <a:lstStyle/>
          <a:p>
            <a:pPr marL="0" indent="0">
              <a:buNone/>
            </a:pPr>
            <a:r>
              <a:rPr lang="en-US" sz="2400" dirty="0" smtClean="0"/>
              <a:t>4. The book that I am copy-cataloging does not have a title page.  How can I find out whether the title in the record is correct?  Should there be a note to indicate where the title came from?</a:t>
            </a:r>
          </a:p>
          <a:p>
            <a:pPr marL="0" indent="0">
              <a:buNone/>
            </a:pPr>
            <a:endParaRPr lang="en-US" sz="2400" dirty="0" smtClean="0"/>
          </a:p>
          <a:p>
            <a:pPr marL="0" indent="0">
              <a:buNone/>
            </a:pPr>
            <a:r>
              <a:rPr lang="en-US" sz="2400" i="1" dirty="0" smtClean="0">
                <a:latin typeface="Times New Roman" panose="02020603050405020304" pitchFamily="18" charset="0"/>
                <a:cs typeface="Times New Roman" panose="02020603050405020304" pitchFamily="18" charset="0"/>
              </a:rPr>
              <a:t>Option 1</a:t>
            </a:r>
          </a:p>
          <a:p>
            <a:pPr marL="0" indent="0">
              <a:buNone/>
            </a:pPr>
            <a:r>
              <a:rPr lang="en-US" sz="2400" i="1" dirty="0" smtClean="0">
                <a:latin typeface="Times New Roman" panose="02020603050405020304" pitchFamily="18" charset="0"/>
                <a:cs typeface="Times New Roman" panose="02020603050405020304" pitchFamily="18" charset="0"/>
              </a:rPr>
              <a:t>Quick search on “title.” </a:t>
            </a:r>
          </a:p>
          <a:p>
            <a:pPr marL="0" indent="0">
              <a:buNone/>
            </a:pPr>
            <a:r>
              <a:rPr lang="en-US" sz="2400" i="1" dirty="0" smtClean="0">
                <a:latin typeface="Times New Roman" panose="02020603050405020304" pitchFamily="18" charset="0"/>
                <a:cs typeface="Times New Roman" panose="02020603050405020304" pitchFamily="18" charset="0"/>
              </a:rPr>
              <a:t>The first hit in the list is 2.20.2.3 Title Source. </a:t>
            </a:r>
          </a:p>
          <a:p>
            <a:pPr marL="0" indent="0">
              <a:buNone/>
            </a:pPr>
            <a:r>
              <a:rPr lang="en-US" sz="2400" i="1" dirty="0" smtClean="0">
                <a:latin typeface="Times New Roman" panose="02020603050405020304" pitchFamily="18" charset="0"/>
                <a:cs typeface="Times New Roman" panose="02020603050405020304" pitchFamily="18" charset="0"/>
              </a:rPr>
              <a:t>Go to that instruction which states:  “Make a note on the source from which the title proper is taken if it is not one of these sources…”</a:t>
            </a:r>
          </a:p>
          <a:p>
            <a:endParaRPr lang="en-US" altLang="en-US" sz="2400" dirty="0"/>
          </a:p>
        </p:txBody>
      </p:sp>
      <p:sp>
        <p:nvSpPr>
          <p:cNvPr id="7" name="Slide Number Placeholder 5"/>
          <p:cNvSpPr>
            <a:spLocks noGrp="1"/>
          </p:cNvSpPr>
          <p:nvPr>
            <p:ph type="sldNum" sz="quarter" idx="12"/>
          </p:nvPr>
        </p:nvSpPr>
        <p:spPr/>
        <p:txBody>
          <a:bodyPr/>
          <a:lstStyle/>
          <a:p>
            <a:fld id="{D9FD6874-2CEC-4C4F-9E24-4E85B7BC7612}" type="slidenum">
              <a:rPr lang="en-US" altLang="en-US" smtClean="0"/>
              <a:pPr/>
              <a:t>13</a:t>
            </a:fld>
            <a:endParaRPr lang="en-US" altLang="en-US" dirty="0"/>
          </a:p>
        </p:txBody>
      </p:sp>
      <p:pic>
        <p:nvPicPr>
          <p:cNvPr id="46091"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0802" y="228600"/>
            <a:ext cx="1082116"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wipe(down)">
                                      <p:cBhvr>
                                        <p:cTn id="7" dur="580">
                                          <p:stCondLst>
                                            <p:cond delay="0"/>
                                          </p:stCondLst>
                                        </p:cTn>
                                        <p:tgtEl>
                                          <p:spTgt spid="46083">
                                            <p:txEl>
                                              <p:pRg st="0" end="0"/>
                                            </p:txEl>
                                          </p:spTgt>
                                        </p:tgtEl>
                                      </p:cBhvr>
                                    </p:animEffect>
                                    <p:anim calcmode="lin" valueType="num">
                                      <p:cBhvr>
                                        <p:cTn id="8" dur="1822" tmFilter="0,0; 0.14,0.36; 0.43,0.73; 0.71,0.91; 1.0,1.0">
                                          <p:stCondLst>
                                            <p:cond delay="0"/>
                                          </p:stCondLst>
                                        </p:cTn>
                                        <p:tgtEl>
                                          <p:spTgt spid="4608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608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608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608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608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6083">
                                            <p:txEl>
                                              <p:pRg st="0" end="0"/>
                                            </p:txEl>
                                          </p:spTgt>
                                        </p:tgtEl>
                                      </p:cBhvr>
                                      <p:to x="100000" y="60000"/>
                                    </p:animScale>
                                    <p:animScale>
                                      <p:cBhvr>
                                        <p:cTn id="14" dur="166" decel="50000">
                                          <p:stCondLst>
                                            <p:cond delay="676"/>
                                          </p:stCondLst>
                                        </p:cTn>
                                        <p:tgtEl>
                                          <p:spTgt spid="46083">
                                            <p:txEl>
                                              <p:pRg st="0" end="0"/>
                                            </p:txEl>
                                          </p:spTgt>
                                        </p:tgtEl>
                                      </p:cBhvr>
                                      <p:to x="100000" y="100000"/>
                                    </p:animScale>
                                    <p:animScale>
                                      <p:cBhvr>
                                        <p:cTn id="15" dur="26">
                                          <p:stCondLst>
                                            <p:cond delay="1312"/>
                                          </p:stCondLst>
                                        </p:cTn>
                                        <p:tgtEl>
                                          <p:spTgt spid="46083">
                                            <p:txEl>
                                              <p:pRg st="0" end="0"/>
                                            </p:txEl>
                                          </p:spTgt>
                                        </p:tgtEl>
                                      </p:cBhvr>
                                      <p:to x="100000" y="80000"/>
                                    </p:animScale>
                                    <p:animScale>
                                      <p:cBhvr>
                                        <p:cTn id="16" dur="166" decel="50000">
                                          <p:stCondLst>
                                            <p:cond delay="1338"/>
                                          </p:stCondLst>
                                        </p:cTn>
                                        <p:tgtEl>
                                          <p:spTgt spid="46083">
                                            <p:txEl>
                                              <p:pRg st="0" end="0"/>
                                            </p:txEl>
                                          </p:spTgt>
                                        </p:tgtEl>
                                      </p:cBhvr>
                                      <p:to x="100000" y="100000"/>
                                    </p:animScale>
                                    <p:animScale>
                                      <p:cBhvr>
                                        <p:cTn id="17" dur="26">
                                          <p:stCondLst>
                                            <p:cond delay="1642"/>
                                          </p:stCondLst>
                                        </p:cTn>
                                        <p:tgtEl>
                                          <p:spTgt spid="46083">
                                            <p:txEl>
                                              <p:pRg st="0" end="0"/>
                                            </p:txEl>
                                          </p:spTgt>
                                        </p:tgtEl>
                                      </p:cBhvr>
                                      <p:to x="100000" y="90000"/>
                                    </p:animScale>
                                    <p:animScale>
                                      <p:cBhvr>
                                        <p:cTn id="18" dur="166" decel="50000">
                                          <p:stCondLst>
                                            <p:cond delay="1668"/>
                                          </p:stCondLst>
                                        </p:cTn>
                                        <p:tgtEl>
                                          <p:spTgt spid="46083">
                                            <p:txEl>
                                              <p:pRg st="0" end="0"/>
                                            </p:txEl>
                                          </p:spTgt>
                                        </p:tgtEl>
                                      </p:cBhvr>
                                      <p:to x="100000" y="100000"/>
                                    </p:animScale>
                                    <p:animScale>
                                      <p:cBhvr>
                                        <p:cTn id="19" dur="26">
                                          <p:stCondLst>
                                            <p:cond delay="1808"/>
                                          </p:stCondLst>
                                        </p:cTn>
                                        <p:tgtEl>
                                          <p:spTgt spid="46083">
                                            <p:txEl>
                                              <p:pRg st="0" end="0"/>
                                            </p:txEl>
                                          </p:spTgt>
                                        </p:tgtEl>
                                      </p:cBhvr>
                                      <p:to x="100000" y="95000"/>
                                    </p:animScale>
                                    <p:animScale>
                                      <p:cBhvr>
                                        <p:cTn id="20" dur="166" decel="50000">
                                          <p:stCondLst>
                                            <p:cond delay="1834"/>
                                          </p:stCondLst>
                                        </p:cTn>
                                        <p:tgtEl>
                                          <p:spTgt spid="4608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46083">
                                            <p:txEl>
                                              <p:pRg st="2" end="2"/>
                                            </p:txEl>
                                          </p:spTgt>
                                        </p:tgtEl>
                                        <p:attrNameLst>
                                          <p:attrName>style.visibility</p:attrName>
                                        </p:attrNameLst>
                                      </p:cBhvr>
                                      <p:to>
                                        <p:strVal val="visible"/>
                                      </p:to>
                                    </p:set>
                                    <p:animEffect transition="in" filter="fade">
                                      <p:cBhvr>
                                        <p:cTn id="25" dur="2000"/>
                                        <p:tgtEl>
                                          <p:spTgt spid="46083">
                                            <p:txEl>
                                              <p:pRg st="2" end="2"/>
                                            </p:txEl>
                                          </p:spTgt>
                                        </p:tgtEl>
                                      </p:cBhvr>
                                    </p:animEffect>
                                    <p:anim calcmode="lin" valueType="num">
                                      <p:cBhvr>
                                        <p:cTn id="26" dur="2000" fill="hold"/>
                                        <p:tgtEl>
                                          <p:spTgt spid="46083">
                                            <p:txEl>
                                              <p:pRg st="2" end="2"/>
                                            </p:txEl>
                                          </p:spTgt>
                                        </p:tgtEl>
                                        <p:attrNameLst>
                                          <p:attrName>ppt_w</p:attrName>
                                        </p:attrNameLst>
                                      </p:cBhvr>
                                      <p:tavLst>
                                        <p:tav tm="0" fmla="#ppt_w*sin(2.5*pi*$)">
                                          <p:val>
                                            <p:fltVal val="0"/>
                                          </p:val>
                                        </p:tav>
                                        <p:tav tm="100000">
                                          <p:val>
                                            <p:fltVal val="1"/>
                                          </p:val>
                                        </p:tav>
                                      </p:tavLst>
                                    </p:anim>
                                    <p:anim calcmode="lin" valueType="num">
                                      <p:cBhvr>
                                        <p:cTn id="27" dur="2000" fill="hold"/>
                                        <p:tgtEl>
                                          <p:spTgt spid="46083">
                                            <p:txEl>
                                              <p:pRg st="2" end="2"/>
                                            </p:txEl>
                                          </p:spTgt>
                                        </p:tgtEl>
                                        <p:attrNameLst>
                                          <p:attrName>ppt_h</p:attrName>
                                        </p:attrNameLst>
                                      </p:cBhvr>
                                      <p:tavLst>
                                        <p:tav tm="0">
                                          <p:val>
                                            <p:strVal val="#ppt_h"/>
                                          </p:val>
                                        </p:tav>
                                        <p:tav tm="100000">
                                          <p:val>
                                            <p:strVal val="#ppt_h"/>
                                          </p:val>
                                        </p:tav>
                                      </p:tavLst>
                                    </p:anim>
                                  </p:childTnLst>
                                </p:cTn>
                              </p:par>
                              <p:par>
                                <p:cTn id="28" presetID="45" presetClass="entr" presetSubtype="0" fill="hold" nodeType="withEffect">
                                  <p:stCondLst>
                                    <p:cond delay="0"/>
                                  </p:stCondLst>
                                  <p:childTnLst>
                                    <p:set>
                                      <p:cBhvr>
                                        <p:cTn id="29" dur="1" fill="hold">
                                          <p:stCondLst>
                                            <p:cond delay="0"/>
                                          </p:stCondLst>
                                        </p:cTn>
                                        <p:tgtEl>
                                          <p:spTgt spid="46083">
                                            <p:txEl>
                                              <p:pRg st="3" end="3"/>
                                            </p:txEl>
                                          </p:spTgt>
                                        </p:tgtEl>
                                        <p:attrNameLst>
                                          <p:attrName>style.visibility</p:attrName>
                                        </p:attrNameLst>
                                      </p:cBhvr>
                                      <p:to>
                                        <p:strVal val="visible"/>
                                      </p:to>
                                    </p:set>
                                    <p:animEffect transition="in" filter="fade">
                                      <p:cBhvr>
                                        <p:cTn id="30" dur="2000"/>
                                        <p:tgtEl>
                                          <p:spTgt spid="46083">
                                            <p:txEl>
                                              <p:pRg st="3" end="3"/>
                                            </p:txEl>
                                          </p:spTgt>
                                        </p:tgtEl>
                                      </p:cBhvr>
                                    </p:animEffect>
                                    <p:anim calcmode="lin" valueType="num">
                                      <p:cBhvr>
                                        <p:cTn id="31" dur="2000" fill="hold"/>
                                        <p:tgtEl>
                                          <p:spTgt spid="46083">
                                            <p:txEl>
                                              <p:pRg st="3" end="3"/>
                                            </p:txEl>
                                          </p:spTgt>
                                        </p:tgtEl>
                                        <p:attrNameLst>
                                          <p:attrName>ppt_w</p:attrName>
                                        </p:attrNameLst>
                                      </p:cBhvr>
                                      <p:tavLst>
                                        <p:tav tm="0" fmla="#ppt_w*sin(2.5*pi*$)">
                                          <p:val>
                                            <p:fltVal val="0"/>
                                          </p:val>
                                        </p:tav>
                                        <p:tav tm="100000">
                                          <p:val>
                                            <p:fltVal val="1"/>
                                          </p:val>
                                        </p:tav>
                                      </p:tavLst>
                                    </p:anim>
                                    <p:anim calcmode="lin" valueType="num">
                                      <p:cBhvr>
                                        <p:cTn id="32" dur="2000" fill="hold"/>
                                        <p:tgtEl>
                                          <p:spTgt spid="4608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45" presetClass="entr" presetSubtype="0" fill="hold" nodeType="clickEffect">
                                  <p:stCondLst>
                                    <p:cond delay="0"/>
                                  </p:stCondLst>
                                  <p:childTnLst>
                                    <p:set>
                                      <p:cBhvr>
                                        <p:cTn id="36" dur="1" fill="hold">
                                          <p:stCondLst>
                                            <p:cond delay="0"/>
                                          </p:stCondLst>
                                        </p:cTn>
                                        <p:tgtEl>
                                          <p:spTgt spid="46083">
                                            <p:txEl>
                                              <p:pRg st="4" end="4"/>
                                            </p:txEl>
                                          </p:spTgt>
                                        </p:tgtEl>
                                        <p:attrNameLst>
                                          <p:attrName>style.visibility</p:attrName>
                                        </p:attrNameLst>
                                      </p:cBhvr>
                                      <p:to>
                                        <p:strVal val="visible"/>
                                      </p:to>
                                    </p:set>
                                    <p:animEffect transition="in" filter="fade">
                                      <p:cBhvr>
                                        <p:cTn id="37" dur="2000"/>
                                        <p:tgtEl>
                                          <p:spTgt spid="46083">
                                            <p:txEl>
                                              <p:pRg st="4" end="4"/>
                                            </p:txEl>
                                          </p:spTgt>
                                        </p:tgtEl>
                                      </p:cBhvr>
                                    </p:animEffect>
                                    <p:anim calcmode="lin" valueType="num">
                                      <p:cBhvr>
                                        <p:cTn id="38" dur="2000" fill="hold"/>
                                        <p:tgtEl>
                                          <p:spTgt spid="46083">
                                            <p:txEl>
                                              <p:pRg st="4" end="4"/>
                                            </p:txEl>
                                          </p:spTgt>
                                        </p:tgtEl>
                                        <p:attrNameLst>
                                          <p:attrName>ppt_w</p:attrName>
                                        </p:attrNameLst>
                                      </p:cBhvr>
                                      <p:tavLst>
                                        <p:tav tm="0" fmla="#ppt_w*sin(2.5*pi*$)">
                                          <p:val>
                                            <p:fltVal val="0"/>
                                          </p:val>
                                        </p:tav>
                                        <p:tav tm="100000">
                                          <p:val>
                                            <p:fltVal val="1"/>
                                          </p:val>
                                        </p:tav>
                                      </p:tavLst>
                                    </p:anim>
                                    <p:anim calcmode="lin" valueType="num">
                                      <p:cBhvr>
                                        <p:cTn id="39" dur="2000" fill="hold"/>
                                        <p:tgtEl>
                                          <p:spTgt spid="4608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45" presetClass="entr" presetSubtype="0" fill="hold" nodeType="clickEffect">
                                  <p:stCondLst>
                                    <p:cond delay="0"/>
                                  </p:stCondLst>
                                  <p:childTnLst>
                                    <p:set>
                                      <p:cBhvr>
                                        <p:cTn id="43" dur="1" fill="hold">
                                          <p:stCondLst>
                                            <p:cond delay="0"/>
                                          </p:stCondLst>
                                        </p:cTn>
                                        <p:tgtEl>
                                          <p:spTgt spid="46083">
                                            <p:txEl>
                                              <p:pRg st="5" end="5"/>
                                            </p:txEl>
                                          </p:spTgt>
                                        </p:tgtEl>
                                        <p:attrNameLst>
                                          <p:attrName>style.visibility</p:attrName>
                                        </p:attrNameLst>
                                      </p:cBhvr>
                                      <p:to>
                                        <p:strVal val="visible"/>
                                      </p:to>
                                    </p:set>
                                    <p:animEffect transition="in" filter="fade">
                                      <p:cBhvr>
                                        <p:cTn id="44" dur="2000"/>
                                        <p:tgtEl>
                                          <p:spTgt spid="46083">
                                            <p:txEl>
                                              <p:pRg st="5" end="5"/>
                                            </p:txEl>
                                          </p:spTgt>
                                        </p:tgtEl>
                                      </p:cBhvr>
                                    </p:animEffect>
                                    <p:anim calcmode="lin" valueType="num">
                                      <p:cBhvr>
                                        <p:cTn id="45" dur="2000" fill="hold"/>
                                        <p:tgtEl>
                                          <p:spTgt spid="46083">
                                            <p:txEl>
                                              <p:pRg st="5" end="5"/>
                                            </p:txEl>
                                          </p:spTgt>
                                        </p:tgtEl>
                                        <p:attrNameLst>
                                          <p:attrName>ppt_w</p:attrName>
                                        </p:attrNameLst>
                                      </p:cBhvr>
                                      <p:tavLst>
                                        <p:tav tm="0" fmla="#ppt_w*sin(2.5*pi*$)">
                                          <p:val>
                                            <p:fltVal val="0"/>
                                          </p:val>
                                        </p:tav>
                                        <p:tav tm="100000">
                                          <p:val>
                                            <p:fltVal val="1"/>
                                          </p:val>
                                        </p:tav>
                                      </p:tavLst>
                                    </p:anim>
                                    <p:anim calcmode="lin" valueType="num">
                                      <p:cBhvr>
                                        <p:cTn id="46" dur="2000" fill="hold"/>
                                        <p:tgtEl>
                                          <p:spTgt spid="4608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CA6FA633-0A46-41EA-A8F6-8E527B31E5AD}" type="slidenum">
              <a:rPr lang="en-US" altLang="en-US"/>
              <a:pPr/>
              <a:t>14</a:t>
            </a:fld>
            <a:endParaRPr lang="en-US" altLang="en-US" dirty="0"/>
          </a:p>
        </p:txBody>
      </p:sp>
      <p:sp>
        <p:nvSpPr>
          <p:cNvPr id="48130" name="Rectangle 2"/>
          <p:cNvSpPr>
            <a:spLocks noGrp="1" noChangeArrowheads="1"/>
          </p:cNvSpPr>
          <p:nvPr>
            <p:ph type="title"/>
          </p:nvPr>
        </p:nvSpPr>
        <p:spPr>
          <a:xfrm>
            <a:off x="457200" y="0"/>
            <a:ext cx="8229600" cy="1417638"/>
          </a:xfrm>
        </p:spPr>
        <p:txBody>
          <a:bodyPr/>
          <a:lstStyle/>
          <a:p>
            <a:r>
              <a:rPr lang="en-US" altLang="en-US" sz="4000" dirty="0"/>
              <a:t>Exercises (cont.)</a:t>
            </a:r>
          </a:p>
        </p:txBody>
      </p:sp>
      <p:sp>
        <p:nvSpPr>
          <p:cNvPr id="48131" name="Rectangle 3"/>
          <p:cNvSpPr>
            <a:spLocks noGrp="1" noChangeArrowheads="1"/>
          </p:cNvSpPr>
          <p:nvPr>
            <p:ph type="body" idx="1"/>
          </p:nvPr>
        </p:nvSpPr>
        <p:spPr/>
        <p:txBody>
          <a:bodyPr/>
          <a:lstStyle/>
          <a:p>
            <a:pPr>
              <a:buFontTx/>
              <a:buNone/>
            </a:pPr>
            <a:r>
              <a:rPr lang="en-US" sz="2400" i="1" dirty="0">
                <a:solidFill>
                  <a:schemeClr val="tx1"/>
                </a:solidFill>
                <a:latin typeface="Times New Roman" panose="02020603050405020304" pitchFamily="18" charset="0"/>
                <a:cs typeface="Times New Roman" panose="02020603050405020304" pitchFamily="18" charset="0"/>
              </a:rPr>
              <a:t>Option a) in this instruction is for a resource of multiple </a:t>
            </a:r>
            <a:r>
              <a:rPr lang="en-US" sz="2400" i="1" dirty="0" smtClean="0">
                <a:solidFill>
                  <a:schemeClr val="tx1"/>
                </a:solidFill>
                <a:latin typeface="Times New Roman" panose="02020603050405020304" pitchFamily="18" charset="0"/>
                <a:cs typeface="Times New Roman" panose="02020603050405020304" pitchFamily="18" charset="0"/>
              </a:rPr>
              <a:t>pages (i.e. </a:t>
            </a:r>
            <a:r>
              <a:rPr lang="en-US" sz="2400" i="1" dirty="0">
                <a:solidFill>
                  <a:schemeClr val="tx1"/>
                </a:solidFill>
                <a:latin typeface="Times New Roman" panose="02020603050405020304" pitchFamily="18" charset="0"/>
                <a:cs typeface="Times New Roman" panose="02020603050405020304" pitchFamily="18" charset="0"/>
              </a:rPr>
              <a:t>a book) and has a link to 2.2.2.2. Go to this instruction which gives the prescribed order to use when the resource lacks a title page. One of these sources should have the title used in your record</a:t>
            </a:r>
            <a:r>
              <a:rPr lang="en-US" sz="2400" i="1" dirty="0" smtClean="0">
                <a:solidFill>
                  <a:schemeClr val="tx1"/>
                </a:solidFill>
                <a:latin typeface="Times New Roman" panose="02020603050405020304" pitchFamily="18" charset="0"/>
                <a:cs typeface="Times New Roman" panose="02020603050405020304" pitchFamily="18" charset="0"/>
              </a:rPr>
              <a:t>.</a:t>
            </a:r>
          </a:p>
          <a:p>
            <a:pPr>
              <a:buFontTx/>
              <a:buNone/>
            </a:pPr>
            <a:endParaRPr lang="en-US" altLang="en-US" sz="2400" i="1" dirty="0" smtClean="0">
              <a:latin typeface="Times New Roman" pitchFamily="18" charset="0"/>
              <a:cs typeface="Times New Roman" pitchFamily="18" charset="0"/>
            </a:endParaRPr>
          </a:p>
          <a:p>
            <a:pPr>
              <a:buFontTx/>
              <a:buNone/>
            </a:pPr>
            <a:r>
              <a:rPr lang="en-US" altLang="en-US" sz="2400" i="1" dirty="0" smtClean="0">
                <a:latin typeface="Times New Roman" pitchFamily="18" charset="0"/>
                <a:cs typeface="Times New Roman" pitchFamily="18" charset="0"/>
              </a:rPr>
              <a:t>Option 2 </a:t>
            </a:r>
          </a:p>
          <a:p>
            <a:pPr>
              <a:buFontTx/>
              <a:buNone/>
            </a:pPr>
            <a:r>
              <a:rPr lang="en-US" altLang="en-US" sz="2400" i="1" dirty="0" smtClean="0">
                <a:latin typeface="Times New Roman" pitchFamily="18" charset="0"/>
                <a:cs typeface="Times New Roman" pitchFamily="18" charset="0"/>
              </a:rPr>
              <a:t>Quick search </a:t>
            </a:r>
            <a:r>
              <a:rPr lang="en-US" altLang="en-US" sz="2400" b="1" i="1" dirty="0" smtClean="0">
                <a:latin typeface="Times New Roman" pitchFamily="18" charset="0"/>
                <a:cs typeface="Times New Roman" pitchFamily="18" charset="0"/>
              </a:rPr>
              <a:t>“title page” lack*</a:t>
            </a:r>
          </a:p>
          <a:p>
            <a:pPr>
              <a:buFontTx/>
              <a:buNone/>
            </a:pPr>
            <a:r>
              <a:rPr lang="en-US" altLang="en-US" sz="2400" i="1" dirty="0" smtClean="0">
                <a:latin typeface="Times New Roman" pitchFamily="18" charset="0"/>
                <a:cs typeface="Times New Roman" pitchFamily="18" charset="0"/>
              </a:rPr>
              <a:t>Takes you to instruction 2.2.2.2.</a:t>
            </a:r>
          </a:p>
          <a:p>
            <a:pPr>
              <a:buFontTx/>
              <a:buNone/>
            </a:pPr>
            <a:r>
              <a:rPr lang="en-US" altLang="en-US" sz="2400" i="1" dirty="0" smtClean="0">
                <a:latin typeface="Times New Roman" pitchFamily="18" charset="0"/>
                <a:cs typeface="Times New Roman" pitchFamily="18" charset="0"/>
              </a:rPr>
              <a:t>Quick search </a:t>
            </a:r>
            <a:r>
              <a:rPr lang="en-US" altLang="en-US" sz="2400" b="1" i="1" dirty="0" smtClean="0">
                <a:latin typeface="Times New Roman" pitchFamily="18" charset="0"/>
                <a:cs typeface="Times New Roman" pitchFamily="18" charset="0"/>
              </a:rPr>
              <a:t>“title page” note</a:t>
            </a:r>
            <a:r>
              <a:rPr lang="en-US" altLang="en-US" sz="2400" i="1" dirty="0" smtClean="0">
                <a:latin typeface="Times New Roman" pitchFamily="18" charset="0"/>
                <a:cs typeface="Times New Roman" pitchFamily="18" charset="0"/>
              </a:rPr>
              <a:t> </a:t>
            </a:r>
          </a:p>
          <a:p>
            <a:pPr>
              <a:buFontTx/>
              <a:buNone/>
            </a:pPr>
            <a:r>
              <a:rPr lang="en-US" altLang="en-US" sz="2400" i="1" dirty="0" smtClean="0">
                <a:latin typeface="Times New Roman" pitchFamily="18" charset="0"/>
                <a:cs typeface="Times New Roman" pitchFamily="18" charset="0"/>
              </a:rPr>
              <a:t>Returns a link to instruction 2.20.2.3</a:t>
            </a:r>
          </a:p>
          <a:p>
            <a:pPr>
              <a:buFontTx/>
              <a:buNone/>
            </a:pPr>
            <a:endParaRPr lang="en-US" altLang="en-US" sz="2400" i="1" dirty="0">
              <a:latin typeface="Times New Roman" pitchFamily="18" charset="0"/>
              <a:cs typeface="Times New Roman" pitchFamily="18" charset="0"/>
            </a:endParaRPr>
          </a:p>
        </p:txBody>
      </p:sp>
      <p:pic>
        <p:nvPicPr>
          <p:cNvPr id="4813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228600"/>
            <a:ext cx="108585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2000"/>
                                        <p:tgtEl>
                                          <p:spTgt spid="48131">
                                            <p:txEl>
                                              <p:pRg st="0" end="0"/>
                                            </p:txEl>
                                          </p:spTgt>
                                        </p:tgtEl>
                                      </p:cBhvr>
                                    </p:animEffect>
                                    <p:anim calcmode="lin" valueType="num">
                                      <p:cBhvr>
                                        <p:cTn id="8" dur="2000" fill="hold"/>
                                        <p:tgtEl>
                                          <p:spTgt spid="48131">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4813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8131">
                                            <p:txEl>
                                              <p:pRg st="2" end="2"/>
                                            </p:txEl>
                                          </p:spTgt>
                                        </p:tgtEl>
                                        <p:attrNameLst>
                                          <p:attrName>style.visibility</p:attrName>
                                        </p:attrNameLst>
                                      </p:cBhvr>
                                      <p:to>
                                        <p:strVal val="visible"/>
                                      </p:to>
                                    </p:set>
                                    <p:animEffect transition="in" filter="fade">
                                      <p:cBhvr>
                                        <p:cTn id="14" dur="2000"/>
                                        <p:tgtEl>
                                          <p:spTgt spid="48131">
                                            <p:txEl>
                                              <p:pRg st="2" end="2"/>
                                            </p:txEl>
                                          </p:spTgt>
                                        </p:tgtEl>
                                      </p:cBhvr>
                                    </p:animEffect>
                                    <p:anim calcmode="lin" valueType="num">
                                      <p:cBhvr>
                                        <p:cTn id="15" dur="2000" fill="hold"/>
                                        <p:tgtEl>
                                          <p:spTgt spid="48131">
                                            <p:txEl>
                                              <p:pRg st="2" end="2"/>
                                            </p:txEl>
                                          </p:spTgt>
                                        </p:tgtEl>
                                        <p:attrNameLst>
                                          <p:attrName>ppt_w</p:attrName>
                                        </p:attrNameLst>
                                      </p:cBhvr>
                                      <p:tavLst>
                                        <p:tav tm="0" fmla="#ppt_w*sin(2.5*pi*$)">
                                          <p:val>
                                            <p:fltVal val="0"/>
                                          </p:val>
                                        </p:tav>
                                        <p:tav tm="100000">
                                          <p:val>
                                            <p:fltVal val="1"/>
                                          </p:val>
                                        </p:tav>
                                      </p:tavLst>
                                    </p:anim>
                                    <p:anim calcmode="lin" valueType="num">
                                      <p:cBhvr>
                                        <p:cTn id="16" dur="2000" fill="hold"/>
                                        <p:tgtEl>
                                          <p:spTgt spid="48131">
                                            <p:txEl>
                                              <p:pRg st="2" end="2"/>
                                            </p:txEl>
                                          </p:spTgt>
                                        </p:tgtEl>
                                        <p:attrNameLst>
                                          <p:attrName>ppt_h</p:attrName>
                                        </p:attrNameLst>
                                      </p:cBhvr>
                                      <p:tavLst>
                                        <p:tav tm="0">
                                          <p:val>
                                            <p:strVal val="#ppt_h"/>
                                          </p:val>
                                        </p:tav>
                                        <p:tav tm="100000">
                                          <p:val>
                                            <p:strVal val="#ppt_h"/>
                                          </p:val>
                                        </p:tav>
                                      </p:tavLst>
                                    </p:anim>
                                  </p:childTnLst>
                                </p:cTn>
                              </p:par>
                              <p:par>
                                <p:cTn id="17" presetID="45" presetClass="entr" presetSubtype="0" fill="hold" nodeType="withEffect">
                                  <p:stCondLst>
                                    <p:cond delay="0"/>
                                  </p:stCondLst>
                                  <p:childTnLst>
                                    <p:set>
                                      <p:cBhvr>
                                        <p:cTn id="18" dur="1" fill="hold">
                                          <p:stCondLst>
                                            <p:cond delay="0"/>
                                          </p:stCondLst>
                                        </p:cTn>
                                        <p:tgtEl>
                                          <p:spTgt spid="48131">
                                            <p:txEl>
                                              <p:pRg st="3" end="3"/>
                                            </p:txEl>
                                          </p:spTgt>
                                        </p:tgtEl>
                                        <p:attrNameLst>
                                          <p:attrName>style.visibility</p:attrName>
                                        </p:attrNameLst>
                                      </p:cBhvr>
                                      <p:to>
                                        <p:strVal val="visible"/>
                                      </p:to>
                                    </p:set>
                                    <p:animEffect transition="in" filter="fade">
                                      <p:cBhvr>
                                        <p:cTn id="19" dur="2000"/>
                                        <p:tgtEl>
                                          <p:spTgt spid="48131">
                                            <p:txEl>
                                              <p:pRg st="3" end="3"/>
                                            </p:txEl>
                                          </p:spTgt>
                                        </p:tgtEl>
                                      </p:cBhvr>
                                    </p:animEffect>
                                    <p:anim calcmode="lin" valueType="num">
                                      <p:cBhvr>
                                        <p:cTn id="20" dur="2000" fill="hold"/>
                                        <p:tgtEl>
                                          <p:spTgt spid="48131">
                                            <p:txEl>
                                              <p:pRg st="3" end="3"/>
                                            </p:txEl>
                                          </p:spTgt>
                                        </p:tgtEl>
                                        <p:attrNameLst>
                                          <p:attrName>ppt_w</p:attrName>
                                        </p:attrNameLst>
                                      </p:cBhvr>
                                      <p:tavLst>
                                        <p:tav tm="0" fmla="#ppt_w*sin(2.5*pi*$)">
                                          <p:val>
                                            <p:fltVal val="0"/>
                                          </p:val>
                                        </p:tav>
                                        <p:tav tm="100000">
                                          <p:val>
                                            <p:fltVal val="1"/>
                                          </p:val>
                                        </p:tav>
                                      </p:tavLst>
                                    </p:anim>
                                    <p:anim calcmode="lin" valueType="num">
                                      <p:cBhvr>
                                        <p:cTn id="21" dur="2000" fill="hold"/>
                                        <p:tgtEl>
                                          <p:spTgt spid="4813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nodeType="clickEffect">
                                  <p:stCondLst>
                                    <p:cond delay="0"/>
                                  </p:stCondLst>
                                  <p:childTnLst>
                                    <p:set>
                                      <p:cBhvr>
                                        <p:cTn id="25" dur="1" fill="hold">
                                          <p:stCondLst>
                                            <p:cond delay="0"/>
                                          </p:stCondLst>
                                        </p:cTn>
                                        <p:tgtEl>
                                          <p:spTgt spid="48131">
                                            <p:txEl>
                                              <p:pRg st="4" end="4"/>
                                            </p:txEl>
                                          </p:spTgt>
                                        </p:tgtEl>
                                        <p:attrNameLst>
                                          <p:attrName>style.visibility</p:attrName>
                                        </p:attrNameLst>
                                      </p:cBhvr>
                                      <p:to>
                                        <p:strVal val="visible"/>
                                      </p:to>
                                    </p:set>
                                    <p:animEffect transition="in" filter="fade">
                                      <p:cBhvr>
                                        <p:cTn id="26" dur="2000"/>
                                        <p:tgtEl>
                                          <p:spTgt spid="48131">
                                            <p:txEl>
                                              <p:pRg st="4" end="4"/>
                                            </p:txEl>
                                          </p:spTgt>
                                        </p:tgtEl>
                                      </p:cBhvr>
                                    </p:animEffect>
                                    <p:anim calcmode="lin" valueType="num">
                                      <p:cBhvr>
                                        <p:cTn id="27" dur="2000" fill="hold"/>
                                        <p:tgtEl>
                                          <p:spTgt spid="48131">
                                            <p:txEl>
                                              <p:pRg st="4" end="4"/>
                                            </p:txEl>
                                          </p:spTgt>
                                        </p:tgtEl>
                                        <p:attrNameLst>
                                          <p:attrName>ppt_w</p:attrName>
                                        </p:attrNameLst>
                                      </p:cBhvr>
                                      <p:tavLst>
                                        <p:tav tm="0" fmla="#ppt_w*sin(2.5*pi*$)">
                                          <p:val>
                                            <p:fltVal val="0"/>
                                          </p:val>
                                        </p:tav>
                                        <p:tav tm="100000">
                                          <p:val>
                                            <p:fltVal val="1"/>
                                          </p:val>
                                        </p:tav>
                                      </p:tavLst>
                                    </p:anim>
                                    <p:anim calcmode="lin" valueType="num">
                                      <p:cBhvr>
                                        <p:cTn id="28" dur="2000" fill="hold"/>
                                        <p:tgtEl>
                                          <p:spTgt spid="48131">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nodeType="clickEffect">
                                  <p:stCondLst>
                                    <p:cond delay="0"/>
                                  </p:stCondLst>
                                  <p:childTnLst>
                                    <p:set>
                                      <p:cBhvr>
                                        <p:cTn id="32" dur="1" fill="hold">
                                          <p:stCondLst>
                                            <p:cond delay="0"/>
                                          </p:stCondLst>
                                        </p:cTn>
                                        <p:tgtEl>
                                          <p:spTgt spid="48131">
                                            <p:txEl>
                                              <p:pRg st="5" end="5"/>
                                            </p:txEl>
                                          </p:spTgt>
                                        </p:tgtEl>
                                        <p:attrNameLst>
                                          <p:attrName>style.visibility</p:attrName>
                                        </p:attrNameLst>
                                      </p:cBhvr>
                                      <p:to>
                                        <p:strVal val="visible"/>
                                      </p:to>
                                    </p:set>
                                    <p:animEffect transition="in" filter="fade">
                                      <p:cBhvr>
                                        <p:cTn id="33" dur="2000"/>
                                        <p:tgtEl>
                                          <p:spTgt spid="48131">
                                            <p:txEl>
                                              <p:pRg st="5" end="5"/>
                                            </p:txEl>
                                          </p:spTgt>
                                        </p:tgtEl>
                                      </p:cBhvr>
                                    </p:animEffect>
                                    <p:anim calcmode="lin" valueType="num">
                                      <p:cBhvr>
                                        <p:cTn id="34" dur="2000" fill="hold"/>
                                        <p:tgtEl>
                                          <p:spTgt spid="48131">
                                            <p:txEl>
                                              <p:pRg st="5" end="5"/>
                                            </p:txEl>
                                          </p:spTgt>
                                        </p:tgtEl>
                                        <p:attrNameLst>
                                          <p:attrName>ppt_w</p:attrName>
                                        </p:attrNameLst>
                                      </p:cBhvr>
                                      <p:tavLst>
                                        <p:tav tm="0" fmla="#ppt_w*sin(2.5*pi*$)">
                                          <p:val>
                                            <p:fltVal val="0"/>
                                          </p:val>
                                        </p:tav>
                                        <p:tav tm="100000">
                                          <p:val>
                                            <p:fltVal val="1"/>
                                          </p:val>
                                        </p:tav>
                                      </p:tavLst>
                                    </p:anim>
                                    <p:anim calcmode="lin" valueType="num">
                                      <p:cBhvr>
                                        <p:cTn id="35" dur="2000" fill="hold"/>
                                        <p:tgtEl>
                                          <p:spTgt spid="48131">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45" presetClass="entr" presetSubtype="0" fill="hold" nodeType="clickEffect">
                                  <p:stCondLst>
                                    <p:cond delay="0"/>
                                  </p:stCondLst>
                                  <p:childTnLst>
                                    <p:set>
                                      <p:cBhvr>
                                        <p:cTn id="39" dur="1" fill="hold">
                                          <p:stCondLst>
                                            <p:cond delay="0"/>
                                          </p:stCondLst>
                                        </p:cTn>
                                        <p:tgtEl>
                                          <p:spTgt spid="48131">
                                            <p:txEl>
                                              <p:pRg st="6" end="6"/>
                                            </p:txEl>
                                          </p:spTgt>
                                        </p:tgtEl>
                                        <p:attrNameLst>
                                          <p:attrName>style.visibility</p:attrName>
                                        </p:attrNameLst>
                                      </p:cBhvr>
                                      <p:to>
                                        <p:strVal val="visible"/>
                                      </p:to>
                                    </p:set>
                                    <p:animEffect transition="in" filter="fade">
                                      <p:cBhvr>
                                        <p:cTn id="40" dur="2000"/>
                                        <p:tgtEl>
                                          <p:spTgt spid="48131">
                                            <p:txEl>
                                              <p:pRg st="6" end="6"/>
                                            </p:txEl>
                                          </p:spTgt>
                                        </p:tgtEl>
                                      </p:cBhvr>
                                    </p:animEffect>
                                    <p:anim calcmode="lin" valueType="num">
                                      <p:cBhvr>
                                        <p:cTn id="41" dur="2000" fill="hold"/>
                                        <p:tgtEl>
                                          <p:spTgt spid="48131">
                                            <p:txEl>
                                              <p:pRg st="6" end="6"/>
                                            </p:txEl>
                                          </p:spTgt>
                                        </p:tgtEl>
                                        <p:attrNameLst>
                                          <p:attrName>ppt_w</p:attrName>
                                        </p:attrNameLst>
                                      </p:cBhvr>
                                      <p:tavLst>
                                        <p:tav tm="0" fmla="#ppt_w*sin(2.5*pi*$)">
                                          <p:val>
                                            <p:fltVal val="0"/>
                                          </p:val>
                                        </p:tav>
                                        <p:tav tm="100000">
                                          <p:val>
                                            <p:fltVal val="1"/>
                                          </p:val>
                                        </p:tav>
                                      </p:tavLst>
                                    </p:anim>
                                    <p:anim calcmode="lin" valueType="num">
                                      <p:cBhvr>
                                        <p:cTn id="42" dur="2000" fill="hold"/>
                                        <p:tgtEl>
                                          <p:spTgt spid="48131">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F4DA726-0489-4155-91BB-51B0D158DFDB}" type="slidenum">
              <a:rPr lang="en-US" altLang="en-US"/>
              <a:pPr/>
              <a:t>2</a:t>
            </a:fld>
            <a:endParaRPr lang="en-US" altLang="en-US" dirty="0"/>
          </a:p>
        </p:txBody>
      </p:sp>
      <p:sp>
        <p:nvSpPr>
          <p:cNvPr id="22530" name="Rectangle 2"/>
          <p:cNvSpPr>
            <a:spLocks noGrp="1" noChangeArrowheads="1"/>
          </p:cNvSpPr>
          <p:nvPr>
            <p:ph type="title"/>
          </p:nvPr>
        </p:nvSpPr>
        <p:spPr/>
        <p:txBody>
          <a:bodyPr/>
          <a:lstStyle/>
          <a:p>
            <a:r>
              <a:rPr lang="en-US" altLang="en-US" dirty="0"/>
              <a:t>Learning Objectives	</a:t>
            </a:r>
          </a:p>
        </p:txBody>
      </p:sp>
      <p:sp>
        <p:nvSpPr>
          <p:cNvPr id="22531" name="Rectangle 3"/>
          <p:cNvSpPr>
            <a:spLocks noGrp="1" noChangeArrowheads="1"/>
          </p:cNvSpPr>
          <p:nvPr>
            <p:ph type="body" idx="1"/>
          </p:nvPr>
        </p:nvSpPr>
        <p:spPr/>
        <p:txBody>
          <a:bodyPr/>
          <a:lstStyle/>
          <a:p>
            <a:pPr>
              <a:lnSpc>
                <a:spcPct val="90000"/>
              </a:lnSpc>
            </a:pPr>
            <a:r>
              <a:rPr lang="en-US" altLang="en-US" dirty="0"/>
              <a:t>Log into the RDA Toolkit and create a User Profile</a:t>
            </a:r>
          </a:p>
          <a:p>
            <a:pPr>
              <a:lnSpc>
                <a:spcPct val="90000"/>
              </a:lnSpc>
            </a:pPr>
            <a:r>
              <a:rPr lang="en-US" altLang="en-US" dirty="0"/>
              <a:t>Navigate the Toolkit using icons, table of contents, and other visual cues</a:t>
            </a:r>
          </a:p>
          <a:p>
            <a:pPr>
              <a:lnSpc>
                <a:spcPct val="90000"/>
              </a:lnSpc>
            </a:pPr>
            <a:r>
              <a:rPr lang="en-US" altLang="en-US" dirty="0"/>
              <a:t>Follow links within the Toolkit to its various components</a:t>
            </a:r>
          </a:p>
          <a:p>
            <a:pPr>
              <a:lnSpc>
                <a:spcPct val="90000"/>
              </a:lnSpc>
            </a:pPr>
            <a:r>
              <a:rPr lang="en-US" altLang="en-US" dirty="0"/>
              <a:t>Perform quick and advanced searches</a:t>
            </a:r>
          </a:p>
          <a:p>
            <a:pPr>
              <a:lnSpc>
                <a:spcPct val="90000"/>
              </a:lnSpc>
            </a:pPr>
            <a:r>
              <a:rPr lang="en-US" altLang="en-US" dirty="0"/>
              <a:t>Save searches and create bookmarks</a:t>
            </a:r>
          </a:p>
          <a:p>
            <a:pPr>
              <a:lnSpc>
                <a:spcPct val="90000"/>
              </a:lnSpc>
            </a:pPr>
            <a:r>
              <a:rPr lang="en-US" altLang="en-US" dirty="0"/>
              <a:t>Help / Additional resources </a:t>
            </a:r>
          </a:p>
          <a:p>
            <a:pPr>
              <a:lnSpc>
                <a:spcPct val="90000"/>
              </a:lnSpc>
            </a:pP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A83F1B1-27B9-447F-9A7C-D8162FC99091}" type="slidenum">
              <a:rPr lang="en-US" altLang="en-US"/>
              <a:pPr/>
              <a:t>3</a:t>
            </a:fld>
            <a:endParaRPr lang="en-US" altLang="en-US" dirty="0"/>
          </a:p>
        </p:txBody>
      </p:sp>
      <p:sp>
        <p:nvSpPr>
          <p:cNvPr id="3074" name="Rectangle 2"/>
          <p:cNvSpPr>
            <a:spLocks noGrp="1" noChangeArrowheads="1"/>
          </p:cNvSpPr>
          <p:nvPr>
            <p:ph type="title"/>
          </p:nvPr>
        </p:nvSpPr>
        <p:spPr/>
        <p:txBody>
          <a:bodyPr/>
          <a:lstStyle/>
          <a:p>
            <a:r>
              <a:rPr lang="en-US" altLang="en-US" sz="4000" dirty="0"/>
              <a:t> What is </a:t>
            </a:r>
            <a:r>
              <a:rPr lang="en-US" altLang="en-US" sz="4000" dirty="0">
                <a:solidFill>
                  <a:schemeClr val="tx1"/>
                </a:solidFill>
              </a:rPr>
              <a:t>RDA</a:t>
            </a:r>
            <a:r>
              <a:rPr lang="en-US" altLang="en-US" sz="4000" dirty="0"/>
              <a:t>?</a:t>
            </a:r>
          </a:p>
        </p:txBody>
      </p:sp>
      <p:sp>
        <p:nvSpPr>
          <p:cNvPr id="3075" name="Rectangle 3"/>
          <p:cNvSpPr>
            <a:spLocks noGrp="1" noChangeArrowheads="1"/>
          </p:cNvSpPr>
          <p:nvPr>
            <p:ph type="body" idx="1"/>
          </p:nvPr>
        </p:nvSpPr>
        <p:spPr/>
        <p:txBody>
          <a:bodyPr/>
          <a:lstStyle/>
          <a:p>
            <a:r>
              <a:rPr lang="en-US" altLang="en-US" b="1" dirty="0"/>
              <a:t>R</a:t>
            </a:r>
            <a:r>
              <a:rPr lang="en-US" altLang="en-US" dirty="0"/>
              <a:t>esource </a:t>
            </a:r>
            <a:r>
              <a:rPr lang="en-US" altLang="en-US" b="1" dirty="0"/>
              <a:t>D</a:t>
            </a:r>
            <a:r>
              <a:rPr lang="en-US" altLang="en-US" dirty="0"/>
              <a:t>escription and </a:t>
            </a:r>
            <a:r>
              <a:rPr lang="en-US" altLang="en-US" b="1" dirty="0"/>
              <a:t>A</a:t>
            </a:r>
            <a:r>
              <a:rPr lang="en-US" altLang="en-US" dirty="0"/>
              <a:t>ccess</a:t>
            </a:r>
          </a:p>
          <a:p>
            <a:pPr>
              <a:buFontTx/>
              <a:buNone/>
            </a:pPr>
            <a:endParaRPr lang="en-US" altLang="en-US" dirty="0"/>
          </a:p>
          <a:p>
            <a:r>
              <a:rPr lang="en-US" altLang="en-US" dirty="0"/>
              <a:t>A standard for bibliographic description, not a display standard</a:t>
            </a:r>
          </a:p>
          <a:p>
            <a:pPr>
              <a:buFontTx/>
              <a:buNone/>
            </a:pPr>
            <a:endParaRPr lang="en-US" altLang="en-US" dirty="0"/>
          </a:p>
          <a:p>
            <a:r>
              <a:rPr lang="en-US" altLang="en-US" dirty="0"/>
              <a:t>A standard based on the FRBR conceptual model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2000"/>
                                        <p:tgtEl>
                                          <p:spTgt spid="30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2000"/>
                                        <p:tgtEl>
                                          <p:spTgt spid="3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20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058025D-F4BB-4AEB-A338-BA0C2ED79E76}" type="slidenum">
              <a:rPr lang="en-US" altLang="en-US"/>
              <a:pPr/>
              <a:t>4</a:t>
            </a:fld>
            <a:endParaRPr lang="en-US" altLang="en-US" dirty="0"/>
          </a:p>
        </p:txBody>
      </p:sp>
      <p:sp>
        <p:nvSpPr>
          <p:cNvPr id="6146" name="Rectangle 2"/>
          <p:cNvSpPr>
            <a:spLocks noGrp="1" noChangeArrowheads="1"/>
          </p:cNvSpPr>
          <p:nvPr>
            <p:ph type="title"/>
          </p:nvPr>
        </p:nvSpPr>
        <p:spPr/>
        <p:txBody>
          <a:bodyPr/>
          <a:lstStyle/>
          <a:p>
            <a:r>
              <a:rPr lang="en-US" altLang="en-US" dirty="0"/>
              <a:t>What is RDA? (cont.)</a:t>
            </a:r>
          </a:p>
        </p:txBody>
      </p:sp>
      <p:sp>
        <p:nvSpPr>
          <p:cNvPr id="6147" name="Rectangle 3"/>
          <p:cNvSpPr>
            <a:spLocks noGrp="1" noChangeArrowheads="1"/>
          </p:cNvSpPr>
          <p:nvPr>
            <p:ph type="body" idx="1"/>
          </p:nvPr>
        </p:nvSpPr>
        <p:spPr/>
        <p:txBody>
          <a:bodyPr/>
          <a:lstStyle/>
          <a:p>
            <a:r>
              <a:rPr lang="en-US" altLang="en-US" dirty="0"/>
              <a:t>FRBR  (Functional Requirements of Bibliographic Records) </a:t>
            </a:r>
          </a:p>
          <a:p>
            <a:endParaRPr lang="en-US" altLang="en-US" dirty="0"/>
          </a:p>
          <a:p>
            <a:r>
              <a:rPr lang="en-US" altLang="en-US" dirty="0"/>
              <a:t>Group 1: Work, Expression, Manifestation and Item (</a:t>
            </a:r>
            <a:r>
              <a:rPr lang="en-US" altLang="en-US" i="1" dirty="0"/>
              <a:t>WEMI</a:t>
            </a:r>
            <a:r>
              <a:rPr lang="en-US" altLang="en-US" dirty="0"/>
              <a:t>)</a:t>
            </a:r>
          </a:p>
          <a:p>
            <a:endParaRPr lang="en-US" altLang="en-US" dirty="0"/>
          </a:p>
          <a:p>
            <a:r>
              <a:rPr lang="en-US" altLang="en-US" dirty="0"/>
              <a:t>Group 2: Person, Family, and Corporate Names (</a:t>
            </a:r>
            <a:r>
              <a:rPr lang="en-US" altLang="en-US" i="1" dirty="0"/>
              <a:t>PFC</a:t>
            </a:r>
            <a:r>
              <a:rPr lang="en-US" altLang="en-US" dirty="0"/>
              <a:t>)</a:t>
            </a:r>
          </a:p>
          <a:p>
            <a:pPr>
              <a:buFontTx/>
              <a:buNone/>
            </a:pPr>
            <a:endParaRPr lang="en-US" altLang="en-US" dirty="0"/>
          </a:p>
          <a:p>
            <a:pPr>
              <a:buFontTx/>
              <a:buNone/>
            </a:pPr>
            <a:endParaRPr lang="en-US" altLang="en-US" dirty="0"/>
          </a:p>
          <a:p>
            <a:pPr>
              <a:buFontTx/>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fade">
                                      <p:cBhvr>
                                        <p:cTn id="12" dur="2000"/>
                                        <p:tgtEl>
                                          <p:spTgt spid="61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fade">
                                      <p:cBhvr>
                                        <p:cTn id="17" dur="20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7">
                                            <p:txEl>
                                              <p:pRg st="4" end="4"/>
                                            </p:txEl>
                                          </p:spTgt>
                                        </p:tgtEl>
                                        <p:attrNameLst>
                                          <p:attrName>style.visibility</p:attrName>
                                        </p:attrNameLst>
                                      </p:cBhvr>
                                      <p:to>
                                        <p:strVal val="visible"/>
                                      </p:to>
                                    </p:set>
                                    <p:animEffect transition="in" filter="fade">
                                      <p:cBhvr>
                                        <p:cTn id="22" dur="20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4BE93E4-229B-4571-8FA5-670687C8DE53}" type="slidenum">
              <a:rPr lang="en-US" altLang="en-US"/>
              <a:pPr/>
              <a:t>5</a:t>
            </a:fld>
            <a:endParaRPr lang="en-US" altLang="en-US" dirty="0"/>
          </a:p>
        </p:txBody>
      </p:sp>
      <p:sp>
        <p:nvSpPr>
          <p:cNvPr id="8194" name="Rectangle 2"/>
          <p:cNvSpPr>
            <a:spLocks noGrp="1" noChangeArrowheads="1"/>
          </p:cNvSpPr>
          <p:nvPr>
            <p:ph type="title"/>
          </p:nvPr>
        </p:nvSpPr>
        <p:spPr/>
        <p:txBody>
          <a:bodyPr/>
          <a:lstStyle/>
          <a:p>
            <a:r>
              <a:rPr lang="en-US" altLang="en-US" dirty="0"/>
              <a:t>What is RDA Toolkit?</a:t>
            </a:r>
          </a:p>
        </p:txBody>
      </p:sp>
      <p:sp>
        <p:nvSpPr>
          <p:cNvPr id="8195" name="Rectangle 3"/>
          <p:cNvSpPr>
            <a:spLocks noGrp="1" noChangeArrowheads="1"/>
          </p:cNvSpPr>
          <p:nvPr>
            <p:ph type="body" idx="1"/>
          </p:nvPr>
        </p:nvSpPr>
        <p:spPr/>
        <p:txBody>
          <a:bodyPr/>
          <a:lstStyle/>
          <a:p>
            <a:r>
              <a:rPr lang="en-US" altLang="en-US" i="1" dirty="0"/>
              <a:t>RDA Toolkit </a:t>
            </a:r>
            <a:r>
              <a:rPr lang="en-US" altLang="en-US" dirty="0"/>
              <a:t>is an integrated, browser-based, online product that allows users to interact with a collection of cataloging-related documents and resources including RDA</a:t>
            </a:r>
            <a:endParaRPr lang="en-US" altLang="en-US"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539056D-527A-477E-9335-D74E7419DE17}" type="slidenum">
              <a:rPr lang="en-US" altLang="en-US"/>
              <a:pPr/>
              <a:t>6</a:t>
            </a:fld>
            <a:endParaRPr lang="en-US" altLang="en-US" dirty="0"/>
          </a:p>
        </p:txBody>
      </p:sp>
      <p:sp>
        <p:nvSpPr>
          <p:cNvPr id="9218" name="Rectangle 2"/>
          <p:cNvSpPr>
            <a:spLocks noGrp="1" noChangeArrowheads="1"/>
          </p:cNvSpPr>
          <p:nvPr>
            <p:ph type="title"/>
          </p:nvPr>
        </p:nvSpPr>
        <p:spPr/>
        <p:txBody>
          <a:bodyPr/>
          <a:lstStyle/>
          <a:p>
            <a:r>
              <a:rPr lang="en-US" altLang="en-US" dirty="0"/>
              <a:t>What is RDA Toolkit?</a:t>
            </a:r>
          </a:p>
        </p:txBody>
      </p:sp>
      <p:sp>
        <p:nvSpPr>
          <p:cNvPr id="9219" name="Rectangle 3"/>
          <p:cNvSpPr>
            <a:spLocks noGrp="1" noChangeArrowheads="1"/>
          </p:cNvSpPr>
          <p:nvPr>
            <p:ph type="body" idx="1"/>
          </p:nvPr>
        </p:nvSpPr>
        <p:spPr/>
        <p:txBody>
          <a:bodyPr/>
          <a:lstStyle/>
          <a:p>
            <a:pPr>
              <a:lnSpc>
                <a:spcPct val="90000"/>
              </a:lnSpc>
            </a:pPr>
            <a:r>
              <a:rPr lang="en-US" altLang="en-US" dirty="0"/>
              <a:t>RDA</a:t>
            </a:r>
          </a:p>
          <a:p>
            <a:pPr>
              <a:lnSpc>
                <a:spcPct val="90000"/>
              </a:lnSpc>
            </a:pPr>
            <a:r>
              <a:rPr lang="en-US" altLang="en-US" dirty="0"/>
              <a:t>RDA Update History</a:t>
            </a:r>
          </a:p>
          <a:p>
            <a:pPr>
              <a:lnSpc>
                <a:spcPct val="90000"/>
              </a:lnSpc>
            </a:pPr>
            <a:r>
              <a:rPr lang="en-US" altLang="en-US" dirty="0"/>
              <a:t>RDA Element Set</a:t>
            </a:r>
          </a:p>
          <a:p>
            <a:pPr>
              <a:lnSpc>
                <a:spcPct val="90000"/>
              </a:lnSpc>
            </a:pPr>
            <a:r>
              <a:rPr lang="en-US" altLang="en-US" dirty="0"/>
              <a:t>AACR2</a:t>
            </a:r>
          </a:p>
          <a:p>
            <a:pPr>
              <a:lnSpc>
                <a:spcPct val="90000"/>
              </a:lnSpc>
            </a:pPr>
            <a:r>
              <a:rPr lang="en-US" altLang="en-US" dirty="0"/>
              <a:t>LC-PCC Policy Statements</a:t>
            </a:r>
          </a:p>
          <a:p>
            <a:pPr>
              <a:lnSpc>
                <a:spcPct val="90000"/>
              </a:lnSpc>
            </a:pPr>
            <a:r>
              <a:rPr lang="en-US" altLang="en-US" dirty="0"/>
              <a:t>Examples of RDA Cataloging</a:t>
            </a:r>
          </a:p>
          <a:p>
            <a:pPr>
              <a:lnSpc>
                <a:spcPct val="90000"/>
              </a:lnSpc>
            </a:pPr>
            <a:r>
              <a:rPr lang="en-US" altLang="en-US" dirty="0"/>
              <a:t>RDA Mappings</a:t>
            </a:r>
          </a:p>
          <a:p>
            <a:pPr>
              <a:lnSpc>
                <a:spcPct val="90000"/>
              </a:lnSpc>
            </a:pPr>
            <a:r>
              <a:rPr lang="en-US" altLang="en-US" dirty="0"/>
              <a:t>User-Created Content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0B89CC2-6AB3-47FB-AC1A-B55A53471D7F}" type="slidenum">
              <a:rPr lang="en-US" altLang="en-US"/>
              <a:pPr/>
              <a:t>7</a:t>
            </a:fld>
            <a:endParaRPr lang="en-US" altLang="en-US" dirty="0"/>
          </a:p>
        </p:txBody>
      </p:sp>
      <p:sp>
        <p:nvSpPr>
          <p:cNvPr id="11266" name="Rectangle 2"/>
          <p:cNvSpPr>
            <a:spLocks noGrp="1" noChangeArrowheads="1"/>
          </p:cNvSpPr>
          <p:nvPr>
            <p:ph type="title"/>
          </p:nvPr>
        </p:nvSpPr>
        <p:spPr/>
        <p:txBody>
          <a:bodyPr/>
          <a:lstStyle/>
          <a:p>
            <a:r>
              <a:rPr lang="en-US" altLang="en-US" dirty="0"/>
              <a:t>Logging in</a:t>
            </a:r>
          </a:p>
        </p:txBody>
      </p:sp>
      <p:sp>
        <p:nvSpPr>
          <p:cNvPr id="11267" name="Rectangle 3"/>
          <p:cNvSpPr>
            <a:spLocks noGrp="1" noChangeArrowheads="1"/>
          </p:cNvSpPr>
          <p:nvPr>
            <p:ph type="body" idx="1"/>
          </p:nvPr>
        </p:nvSpPr>
        <p:spPr/>
        <p:txBody>
          <a:bodyPr/>
          <a:lstStyle/>
          <a:p>
            <a:r>
              <a:rPr lang="en-US" altLang="en-US" dirty="0"/>
              <a:t>Log in at </a:t>
            </a:r>
            <a:r>
              <a:rPr lang="en-US" altLang="en-US" dirty="0">
                <a:solidFill>
                  <a:srgbClr val="00B0F0"/>
                </a:solidFill>
                <a:hlinkClick r:id="rId3"/>
              </a:rPr>
              <a:t>http://access.rdatoolkit.org</a:t>
            </a:r>
            <a:r>
              <a:rPr lang="en-US" altLang="en-US" dirty="0">
                <a:solidFill>
                  <a:srgbClr val="00B0F0"/>
                </a:solidFill>
              </a:rPr>
              <a:t> </a:t>
            </a:r>
          </a:p>
          <a:p>
            <a:endParaRPr lang="en-US" altLang="en-US" dirty="0">
              <a:solidFill>
                <a:srgbClr val="00B0F0"/>
              </a:solidFill>
            </a:endParaRPr>
          </a:p>
          <a:p>
            <a:r>
              <a:rPr lang="en-US" altLang="en-US" dirty="0"/>
              <a:t>Berkeley has institutional account with </a:t>
            </a:r>
            <a:r>
              <a:rPr lang="en-US" altLang="en-US" dirty="0"/>
              <a:t>ip</a:t>
            </a:r>
            <a:r>
              <a:rPr lang="en-US" altLang="en-US" dirty="0"/>
              <a:t> authentication </a:t>
            </a:r>
          </a:p>
          <a:p>
            <a:pPr>
              <a:buFontTx/>
              <a:buNone/>
            </a:pPr>
            <a:endParaRPr lang="en-US" altLang="en-US" dirty="0"/>
          </a:p>
          <a:p>
            <a:r>
              <a:rPr lang="en-US" altLang="en-US" dirty="0"/>
              <a:t>Offsite access instructions </a:t>
            </a:r>
            <a:r>
              <a:rPr lang="en-US" altLang="en-US" sz="2800" dirty="0">
                <a:hlinkClick r:id="rId4"/>
              </a:rPr>
              <a:t>http://www.lib.berkeley.edu/Help/connecting_off_campus.html</a:t>
            </a:r>
            <a:r>
              <a:rPr lang="en-US" altLang="en-US" dirty="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683BA0B-8165-42C7-A4E4-F498C2A32736}" type="slidenum">
              <a:rPr lang="en-US" altLang="en-US"/>
              <a:pPr/>
              <a:t>8</a:t>
            </a:fld>
            <a:endParaRPr lang="en-US" altLang="en-US" dirty="0"/>
          </a:p>
        </p:txBody>
      </p:sp>
      <p:sp>
        <p:nvSpPr>
          <p:cNvPr id="13314" name="Rectangle 2"/>
          <p:cNvSpPr>
            <a:spLocks noGrp="1" noChangeArrowheads="1"/>
          </p:cNvSpPr>
          <p:nvPr>
            <p:ph type="title"/>
          </p:nvPr>
        </p:nvSpPr>
        <p:spPr/>
        <p:txBody>
          <a:bodyPr/>
          <a:lstStyle/>
          <a:p>
            <a:r>
              <a:rPr lang="en-US" altLang="en-US" dirty="0"/>
              <a:t>Navigation</a:t>
            </a:r>
          </a:p>
        </p:txBody>
      </p:sp>
      <p:sp>
        <p:nvSpPr>
          <p:cNvPr id="13315" name="Rectangle 3"/>
          <p:cNvSpPr>
            <a:spLocks noGrp="1" noChangeArrowheads="1"/>
          </p:cNvSpPr>
          <p:nvPr>
            <p:ph type="body" idx="1"/>
          </p:nvPr>
        </p:nvSpPr>
        <p:spPr/>
        <p:txBody>
          <a:bodyPr/>
          <a:lstStyle/>
          <a:p>
            <a:pPr>
              <a:lnSpc>
                <a:spcPct val="90000"/>
              </a:lnSpc>
            </a:pPr>
            <a:r>
              <a:rPr lang="en-US" altLang="en-US" sz="2800" dirty="0"/>
              <a:t>Icons</a:t>
            </a:r>
          </a:p>
          <a:p>
            <a:pPr>
              <a:lnSpc>
                <a:spcPct val="90000"/>
              </a:lnSpc>
            </a:pPr>
            <a:r>
              <a:rPr lang="en-US" altLang="en-US" sz="2800" dirty="0"/>
              <a:t>Pages</a:t>
            </a:r>
          </a:p>
          <a:p>
            <a:pPr>
              <a:lnSpc>
                <a:spcPct val="90000"/>
              </a:lnSpc>
            </a:pPr>
            <a:r>
              <a:rPr lang="en-US" altLang="en-US" sz="2800" dirty="0"/>
              <a:t>Expandable/Collapsible Table of Contents</a:t>
            </a:r>
          </a:p>
          <a:p>
            <a:pPr>
              <a:lnSpc>
                <a:spcPct val="90000"/>
              </a:lnSpc>
            </a:pPr>
            <a:r>
              <a:rPr lang="en-US" altLang="en-US" sz="2800" dirty="0"/>
              <a:t>Print Table of Contents</a:t>
            </a:r>
          </a:p>
          <a:p>
            <a:pPr>
              <a:lnSpc>
                <a:spcPct val="90000"/>
              </a:lnSpc>
            </a:pPr>
            <a:r>
              <a:rPr lang="en-US" altLang="en-US" sz="2800" dirty="0"/>
              <a:t>Full/Core/Basic</a:t>
            </a:r>
          </a:p>
          <a:p>
            <a:pPr>
              <a:lnSpc>
                <a:spcPct val="90000"/>
              </a:lnSpc>
            </a:pPr>
            <a:r>
              <a:rPr lang="en-US" altLang="en-US" sz="2800" dirty="0"/>
              <a:t>Examples </a:t>
            </a:r>
          </a:p>
          <a:p>
            <a:pPr>
              <a:lnSpc>
                <a:spcPct val="90000"/>
              </a:lnSpc>
            </a:pPr>
            <a:r>
              <a:rPr lang="en-US" altLang="en-US" sz="2800" dirty="0"/>
              <a:t>Synch Table of Contents</a:t>
            </a:r>
          </a:p>
          <a:p>
            <a:pPr>
              <a:lnSpc>
                <a:spcPct val="90000"/>
              </a:lnSpc>
            </a:pPr>
            <a:r>
              <a:rPr lang="en-US" altLang="en-US" sz="2800" dirty="0"/>
              <a:t>Tabs</a:t>
            </a:r>
          </a:p>
          <a:p>
            <a:pPr>
              <a:lnSpc>
                <a:spcPct val="90000"/>
              </a:lnSpc>
            </a:pPr>
            <a:r>
              <a:rPr lang="en-US" altLang="en-US" sz="2800" dirty="0"/>
              <a:t>Links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E82E586-343E-4A80-AA33-FC9578E70B8F}" type="slidenum">
              <a:rPr lang="en-US" altLang="en-US"/>
              <a:pPr/>
              <a:t>9</a:t>
            </a:fld>
            <a:endParaRPr lang="en-US" altLang="en-US" dirty="0"/>
          </a:p>
        </p:txBody>
      </p:sp>
      <p:sp>
        <p:nvSpPr>
          <p:cNvPr id="16386" name="Rectangle 2"/>
          <p:cNvSpPr>
            <a:spLocks noGrp="1" noChangeArrowheads="1"/>
          </p:cNvSpPr>
          <p:nvPr>
            <p:ph type="title"/>
          </p:nvPr>
        </p:nvSpPr>
        <p:spPr/>
        <p:txBody>
          <a:bodyPr/>
          <a:lstStyle/>
          <a:p>
            <a:r>
              <a:rPr lang="en-US" altLang="en-US" dirty="0"/>
              <a:t>Searching</a:t>
            </a:r>
          </a:p>
        </p:txBody>
      </p:sp>
      <p:sp>
        <p:nvSpPr>
          <p:cNvPr id="16387" name="Rectangle 3"/>
          <p:cNvSpPr>
            <a:spLocks noGrp="1" noChangeArrowheads="1"/>
          </p:cNvSpPr>
          <p:nvPr>
            <p:ph type="body" idx="1"/>
          </p:nvPr>
        </p:nvSpPr>
        <p:spPr/>
        <p:txBody>
          <a:bodyPr/>
          <a:lstStyle/>
          <a:p>
            <a:pPr>
              <a:lnSpc>
                <a:spcPct val="90000"/>
              </a:lnSpc>
            </a:pPr>
            <a:r>
              <a:rPr lang="en-US" altLang="en-US" sz="2800" dirty="0"/>
              <a:t>RDA Quick Search (RDA only)</a:t>
            </a:r>
          </a:p>
          <a:p>
            <a:pPr>
              <a:lnSpc>
                <a:spcPct val="90000"/>
              </a:lnSpc>
            </a:pPr>
            <a:r>
              <a:rPr lang="en-US" altLang="en-US" sz="2800" dirty="0"/>
              <a:t>Advanced Search (all documents)</a:t>
            </a:r>
          </a:p>
          <a:p>
            <a:pPr>
              <a:lnSpc>
                <a:spcPct val="90000"/>
              </a:lnSpc>
              <a:buFontTx/>
              <a:buNone/>
            </a:pPr>
            <a:r>
              <a:rPr lang="en-US" altLang="en-US" sz="2800" dirty="0"/>
              <a:t>	--Filters</a:t>
            </a:r>
          </a:p>
          <a:p>
            <a:pPr>
              <a:lnSpc>
                <a:spcPct val="90000"/>
              </a:lnSpc>
              <a:buFontTx/>
              <a:buNone/>
            </a:pPr>
            <a:r>
              <a:rPr lang="en-US" altLang="en-US" sz="2800" dirty="0"/>
              <a:t>	--Search RDA by AACR2 number</a:t>
            </a:r>
          </a:p>
          <a:p>
            <a:pPr>
              <a:lnSpc>
                <a:spcPct val="90000"/>
              </a:lnSpc>
              <a:buFontTx/>
              <a:buNone/>
            </a:pPr>
            <a:r>
              <a:rPr lang="en-US" altLang="en-US" sz="2800" dirty="0"/>
              <a:t>	--Save Search</a:t>
            </a:r>
          </a:p>
          <a:p>
            <a:pPr>
              <a:lnSpc>
                <a:spcPct val="90000"/>
              </a:lnSpc>
            </a:pPr>
            <a:r>
              <a:rPr lang="en-US" altLang="en-US" sz="2800" dirty="0"/>
              <a:t>Search Results</a:t>
            </a:r>
          </a:p>
          <a:p>
            <a:pPr>
              <a:lnSpc>
                <a:spcPct val="90000"/>
              </a:lnSpc>
              <a:buFontTx/>
              <a:buNone/>
            </a:pPr>
            <a:r>
              <a:rPr lang="en-US" altLang="en-US" sz="2800" dirty="0"/>
              <a:t>	--Previous/Next hit</a:t>
            </a:r>
          </a:p>
          <a:p>
            <a:pPr>
              <a:lnSpc>
                <a:spcPct val="90000"/>
              </a:lnSpc>
              <a:buFontTx/>
              <a:buNone/>
            </a:pPr>
            <a:r>
              <a:rPr lang="en-US" altLang="en-US" sz="2800" dirty="0"/>
              <a:t>	--Return to results</a:t>
            </a:r>
          </a:p>
          <a:p>
            <a:pPr>
              <a:lnSpc>
                <a:spcPct val="90000"/>
              </a:lnSpc>
            </a:pPr>
            <a:r>
              <a:rPr lang="en-US" altLang="en-US" sz="2800" dirty="0"/>
              <a:t>Bookmarks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2848</TotalTime>
  <Words>1049</Words>
  <Application>Microsoft Office PowerPoint</Application>
  <PresentationFormat>On-screen Show (4:3)</PresentationFormat>
  <Paragraphs>181</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PowerPoint Presentation</vt:lpstr>
      <vt:lpstr>Learning Objectives </vt:lpstr>
      <vt:lpstr> What is RDA?</vt:lpstr>
      <vt:lpstr>What is RDA? (cont.)</vt:lpstr>
      <vt:lpstr>What is RDA Toolkit?</vt:lpstr>
      <vt:lpstr>What is RDA Toolkit?</vt:lpstr>
      <vt:lpstr>Logging in</vt:lpstr>
      <vt:lpstr>Navigation</vt:lpstr>
      <vt:lpstr>Searching</vt:lpstr>
      <vt:lpstr>Help / Additional Resources</vt:lpstr>
      <vt:lpstr>Exercises</vt:lpstr>
      <vt:lpstr>Exercises (cont.)</vt:lpstr>
      <vt:lpstr>Exercises (cont.)</vt:lpstr>
      <vt:lpstr>Exercises (cont.)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RDA Day 2</dc:title>
  <dc:creator>windows</dc:creator>
  <cp:lastModifiedBy>Windows</cp:lastModifiedBy>
  <cp:revision>38</cp:revision>
  <dcterms:created xsi:type="dcterms:W3CDTF">2013-09-03T20:55:46Z</dcterms:created>
  <dcterms:modified xsi:type="dcterms:W3CDTF">2013-11-09T00:52:19Z</dcterms:modified>
</cp:coreProperties>
</file>