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02" r:id="rId2"/>
    <p:sldId id="503" r:id="rId3"/>
    <p:sldId id="441" r:id="rId4"/>
    <p:sldId id="415" r:id="rId5"/>
    <p:sldId id="416" r:id="rId6"/>
    <p:sldId id="419" r:id="rId7"/>
    <p:sldId id="420" r:id="rId8"/>
    <p:sldId id="497" r:id="rId9"/>
    <p:sldId id="422" r:id="rId10"/>
    <p:sldId id="423" r:id="rId11"/>
    <p:sldId id="469" r:id="rId12"/>
    <p:sldId id="398" r:id="rId13"/>
    <p:sldId id="424" r:id="rId14"/>
    <p:sldId id="425" r:id="rId15"/>
    <p:sldId id="400" r:id="rId16"/>
    <p:sldId id="391" r:id="rId17"/>
    <p:sldId id="463" r:id="rId18"/>
    <p:sldId id="464" r:id="rId19"/>
    <p:sldId id="427" r:id="rId20"/>
    <p:sldId id="457" r:id="rId21"/>
    <p:sldId id="461" r:id="rId22"/>
    <p:sldId id="460" r:id="rId23"/>
    <p:sldId id="462" r:id="rId24"/>
    <p:sldId id="466" r:id="rId25"/>
    <p:sldId id="458" r:id="rId26"/>
    <p:sldId id="459" r:id="rId27"/>
    <p:sldId id="467" r:id="rId28"/>
    <p:sldId id="333" r:id="rId29"/>
    <p:sldId id="470" r:id="rId30"/>
    <p:sldId id="471" r:id="rId31"/>
    <p:sldId id="501" r:id="rId32"/>
    <p:sldId id="411" r:id="rId33"/>
    <p:sldId id="456" r:id="rId34"/>
    <p:sldId id="272" r:id="rId3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C03"/>
    <a:srgbClr val="408000"/>
    <a:srgbClr val="EEC9FF"/>
    <a:srgbClr val="FFFF9C"/>
    <a:srgbClr val="FF00FF"/>
    <a:srgbClr val="7117D9"/>
    <a:srgbClr val="DE229B"/>
    <a:srgbClr val="FF8000"/>
    <a:srgbClr val="845CB4"/>
    <a:srgbClr val="F82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64638" autoAdjust="0"/>
  </p:normalViewPr>
  <p:slideViewPr>
    <p:cSldViewPr snapToGrid="0" snapToObjects="1">
      <p:cViewPr>
        <p:scale>
          <a:sx n="75" d="100"/>
          <a:sy n="75" d="100"/>
        </p:scale>
        <p:origin x="-267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872"/>
    </p:cViewPr>
  </p:sorterViewPr>
  <p:notesViewPr>
    <p:cSldViewPr snapToGrid="0" snapToObjects="1">
      <p:cViewPr varScale="1">
        <p:scale>
          <a:sx n="85" d="100"/>
          <a:sy n="85" d="100"/>
        </p:scale>
        <p:origin x="-3224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D01663D4-A1B4-A74A-865F-9F6E042B4260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BA4EF29-77DA-0D4B-8CDE-22F71FD0F9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56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03528DA-6372-3C4C-A744-4BD6DC0E52A1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D0D6E23-CB9E-3C40-BA1E-D20E4EB2F7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08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5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4143587" y="9117807"/>
            <a:ext cx="3169920" cy="48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eaLnBrk="0" hangingPunct="0"/>
            <a:fld id="{7B6FB06A-5DBC-4369-8863-4A387866FF8A}" type="slidenum">
              <a:rPr lang="en-US" sz="1200">
                <a:latin typeface="Calibri" pitchFamily="34" charset="0"/>
              </a:rPr>
              <a:pPr algn="r" eaLnBrk="0" hangingPunct="0"/>
              <a:t>10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366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dirty="0" smtClean="0">
              <a:latin typeface="Arial" pitchFamily="34" charset="0"/>
            </a:endParaRPr>
          </a:p>
        </p:txBody>
      </p:sp>
      <p:sp>
        <p:nvSpPr>
          <p:cNvPr id="113669" name="Espace réservé du pied de page 3"/>
          <p:cNvSpPr txBox="1">
            <a:spLocks noGrp="1"/>
          </p:cNvSpPr>
          <p:nvPr/>
        </p:nvSpPr>
        <p:spPr bwMode="auto">
          <a:xfrm>
            <a:off x="0" y="9117807"/>
            <a:ext cx="3169920" cy="48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RDA March 2008</a:t>
            </a:r>
          </a:p>
        </p:txBody>
      </p:sp>
      <p:sp>
        <p:nvSpPr>
          <p:cNvPr id="113670" name="Espace réservé du numéro de diapositive 4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25" tIns="49063" rIns="98125" bIns="49063" anchor="b"/>
          <a:lstStyle/>
          <a:p>
            <a:pPr algn="r" defTabSz="979953"/>
            <a:fld id="{05F9FEEB-BBF3-441F-A7D6-76EE73677E5B}" type="slidenum">
              <a:rPr lang="en-US" sz="1200">
                <a:latin typeface="Calibri" pitchFamily="34" charset="0"/>
              </a:rPr>
              <a:pPr algn="r" defTabSz="979953"/>
              <a:t>10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7527" name="Footer Placeholder 6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RDA: a quick introduction / Chris Oliver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2/2/2011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1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5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E0A12-2B7E-4351-81F6-54EEE8BEDB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RDA: a quick introduction / Chris Oliver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2/2/2011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500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8262BC-49E5-4EFA-8824-B6014D7ED3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RDA: a quick introduction / Chris Oliver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2/2/2011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500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F3AA1-AF11-4B34-8E3F-C80CFF1E93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RDA: a quick introduction / Chris Oliver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2/2/2011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500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2D91C0-191C-4C0E-97E5-9800753C54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RDA: a quick introduction / Chris Oliver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2/2/2011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500" dirty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70A8C-0FBD-492D-9A03-97CAC19CE0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RDA: a quick introduction / Chris Oliver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2/2/2011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500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3FA0B-AE26-4192-99AF-3788AC0962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RDA: a quick introduction / Chris Oliver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2/2/2011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265">
              <a:defRPr/>
            </a:pPr>
            <a:endParaRPr lang="en-US" sz="17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2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20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82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32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171450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4683" y="3771453"/>
            <a:ext cx="6677710" cy="69279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81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558904"/>
          </a:xfrm>
        </p:spPr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91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20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11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80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52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78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1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90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1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69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68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0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6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52A85B-4AC9-48B1-9189-03952E3A385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RDA: a quick introduction / Chris Oliver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2/2/2011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7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13FBB-29BE-42D7-BDC9-D6B95B51B3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RDA: a quick introduction / Chris Oliver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2/2/2011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6E23-CB9E-3C40-BA1E-D20E4EB2F7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1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026A4-F93C-4A0E-BAE9-91FA835DC1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  <p:sp>
        <p:nvSpPr>
          <p:cNvPr id="11264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z="1700" dirty="0">
              <a:latin typeface="Arial" pitchFamily="34" charset="0"/>
            </a:endParaRPr>
          </a:p>
        </p:txBody>
      </p:sp>
      <p:sp>
        <p:nvSpPr>
          <p:cNvPr id="106501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RDA: a quick introduction / Chris Oliver</a:t>
            </a:r>
          </a:p>
        </p:txBody>
      </p:sp>
      <p:sp>
        <p:nvSpPr>
          <p:cNvPr id="112646" name="Espace réservé du numéro de diapositive 4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25" tIns="49063" rIns="98125" bIns="49063" anchor="b"/>
          <a:lstStyle/>
          <a:p>
            <a:pPr algn="r" defTabSz="979953"/>
            <a:fld id="{4A1156CC-30E2-40A2-BB91-F82703757142}" type="slidenum">
              <a:rPr lang="en-US" sz="1200">
                <a:latin typeface="Calibri" pitchFamily="34" charset="0"/>
              </a:rPr>
              <a:pPr algn="r" defTabSz="979953"/>
              <a:t>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2/2/2011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F866-646B-4159-BEF6-DEA8A744EA35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5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A78C-0AE0-40EE-B1EF-FE34B8B7292A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916-6CB0-4D37-84E4-076DFC3B64FF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6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52B0-ADAF-4F51-B2D1-77627A929A24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3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2A7B-517D-42EC-9415-E94AE5F50F35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6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0FD-D3F2-476D-99A0-B120AC28F550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1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8FD-B34A-48B0-BB58-46806E57A4E7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3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ADFF-EC74-4D4D-A9F4-64C3A13BF765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4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C62-AC06-4A19-B5B6-22003CAA71F5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4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0970-1224-44B3-B080-4CE45F2473B9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1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9078-7343-4EF3-A80F-31CCDBCDF307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0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75C5-C95E-47D9-8070-0A39E5DCC103}" type="datetime1">
              <a:rPr lang="en-US" smtClean="0"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51B2-2BA6-FD4D-8B70-8A9F70834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5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738438"/>
            <a:ext cx="8229600" cy="1143000"/>
          </a:xfrm>
        </p:spPr>
        <p:txBody>
          <a:bodyPr/>
          <a:lstStyle/>
          <a:p>
            <a:r>
              <a:rPr lang="en-US" dirty="0" smtClean="0"/>
              <a:t>RDA DAY 1 – part 2 web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2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Organization and Structure of RDA</a:t>
            </a:r>
            <a:endParaRPr lang="en-US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14400"/>
            <a:ext cx="8686800" cy="59436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</a:rPr>
              <a:t>Sections</a:t>
            </a:r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</a:rPr>
              <a:t> 5-10 = Recording </a:t>
            </a:r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</a:rPr>
              <a:t>RELATIONSHIPS</a:t>
            </a:r>
            <a:endParaRPr lang="en-US" sz="3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endParaRPr lang="en-US" sz="1100" b="1" i="1" dirty="0" smtClean="0">
              <a:solidFill>
                <a:srgbClr val="01631F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3600" i="1" dirty="0" smtClean="0"/>
              <a:t>Section 5</a:t>
            </a:r>
            <a:r>
              <a:rPr lang="en-US" sz="3600" dirty="0" smtClean="0"/>
              <a:t>. 	Recording </a:t>
            </a:r>
            <a:r>
              <a:rPr lang="en-US" sz="3600" u="sng" dirty="0" smtClean="0"/>
              <a:t>primary</a:t>
            </a:r>
            <a:r>
              <a:rPr lang="en-US" sz="3600" dirty="0" smtClean="0"/>
              <a:t> relationships between </a:t>
            </a:r>
            <a:r>
              <a:rPr lang="en-US" sz="3600" dirty="0" smtClean="0">
                <a:solidFill>
                  <a:srgbClr val="0070C0"/>
                </a:solidFill>
                <a:cs typeface="Arial" pitchFamily="34" charset="0"/>
              </a:rPr>
              <a:t>work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70C0"/>
                </a:solidFill>
                <a:cs typeface="Arial" pitchFamily="34" charset="0"/>
              </a:rPr>
              <a:t>expression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70C0"/>
                </a:solidFill>
              </a:rPr>
              <a:t>manifestation</a:t>
            </a:r>
            <a:r>
              <a:rPr lang="en-US" sz="3600" dirty="0" smtClean="0"/>
              <a:t>, and </a:t>
            </a:r>
            <a:r>
              <a:rPr lang="en-US" sz="3600" dirty="0" smtClean="0">
                <a:solidFill>
                  <a:srgbClr val="0070C0"/>
                </a:solidFill>
              </a:rPr>
              <a:t>item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3600" i="1" dirty="0" smtClean="0"/>
              <a:t>Section 6</a:t>
            </a:r>
            <a:r>
              <a:rPr lang="en-US" sz="3600" dirty="0" smtClean="0"/>
              <a:t>. 	Recording relationships to </a:t>
            </a:r>
            <a:r>
              <a:rPr lang="en-US" sz="3600" dirty="0" smtClean="0">
                <a:solidFill>
                  <a:srgbClr val="0070C0"/>
                </a:solidFill>
              </a:rPr>
              <a:t>persons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70C0"/>
                </a:solidFill>
              </a:rPr>
              <a:t>families</a:t>
            </a:r>
            <a:r>
              <a:rPr lang="en-US" sz="3600" dirty="0" smtClean="0"/>
              <a:t>, and </a:t>
            </a:r>
            <a:r>
              <a:rPr lang="en-US" sz="3600" dirty="0" smtClean="0">
                <a:solidFill>
                  <a:srgbClr val="0070C0"/>
                </a:solidFill>
              </a:rPr>
              <a:t>corporate bodies</a:t>
            </a:r>
            <a:r>
              <a:rPr lang="en-US" sz="3600" dirty="0" smtClean="0"/>
              <a:t> associated with a resource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3600" i="1" dirty="0" smtClean="0"/>
              <a:t>Section 7.</a:t>
            </a:r>
            <a:r>
              <a:rPr lang="en-US" sz="3600" dirty="0" smtClean="0"/>
              <a:t> 	Recording  the subject of a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</a:t>
            </a:r>
            <a:r>
              <a:rPr lang="en-US" sz="3600" dirty="0" smtClean="0"/>
              <a:t>   </a:t>
            </a:r>
            <a:r>
              <a:rPr lang="en-US" sz="2800" dirty="0" smtClean="0"/>
              <a:t>            </a:t>
            </a:r>
            <a:endParaRPr lang="en-US" sz="2800" dirty="0" smtClean="0">
              <a:solidFill>
                <a:srgbClr val="A2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dirty="0" smtClean="0"/>
              <a:t>	</a:t>
            </a:r>
            <a:endParaRPr lang="en-US" sz="2800" dirty="0" smtClean="0">
              <a:solidFill>
                <a:srgbClr val="A20000"/>
              </a:solidFill>
            </a:endParaRPr>
          </a:p>
          <a:p>
            <a:pPr eaLnBrk="1" hangingPunct="1">
              <a:buFontTx/>
              <a:buNone/>
            </a:pPr>
            <a:endParaRPr lang="en-US" sz="2400" i="1" dirty="0" smtClean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307"/>
            <a:ext cx="8229600" cy="466804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3400" i="1" dirty="0"/>
              <a:t>Section 8.</a:t>
            </a:r>
            <a:r>
              <a:rPr lang="en-US" sz="3400" dirty="0"/>
              <a:t> 	Recording relationships between </a:t>
            </a:r>
            <a:r>
              <a:rPr lang="en-US" sz="3400" dirty="0">
                <a:solidFill>
                  <a:srgbClr val="0070C0"/>
                </a:solidFill>
              </a:rPr>
              <a:t>works</a:t>
            </a:r>
            <a:r>
              <a:rPr lang="en-US" sz="3400" dirty="0"/>
              <a:t>, </a:t>
            </a:r>
            <a:r>
              <a:rPr lang="en-US" sz="3400" dirty="0" smtClean="0">
                <a:solidFill>
                  <a:srgbClr val="0070C0"/>
                </a:solidFill>
              </a:rPr>
              <a:t>expressions</a:t>
            </a:r>
            <a:r>
              <a:rPr lang="en-US" sz="3400" dirty="0"/>
              <a:t>, </a:t>
            </a:r>
            <a:r>
              <a:rPr lang="en-US" sz="3400" dirty="0">
                <a:solidFill>
                  <a:srgbClr val="0070C0"/>
                </a:solidFill>
              </a:rPr>
              <a:t>manifestations</a:t>
            </a:r>
            <a:r>
              <a:rPr lang="en-US" sz="3400" dirty="0"/>
              <a:t>, and </a:t>
            </a:r>
            <a:r>
              <a:rPr lang="en-US" sz="3400" dirty="0">
                <a:solidFill>
                  <a:srgbClr val="0070C0"/>
                </a:solidFill>
              </a:rPr>
              <a:t>items</a:t>
            </a:r>
          </a:p>
          <a:p>
            <a:pPr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3400" i="1" dirty="0"/>
              <a:t>Section 9</a:t>
            </a:r>
            <a:r>
              <a:rPr lang="en-US" sz="3400" dirty="0"/>
              <a:t>. 	Recording relationships between </a:t>
            </a:r>
            <a:r>
              <a:rPr lang="en-US" sz="3400" dirty="0">
                <a:solidFill>
                  <a:srgbClr val="0070C0"/>
                </a:solidFill>
              </a:rPr>
              <a:t>persons</a:t>
            </a:r>
            <a:r>
              <a:rPr lang="en-US" sz="3400" dirty="0" smtClean="0"/>
              <a:t>, </a:t>
            </a:r>
            <a:r>
              <a:rPr lang="en-US" sz="3400" dirty="0" smtClean="0">
                <a:solidFill>
                  <a:srgbClr val="0070C0"/>
                </a:solidFill>
              </a:rPr>
              <a:t>families</a:t>
            </a:r>
            <a:r>
              <a:rPr lang="en-US" sz="3400" dirty="0"/>
              <a:t>, and </a:t>
            </a:r>
            <a:r>
              <a:rPr lang="en-US" sz="3400" dirty="0">
                <a:solidFill>
                  <a:srgbClr val="0070C0"/>
                </a:solidFill>
              </a:rPr>
              <a:t>corporate bodies</a:t>
            </a:r>
          </a:p>
          <a:p>
            <a:pPr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3400" i="1" dirty="0"/>
              <a:t>Section 10</a:t>
            </a:r>
            <a:r>
              <a:rPr lang="en-US" sz="3400" dirty="0"/>
              <a:t>. 	Recording relationships between </a:t>
            </a:r>
            <a:r>
              <a:rPr lang="en-US" sz="3400" dirty="0">
                <a:solidFill>
                  <a:srgbClr val="0070C0"/>
                </a:solidFill>
              </a:rPr>
              <a:t>concepts</a:t>
            </a:r>
            <a:r>
              <a:rPr lang="en-US" sz="3400" dirty="0"/>
              <a:t>, </a:t>
            </a:r>
            <a:r>
              <a:rPr lang="en-US" sz="3400" dirty="0" smtClean="0">
                <a:solidFill>
                  <a:srgbClr val="0070C0"/>
                </a:solidFill>
              </a:rPr>
              <a:t>objects</a:t>
            </a:r>
            <a:r>
              <a:rPr lang="en-US" sz="3400" dirty="0"/>
              <a:t>, </a:t>
            </a:r>
            <a:r>
              <a:rPr lang="en-US" sz="3400" dirty="0">
                <a:solidFill>
                  <a:srgbClr val="0070C0"/>
                </a:solidFill>
              </a:rPr>
              <a:t>events</a:t>
            </a:r>
            <a:r>
              <a:rPr lang="en-US" sz="3400" dirty="0"/>
              <a:t>, and </a:t>
            </a:r>
            <a:r>
              <a:rPr lang="en-US" sz="3400" dirty="0">
                <a:solidFill>
                  <a:srgbClr val="0070C0"/>
                </a:solidFill>
              </a:rPr>
              <a:t>places</a:t>
            </a:r>
            <a:r>
              <a:rPr lang="en-US" sz="3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399" y="304801"/>
            <a:ext cx="885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1631F"/>
                </a:solidFill>
              </a:rPr>
              <a:t>Recording Relationships, continued</a:t>
            </a:r>
          </a:p>
        </p:txBody>
      </p:sp>
    </p:spTree>
    <p:extLst>
      <p:ext uri="{BB962C8B-B14F-4D97-AF65-F5344CB8AC3E}">
        <p14:creationId xmlns:p14="http://schemas.microsoft.com/office/powerpoint/2010/main" val="6446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>User Focused Cataloging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90171"/>
            <a:ext cx="8229600" cy="46329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sz="4800" b="1" dirty="0" smtClean="0">
                <a:solidFill>
                  <a:srgbClr val="C00000"/>
                </a:solidFill>
              </a:rPr>
              <a:t>why</a:t>
            </a:r>
            <a:r>
              <a:rPr lang="en-US" sz="4800" dirty="0" smtClean="0"/>
              <a:t> record this data?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		</a:t>
            </a:r>
            <a:r>
              <a:rPr lang="en-US" sz="4400" dirty="0" smtClean="0"/>
              <a:t>to support the user in completing one of the </a:t>
            </a:r>
            <a:r>
              <a:rPr lang="en-US" sz="4400" b="1" dirty="0" smtClean="0">
                <a:solidFill>
                  <a:srgbClr val="C00000"/>
                </a:solidFill>
              </a:rPr>
              <a:t>user tasks</a:t>
            </a:r>
            <a:r>
              <a:rPr lang="en-US" sz="4400" b="1" dirty="0" smtClean="0"/>
              <a:t>.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Organization and Structure of RDA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533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b="1" i="1" dirty="0" smtClean="0">
                <a:cs typeface="Arial" charset="0"/>
              </a:rPr>
              <a:t>Chapter 1</a:t>
            </a:r>
            <a:r>
              <a:rPr lang="en-CA" sz="2800" i="1" dirty="0" smtClean="0">
                <a:cs typeface="Arial" charset="0"/>
              </a:rPr>
              <a:t>:</a:t>
            </a:r>
            <a:r>
              <a:rPr lang="en-CA" sz="2800" dirty="0" smtClean="0">
                <a:cs typeface="Arial" charset="0"/>
              </a:rPr>
              <a:t> 	General guidelines on recording attributes of </a:t>
            </a:r>
            <a:r>
              <a:rPr lang="en-CA" sz="2800" dirty="0">
                <a:cs typeface="Arial" charset="0"/>
              </a:rPr>
              <a:t>m</a:t>
            </a:r>
            <a:r>
              <a:rPr lang="en-CA" sz="2800" dirty="0" smtClean="0">
                <a:cs typeface="Arial" charset="0"/>
              </a:rPr>
              <a:t>anifestations and items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900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b="1" i="1" dirty="0" smtClean="0">
                <a:cs typeface="Arial" charset="0"/>
              </a:rPr>
              <a:t>Chapter 2</a:t>
            </a:r>
            <a:r>
              <a:rPr lang="en-CA" sz="2800" i="1" dirty="0" smtClean="0">
                <a:cs typeface="Arial" charset="0"/>
              </a:rPr>
              <a:t>:</a:t>
            </a:r>
            <a:r>
              <a:rPr lang="en-CA" sz="2800" dirty="0" smtClean="0">
                <a:cs typeface="Arial" charset="0"/>
              </a:rPr>
              <a:t> 	Identifying manifestations and items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>
                <a:cs typeface="Arial" charset="0"/>
              </a:rPr>
              <a:t>			</a:t>
            </a:r>
            <a:r>
              <a:rPr lang="en-CA" sz="3600" i="1" dirty="0" smtClean="0">
                <a:solidFill>
                  <a:srgbClr val="002BB4"/>
                </a:solidFill>
                <a:cs typeface="Arial" charset="0"/>
              </a:rPr>
              <a:t>User task = Identify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900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b="1" i="1" dirty="0" smtClean="0">
                <a:cs typeface="Arial" charset="0"/>
              </a:rPr>
              <a:t>Chapter 3</a:t>
            </a:r>
            <a:r>
              <a:rPr lang="en-CA" sz="2800" i="1" dirty="0" smtClean="0">
                <a:cs typeface="Arial" charset="0"/>
              </a:rPr>
              <a:t>:</a:t>
            </a:r>
            <a:r>
              <a:rPr lang="en-CA" sz="2800" dirty="0" smtClean="0">
                <a:cs typeface="Arial" charset="0"/>
              </a:rPr>
              <a:t> 	Describing carriers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>
                <a:cs typeface="Arial" charset="0"/>
              </a:rPr>
              <a:t>			</a:t>
            </a:r>
            <a:r>
              <a:rPr lang="en-CA" sz="4000" i="1" dirty="0" smtClean="0">
                <a:solidFill>
                  <a:srgbClr val="750CDE"/>
                </a:solidFill>
                <a:cs typeface="Arial" charset="0"/>
              </a:rPr>
              <a:t>User task = Select</a:t>
            </a:r>
            <a:endParaRPr lang="en-CA" sz="2800" i="1" dirty="0" smtClean="0">
              <a:solidFill>
                <a:srgbClr val="750CDE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900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b="1" i="1" dirty="0" smtClean="0">
                <a:cs typeface="Arial" charset="0"/>
              </a:rPr>
              <a:t>Chapter 4</a:t>
            </a:r>
            <a:r>
              <a:rPr lang="en-CA" sz="2800" i="1" dirty="0" smtClean="0">
                <a:cs typeface="Arial" charset="0"/>
              </a:rPr>
              <a:t>:</a:t>
            </a:r>
            <a:r>
              <a:rPr lang="en-CA" sz="2800" dirty="0" smtClean="0">
                <a:cs typeface="Arial" charset="0"/>
              </a:rPr>
              <a:t> 	Providing acquisition and access information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>
                <a:cs typeface="Arial" charset="0"/>
              </a:rPr>
              <a:t>			</a:t>
            </a:r>
            <a:r>
              <a:rPr lang="en-CA" sz="4000" i="1" dirty="0" smtClean="0">
                <a:solidFill>
                  <a:srgbClr val="C00000"/>
                </a:solidFill>
                <a:cs typeface="Arial" charset="0"/>
              </a:rPr>
              <a:t>User task = Obtain</a:t>
            </a:r>
            <a:endParaRPr lang="en-CA" sz="2800" dirty="0" smtClean="0">
              <a:solidFill>
                <a:srgbClr val="C00000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Organization and Structure of RDA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44132"/>
            <a:ext cx="8458200" cy="458046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i="1" dirty="0" smtClean="0">
                <a:cs typeface="Arial" charset="0"/>
              </a:rPr>
              <a:t>Chapter 5:</a:t>
            </a:r>
            <a:r>
              <a:rPr lang="en-CA" dirty="0" smtClean="0">
                <a:cs typeface="Arial" charset="0"/>
              </a:rPr>
              <a:t>  General guidelines on recording attributes of works 	and expressions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1000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i="1" dirty="0" smtClean="0">
                <a:cs typeface="Arial" charset="0"/>
              </a:rPr>
              <a:t>Chapter 6:</a:t>
            </a:r>
            <a:r>
              <a:rPr lang="en-CA" dirty="0" smtClean="0">
                <a:cs typeface="Arial" charset="0"/>
              </a:rPr>
              <a:t>  Identifying works and expressions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cs typeface="Arial" charset="0"/>
              </a:rPr>
              <a:t>			</a:t>
            </a:r>
            <a:r>
              <a:rPr lang="en-CA" sz="4400" i="1" dirty="0" smtClean="0">
                <a:solidFill>
                  <a:srgbClr val="023DB2"/>
                </a:solidFill>
                <a:cs typeface="Arial" charset="0"/>
              </a:rPr>
              <a:t>User task = Identify</a:t>
            </a:r>
            <a:endParaRPr lang="en-CA" i="1" dirty="0" smtClean="0">
              <a:solidFill>
                <a:srgbClr val="023DB2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1000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i="1" dirty="0" smtClean="0">
                <a:cs typeface="Arial" charset="0"/>
              </a:rPr>
              <a:t>Chapter 7:</a:t>
            </a:r>
            <a:r>
              <a:rPr lang="en-CA" dirty="0" smtClean="0">
                <a:cs typeface="Arial" charset="0"/>
              </a:rPr>
              <a:t>  Describing content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cs typeface="Arial" charset="0"/>
              </a:rPr>
              <a:t>			</a:t>
            </a:r>
            <a:r>
              <a:rPr lang="en-CA" sz="4400" i="1" dirty="0" smtClean="0">
                <a:solidFill>
                  <a:srgbClr val="680BC5"/>
                </a:solidFill>
                <a:cs typeface="Arial" charset="0"/>
              </a:rPr>
              <a:t>User task = Select</a:t>
            </a:r>
            <a:endParaRPr lang="en-CA" i="1" dirty="0" smtClean="0">
              <a:solidFill>
                <a:srgbClr val="680BC5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800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800E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User Tasks and Cataloger Judgment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600"/>
              </a:spcAft>
              <a:buNone/>
              <a:defRPr/>
            </a:pPr>
            <a:endParaRPr lang="en-US" sz="800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	Cataloger </a:t>
            </a:r>
            <a:r>
              <a:rPr lang="en-US" dirty="0"/>
              <a:t>J</a:t>
            </a:r>
            <a:r>
              <a:rPr lang="en-US" dirty="0" smtClean="0"/>
              <a:t>udgment: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	cataloger determines if the data is important for the successful completion of a </a:t>
            </a:r>
            <a:r>
              <a:rPr lang="en-US" b="1" dirty="0" smtClean="0">
                <a:solidFill>
                  <a:srgbClr val="A20000"/>
                </a:solidFill>
              </a:rPr>
              <a:t>user task </a:t>
            </a:r>
          </a:p>
          <a:p>
            <a:pPr eaLnBrk="1" fontAlgn="auto" hangingPunct="1">
              <a:spcAft>
                <a:spcPts val="600"/>
              </a:spcAft>
              <a:buNone/>
              <a:defRPr/>
            </a:pPr>
            <a:endParaRPr lang="en-US" sz="1800" dirty="0" smtClean="0">
              <a:solidFill>
                <a:srgbClr val="B90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i="1" dirty="0" smtClean="0">
                <a:solidFill>
                  <a:srgbClr val="006400"/>
                </a:solidFill>
              </a:rPr>
              <a:t>for example, </a:t>
            </a:r>
            <a:r>
              <a:rPr lang="en-US" dirty="0" smtClean="0">
                <a:solidFill>
                  <a:srgbClr val="006400"/>
                </a:solidFill>
              </a:rPr>
              <a:t>from </a:t>
            </a:r>
            <a:r>
              <a:rPr lang="en-US" i="1" dirty="0" smtClean="0">
                <a:solidFill>
                  <a:srgbClr val="006400"/>
                </a:solidFill>
              </a:rPr>
              <a:t>3.7 Applied material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endParaRPr lang="en-US" sz="1100" i="1" dirty="0" smtClean="0">
              <a:solidFill>
                <a:srgbClr val="006400"/>
              </a:solidFill>
            </a:endParaRPr>
          </a:p>
          <a:p>
            <a:pPr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“Record the applied material used in the resource </a:t>
            </a:r>
            <a:r>
              <a:rPr lang="en-US" dirty="0" smtClean="0">
                <a:solidFill>
                  <a:srgbClr val="063294"/>
                </a:solidFill>
              </a:rPr>
              <a:t>if it is considered important for </a:t>
            </a:r>
            <a:r>
              <a:rPr lang="en-US" b="1" dirty="0" smtClean="0">
                <a:solidFill>
                  <a:srgbClr val="063294"/>
                </a:solidFill>
              </a:rPr>
              <a:t>identification</a:t>
            </a:r>
            <a:r>
              <a:rPr lang="en-US" dirty="0" smtClean="0">
                <a:solidFill>
                  <a:srgbClr val="063294"/>
                </a:solidFill>
              </a:rPr>
              <a:t> or </a:t>
            </a:r>
            <a:r>
              <a:rPr lang="en-US" b="1" dirty="0" smtClean="0">
                <a:solidFill>
                  <a:srgbClr val="063294"/>
                </a:solidFill>
              </a:rPr>
              <a:t>selection</a:t>
            </a:r>
            <a:r>
              <a:rPr lang="en-US" dirty="0" smtClean="0">
                <a:solidFill>
                  <a:srgbClr val="063294"/>
                </a:solidFill>
              </a:rPr>
              <a:t> …”</a:t>
            </a:r>
            <a:endParaRPr lang="en-US" i="1" dirty="0" smtClean="0">
              <a:solidFill>
                <a:srgbClr val="0632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AACR2 to RDA </a:t>
            </a:r>
            <a:r>
              <a:rPr lang="en-US" dirty="0" smtClean="0">
                <a:latin typeface="+mn-lt"/>
              </a:rPr>
              <a:t>Changes </a:t>
            </a:r>
            <a:r>
              <a:rPr lang="en-US" dirty="0">
                <a:latin typeface="+mn-lt"/>
              </a:rPr>
              <a:t>in </a:t>
            </a:r>
            <a:r>
              <a:rPr lang="en-US" dirty="0" smtClean="0">
                <a:latin typeface="+mn-lt"/>
              </a:rPr>
              <a:t>Terminology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693334"/>
            <a:ext cx="1903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Heading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977402"/>
            <a:ext cx="4974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Author, composer, etc.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13536"/>
            <a:ext cx="4300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Physical description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91670" y="1693334"/>
            <a:ext cx="5200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7282B"/>
                </a:solidFill>
              </a:rPr>
              <a:t>Authorized Access </a:t>
            </a:r>
            <a:r>
              <a:rPr lang="en-US" sz="4000" dirty="0">
                <a:solidFill>
                  <a:srgbClr val="C7282B"/>
                </a:solidFill>
              </a:rPr>
              <a:t>P</a:t>
            </a:r>
            <a:r>
              <a:rPr lang="en-US" sz="4000" dirty="0" smtClean="0">
                <a:solidFill>
                  <a:srgbClr val="C7282B"/>
                </a:solidFill>
              </a:rPr>
              <a:t>oint</a:t>
            </a:r>
            <a:endParaRPr lang="en-US" sz="4000" dirty="0">
              <a:solidFill>
                <a:srgbClr val="C7282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4352" y="2957604"/>
            <a:ext cx="175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7282B"/>
                </a:solidFill>
              </a:rPr>
              <a:t>Creator</a:t>
            </a:r>
            <a:endParaRPr lang="en-US" sz="4000" dirty="0">
              <a:solidFill>
                <a:srgbClr val="C7282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6967" y="4255687"/>
            <a:ext cx="3717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7282B"/>
                </a:solidFill>
              </a:rPr>
              <a:t>Carrier Description</a:t>
            </a:r>
            <a:endParaRPr lang="en-US" sz="3600" dirty="0">
              <a:solidFill>
                <a:srgbClr val="C7282B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40000" y="2133600"/>
            <a:ext cx="1134533" cy="0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32090" y="3420534"/>
            <a:ext cx="951777" cy="0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57326" y="4605866"/>
            <a:ext cx="571036" cy="0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RDA Core Elements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295400"/>
            <a:ext cx="8343900" cy="5334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defRPr/>
            </a:pPr>
            <a:r>
              <a:rPr lang="en-US" sz="3600" dirty="0" smtClean="0"/>
              <a:t>core elements are a </a:t>
            </a:r>
            <a:r>
              <a:rPr lang="en-US" sz="3600" b="1" dirty="0" smtClean="0">
                <a:solidFill>
                  <a:srgbClr val="A20000"/>
                </a:solidFill>
              </a:rPr>
              <a:t>minimum</a:t>
            </a:r>
            <a:endParaRPr lang="en-US" sz="3600" b="1" dirty="0" smtClean="0"/>
          </a:p>
          <a:p>
            <a:pPr>
              <a:spcAft>
                <a:spcPts val="600"/>
              </a:spcAft>
              <a:defRPr/>
            </a:pPr>
            <a:endParaRPr lang="en-US" sz="3600" dirty="0" smtClean="0"/>
          </a:p>
          <a:p>
            <a:pPr>
              <a:spcAft>
                <a:spcPts val="600"/>
              </a:spcAft>
              <a:defRPr/>
            </a:pPr>
            <a:r>
              <a:rPr lang="en-US" sz="3600" b="1" dirty="0" smtClean="0">
                <a:solidFill>
                  <a:srgbClr val="A20000"/>
                </a:solidFill>
              </a:rPr>
              <a:t>must</a:t>
            </a:r>
            <a:r>
              <a:rPr lang="en-US" sz="3600" dirty="0" smtClean="0"/>
              <a:t> include any additional elements required to differentiate the resource or entity from a similar one</a:t>
            </a:r>
          </a:p>
          <a:p>
            <a:pPr>
              <a:spcAft>
                <a:spcPts val="600"/>
              </a:spcAft>
              <a:defRPr/>
            </a:pPr>
            <a:r>
              <a:rPr lang="en-US" sz="3600" b="1" dirty="0" smtClean="0">
                <a:solidFill>
                  <a:srgbClr val="A20000"/>
                </a:solidFill>
              </a:rPr>
              <a:t>may</a:t>
            </a:r>
            <a:r>
              <a:rPr lang="en-US" sz="3600" dirty="0" smtClean="0"/>
              <a:t> include additional elements – as required to support user tasks</a:t>
            </a:r>
          </a:p>
          <a:p>
            <a:pPr lvl="2">
              <a:buNone/>
              <a:defRPr/>
            </a:pPr>
            <a:endParaRPr lang="en-US" sz="1400" dirty="0" smtClean="0"/>
          </a:p>
          <a:p>
            <a:pPr>
              <a:defRPr/>
            </a:pPr>
            <a:r>
              <a:rPr lang="en-US" sz="3600" dirty="0" smtClean="0"/>
              <a:t>summary of core elements in introduction: 0.6</a:t>
            </a:r>
          </a:p>
          <a:p>
            <a:pPr>
              <a:buNone/>
              <a:defRPr/>
            </a:pPr>
            <a:endParaRPr lang="en-US" sz="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7665" y="2047613"/>
            <a:ext cx="46482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i="1" dirty="0">
                <a:solidFill>
                  <a:srgbClr val="5200A4"/>
                </a:solidFill>
              </a:rPr>
              <a:t>“a floor, not a ceiling”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72813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Core Elements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9067"/>
            <a:ext cx="8534400" cy="5858933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certain elements are flagged as “</a:t>
            </a:r>
            <a:r>
              <a:rPr lang="en-US" b="1" dirty="0" smtClean="0">
                <a:solidFill>
                  <a:srgbClr val="073AAD"/>
                </a:solidFill>
              </a:rPr>
              <a:t>core</a:t>
            </a:r>
            <a:r>
              <a:rPr lang="en-US" dirty="0" smtClean="0"/>
              <a:t>”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title proper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designation of edition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preferred name for the person</a:t>
            </a:r>
            <a:endParaRPr lang="en-US" sz="1000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certain elements are flagged as “</a:t>
            </a:r>
            <a:r>
              <a:rPr lang="en-US" b="1" dirty="0" smtClean="0">
                <a:solidFill>
                  <a:srgbClr val="073AAD"/>
                </a:solidFill>
              </a:rPr>
              <a:t>core if</a:t>
            </a:r>
            <a:r>
              <a:rPr lang="en-US" dirty="0" smtClean="0"/>
              <a:t>”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date of distribution </a:t>
            </a:r>
            <a:r>
              <a:rPr lang="en-US" b="1" dirty="0" smtClean="0">
                <a:solidFill>
                  <a:srgbClr val="063294"/>
                </a:solidFill>
              </a:rPr>
              <a:t>if</a:t>
            </a:r>
            <a:r>
              <a:rPr lang="en-US" dirty="0" smtClean="0"/>
              <a:t> date of publication not identified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extent is core </a:t>
            </a:r>
            <a:r>
              <a:rPr lang="en-US" b="1" dirty="0" smtClean="0">
                <a:solidFill>
                  <a:srgbClr val="063294"/>
                </a:solidFill>
              </a:rPr>
              <a:t>if</a:t>
            </a:r>
            <a:r>
              <a:rPr lang="en-US" b="1" dirty="0" smtClean="0"/>
              <a:t> </a:t>
            </a:r>
            <a:r>
              <a:rPr lang="en-US" dirty="0" smtClean="0"/>
              <a:t>resource is complete or </a:t>
            </a:r>
            <a:r>
              <a:rPr lang="en-US" b="1" dirty="0" smtClean="0">
                <a:solidFill>
                  <a:srgbClr val="063294"/>
                </a:solidFill>
              </a:rPr>
              <a:t>if</a:t>
            </a:r>
            <a:r>
              <a:rPr lang="en-US" dirty="0" smtClean="0"/>
              <a:t> the total extent is known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element is core but can omit some data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place of publication (</a:t>
            </a:r>
            <a:r>
              <a:rPr lang="en-US" b="1" dirty="0" smtClean="0">
                <a:solidFill>
                  <a:srgbClr val="063294"/>
                </a:solidFill>
              </a:rPr>
              <a:t>if</a:t>
            </a:r>
            <a:r>
              <a:rPr lang="en-US" b="1" dirty="0" smtClean="0">
                <a:solidFill>
                  <a:srgbClr val="1B2E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/>
              <a:t>more than one, only the </a:t>
            </a:r>
            <a:r>
              <a:rPr lang="en-US" b="1" dirty="0" smtClean="0">
                <a:solidFill>
                  <a:srgbClr val="063294"/>
                </a:solidFill>
              </a:rPr>
              <a:t>first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4756"/>
            <a:ext cx="8229600" cy="1621896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entury Schoolbook"/>
                <a:cs typeface="Century Schoolbook"/>
              </a:rPr>
              <a:t>Keep in mind…</a:t>
            </a:r>
            <a:br>
              <a:rPr lang="en-US" sz="4800" dirty="0" smtClean="0">
                <a:latin typeface="Century Schoolbook"/>
                <a:cs typeface="Century Schoolbook"/>
              </a:rPr>
            </a:br>
            <a:r>
              <a:rPr lang="en-US" sz="4800" i="1" dirty="0" smtClean="0">
                <a:latin typeface="Century Schoolbook"/>
                <a:cs typeface="Century Schoolbook"/>
              </a:rPr>
              <a:t>RDA is a work in progress</a:t>
            </a:r>
            <a:endParaRPr lang="en-US" sz="4800" i="1" dirty="0">
              <a:latin typeface="Century Schoolbook"/>
              <a:cs typeface="Century School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99" y="389467"/>
            <a:ext cx="3788253" cy="6146799"/>
          </a:xfrm>
        </p:spPr>
        <p:txBody>
          <a:bodyPr>
            <a:normAutofit/>
          </a:bodyPr>
          <a:lstStyle/>
          <a:p>
            <a:r>
              <a:rPr lang="en-US" dirty="0" smtClean="0"/>
              <a:t>What am I supposed to </a:t>
            </a:r>
            <a:r>
              <a:rPr lang="en-US" b="1" dirty="0" smtClean="0">
                <a:ln w="19050" cmpd="sng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</a:t>
            </a:r>
            <a:r>
              <a:rPr lang="en-US" dirty="0" smtClean="0"/>
              <a:t> with all this information? </a:t>
            </a:r>
            <a:endParaRPr lang="en-US" dirty="0"/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85293"/>
            <a:ext cx="4876799" cy="494240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232357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/>
                <a:cs typeface="Century Schoolbook"/>
              </a:rPr>
              <a:t>Cataloging Standards</a:t>
            </a:r>
            <a:endParaRPr lang="en-US" sz="5400" i="1" dirty="0">
              <a:latin typeface="Century Schoolbook"/>
              <a:cs typeface="Century School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5"/>
            <a:ext cx="8229600" cy="842962"/>
          </a:xfrm>
        </p:spPr>
        <p:txBody>
          <a:bodyPr/>
          <a:lstStyle/>
          <a:p>
            <a:r>
              <a:rPr lang="en-US" dirty="0" smtClean="0"/>
              <a:t>Abbreviations!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897467"/>
            <a:ext cx="8974667" cy="56557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509C03"/>
                </a:solidFill>
              </a:rPr>
              <a:t>PCC</a:t>
            </a:r>
            <a:r>
              <a:rPr lang="en-US" sz="4000" dirty="0" smtClean="0">
                <a:solidFill>
                  <a:srgbClr val="408000"/>
                </a:solidFill>
              </a:rPr>
              <a:t> </a:t>
            </a:r>
            <a:endParaRPr lang="en-US" sz="4000" dirty="0">
              <a:solidFill>
                <a:srgbClr val="408000"/>
              </a:solidFill>
            </a:endParaRPr>
          </a:p>
          <a:p>
            <a:pPr marL="0" indent="0">
              <a:buNone/>
            </a:pPr>
            <a:r>
              <a:rPr lang="en-US" sz="4000" dirty="0" smtClean="0"/>
              <a:t>Program for Cooperative Cataloging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BIBCO</a:t>
            </a:r>
          </a:p>
          <a:p>
            <a:pPr marL="0" indent="0">
              <a:buNone/>
            </a:pPr>
            <a:r>
              <a:rPr lang="en-US" sz="4000" dirty="0" smtClean="0"/>
              <a:t>PCC’s Monographic Bibliographic Record Cooperative Program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BSR</a:t>
            </a:r>
          </a:p>
          <a:p>
            <a:pPr marL="0" indent="0">
              <a:buNone/>
            </a:pPr>
            <a:r>
              <a:rPr lang="en-US" sz="4000" dirty="0" smtClean="0"/>
              <a:t>BIBCO Standard Record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FF"/>
                </a:solidFill>
              </a:rPr>
              <a:t>MAP</a:t>
            </a:r>
          </a:p>
          <a:p>
            <a:pPr marL="0" indent="0">
              <a:buNone/>
            </a:pPr>
            <a:r>
              <a:rPr lang="en-US" sz="4000" dirty="0" smtClean="0"/>
              <a:t>Metadata Application Profile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or Who is the PCC? </a:t>
            </a:r>
            <a:endParaRPr lang="en-US" dirty="0"/>
          </a:p>
        </p:txBody>
      </p:sp>
      <p:pic>
        <p:nvPicPr>
          <p:cNvPr id="4" name="Content Placeholder 3" descr="image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445" b="-4034"/>
          <a:stretch/>
        </p:blipFill>
        <p:spPr>
          <a:xfrm>
            <a:off x="118533" y="1168400"/>
            <a:ext cx="6041588" cy="5401733"/>
          </a:xfrm>
        </p:spPr>
      </p:pic>
      <p:sp>
        <p:nvSpPr>
          <p:cNvPr id="6" name="Oval 5"/>
          <p:cNvSpPr/>
          <p:nvPr/>
        </p:nvSpPr>
        <p:spPr>
          <a:xfrm>
            <a:off x="118533" y="5105400"/>
            <a:ext cx="2353733" cy="558802"/>
          </a:xfrm>
          <a:prstGeom prst="ellipse">
            <a:avLst/>
          </a:prstGeom>
          <a:noFill/>
          <a:ln w="38100" cmpd="sng">
            <a:solidFill>
              <a:srgbClr val="8798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97600" y="1168400"/>
            <a:ext cx="2286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PCC</a:t>
            </a:r>
          </a:p>
          <a:p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BIBCO</a:t>
            </a:r>
          </a:p>
          <a:p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BSR</a:t>
            </a:r>
            <a:b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MAP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7" y="342826"/>
            <a:ext cx="8229600" cy="6905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What is </a:t>
            </a:r>
            <a:r>
              <a:rPr lang="en-US" u="sng" dirty="0"/>
              <a:t>the </a:t>
            </a:r>
            <a:r>
              <a:rPr lang="en-US" u="sng" dirty="0" smtClean="0"/>
              <a:t>BSR </a:t>
            </a:r>
            <a:r>
              <a:rPr lang="en-US" u="sng" dirty="0"/>
              <a:t>MAP?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05" y="772796"/>
            <a:ext cx="3428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Model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1747" y="5241231"/>
            <a:ext cx="25458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Floor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3079" y="3324541"/>
            <a:ext cx="62713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Meet User Needs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77" y="1896292"/>
            <a:ext cx="40614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Archival Materials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24" y="3508313"/>
            <a:ext cx="3907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Audio Recordings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2706" y="4196972"/>
            <a:ext cx="5193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Cartographic Resources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2386" y="1345504"/>
            <a:ext cx="4564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Electronic Resources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141" y="2616655"/>
            <a:ext cx="3984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Graphic Materials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8763" y="2053390"/>
            <a:ext cx="3425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25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Moving Images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25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097" y="5122328"/>
            <a:ext cx="33255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F35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Notated Music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F357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3897" y="3135143"/>
            <a:ext cx="3313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Rare Materials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4605" y="5501015"/>
            <a:ext cx="45899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A0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Textual Monographs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DA02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42055" y="6350031"/>
            <a:ext cx="2133600" cy="365125"/>
          </a:xfrm>
        </p:spPr>
        <p:txBody>
          <a:bodyPr/>
          <a:lstStyle/>
          <a:p>
            <a:fld id="{C69651B2-2BA6-FD4D-8B70-8A9F70834AA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418832"/>
              </p:ext>
            </p:extLst>
          </p:nvPr>
        </p:nvGraphicFramePr>
        <p:xfrm>
          <a:off x="279400" y="151343"/>
          <a:ext cx="8394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" name="Document" r:id="rId4" imgW="8394700" imgH="711200" progId="Word.Document.12">
                  <p:embed/>
                </p:oleObj>
              </mc:Choice>
              <mc:Fallback>
                <p:oleObj name="Document" r:id="rId4" imgW="8394700" imgH="71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400" y="151343"/>
                        <a:ext cx="83947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30514"/>
              </p:ext>
            </p:extLst>
          </p:nvPr>
        </p:nvGraphicFramePr>
        <p:xfrm>
          <a:off x="279400" y="569913"/>
          <a:ext cx="83820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Document" r:id="rId6" imgW="8382000" imgH="5905500" progId="Word.Document.12">
                  <p:embed/>
                </p:oleObj>
              </mc:Choice>
              <mc:Fallback>
                <p:oleObj name="Document" r:id="rId6" imgW="8382000" imgH="590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400" y="569913"/>
                        <a:ext cx="8382000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3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133" y="274638"/>
            <a:ext cx="5926666" cy="1143000"/>
          </a:xfrm>
        </p:spPr>
        <p:txBody>
          <a:bodyPr/>
          <a:lstStyle/>
          <a:p>
            <a:r>
              <a:rPr lang="en-US" b="1" dirty="0" smtClean="0"/>
              <a:t>UC Cataloging Standards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3" descr="images-2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6" y="237066"/>
            <a:ext cx="2658533" cy="26585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86971"/>
            <a:ext cx="6587066" cy="1799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UC Bibliographic Standards for Cooperative, Vendor, and Campus Backlog Cataloging </a:t>
            </a:r>
            <a:endParaRPr lang="en-US" u="sng" dirty="0" smtClean="0"/>
          </a:p>
          <a:p>
            <a:pPr marL="0" indent="0" algn="ctr">
              <a:buNone/>
            </a:pPr>
            <a:endParaRPr lang="en-US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33867" y="3678693"/>
            <a:ext cx="917786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NGTS POT 2:</a:t>
            </a:r>
          </a:p>
          <a:p>
            <a:pPr algn="ctr"/>
            <a:r>
              <a:rPr lang="en-US" sz="2800" dirty="0"/>
              <a:t>Collaborative Technical </a:t>
            </a:r>
            <a:r>
              <a:rPr lang="en-US" sz="2800" dirty="0" smtClean="0"/>
              <a:t>Services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http</a:t>
            </a:r>
            <a:r>
              <a:rPr lang="en-US" sz="2800" dirty="0"/>
              <a:t>://libraries.universityofcalifornia.edu/groups/files/hots/docs/UC_Bib_Standards_2012.pdf</a:t>
            </a:r>
          </a:p>
          <a:p>
            <a:pPr algn="ctr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64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3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Levels of Cataloging Within the </a:t>
            </a:r>
            <a:br>
              <a:rPr lang="en-US" dirty="0" smtClean="0"/>
            </a:br>
            <a:r>
              <a:rPr lang="en-US" dirty="0" smtClean="0"/>
              <a:t>UC</a:t>
            </a:r>
            <a:r>
              <a:rPr lang="en-US" dirty="0"/>
              <a:t>‐wide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7467"/>
            <a:ext cx="8229600" cy="3958696"/>
          </a:xfrm>
        </p:spPr>
        <p:txBody>
          <a:bodyPr>
            <a:normAutofit fontScale="92500" lnSpcReduction="10000"/>
          </a:bodyPr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Full </a:t>
            </a:r>
            <a:r>
              <a:rPr lang="en-US" sz="3200" dirty="0"/>
              <a:t>Level: as specified in the BIBCO and CONSER Standard Record Metadata </a:t>
            </a:r>
            <a:r>
              <a:rPr lang="en-US" sz="3200" dirty="0" smtClean="0"/>
              <a:t>Application Profiles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600" dirty="0" smtClean="0">
              <a:effectLst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Abbreviated </a:t>
            </a:r>
            <a:r>
              <a:rPr lang="en-US" sz="3000" dirty="0"/>
              <a:t>Level: based on the OCLC Encoding Level 3 </a:t>
            </a:r>
            <a:r>
              <a:rPr lang="en-US" sz="3000" dirty="0" smtClean="0"/>
              <a:t>standard</a:t>
            </a:r>
            <a:endParaRPr lang="en-US" sz="3000" dirty="0" smtClean="0">
              <a:effectLst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Collection Level: </a:t>
            </a:r>
            <a:r>
              <a:rPr lang="en-US" sz="3000" dirty="0"/>
              <a:t>based on the BIBCO Standard Record for Archival Collections and on </a:t>
            </a:r>
            <a:r>
              <a:rPr lang="en-US" sz="3000" dirty="0" smtClean="0"/>
              <a:t>DACS “Single‐Level </a:t>
            </a:r>
            <a:r>
              <a:rPr lang="en-US" sz="3000" dirty="0"/>
              <a:t>Minimum” guideline </a:t>
            </a:r>
            <a:endParaRPr lang="en-US" sz="3000" dirty="0" smtClean="0">
              <a:effectLst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572"/>
            <a:ext cx="8229600" cy="834496"/>
          </a:xfrm>
        </p:spPr>
        <p:txBody>
          <a:bodyPr/>
          <a:lstStyle/>
          <a:p>
            <a:r>
              <a:rPr lang="en-US" b="1" dirty="0" smtClean="0"/>
              <a:t>Cataloging Standards &amp; Berkeley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253068"/>
            <a:ext cx="7874000" cy="487309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UC Cataloging Standards</a:t>
            </a:r>
          </a:p>
          <a:p>
            <a:r>
              <a:rPr lang="en-US" sz="4000" dirty="0" smtClean="0"/>
              <a:t>PCC BIBCO Standard Record</a:t>
            </a:r>
          </a:p>
          <a:p>
            <a:r>
              <a:rPr lang="en-US" sz="4000" dirty="0" smtClean="0"/>
              <a:t>RDA - instructions</a:t>
            </a:r>
          </a:p>
          <a:p>
            <a:r>
              <a:rPr lang="en-US" sz="4000" dirty="0" smtClean="0"/>
              <a:t>PCC Policy Statements</a:t>
            </a:r>
          </a:p>
          <a:p>
            <a:r>
              <a:rPr lang="en-US" sz="4000" dirty="0" smtClean="0"/>
              <a:t>UCB Policy Statements</a:t>
            </a:r>
          </a:p>
          <a:p>
            <a:r>
              <a:rPr lang="en-US" sz="4000" dirty="0" smtClean="0">
                <a:solidFill>
                  <a:srgbClr val="DE229B"/>
                </a:solidFill>
              </a:rPr>
              <a:t>LC Only Policy Statements</a:t>
            </a:r>
            <a:endParaRPr lang="en-US" sz="4000" dirty="0">
              <a:solidFill>
                <a:srgbClr val="DE229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12800" y="5245100"/>
            <a:ext cx="60071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UCB Cataloging Practices: </a:t>
            </a:r>
            <a:r>
              <a:rPr lang="en-US" dirty="0" smtClean="0">
                <a:solidFill>
                  <a:srgbClr val="0070C0"/>
                </a:solidFill>
              </a:rPr>
              <a:t>Everyone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Accept </a:t>
            </a:r>
            <a:r>
              <a:rPr lang="en-US" dirty="0"/>
              <a:t>RDA </a:t>
            </a:r>
            <a:r>
              <a:rPr lang="en-US" dirty="0" smtClean="0"/>
              <a:t>records – make corrections or add necessary content using RDA instructions</a:t>
            </a:r>
          </a:p>
          <a:p>
            <a:endParaRPr lang="en-US" dirty="0"/>
          </a:p>
          <a:p>
            <a:r>
              <a:rPr lang="en-US" dirty="0" smtClean="0"/>
              <a:t>Don’t edit </a:t>
            </a:r>
            <a:r>
              <a:rPr lang="en-US" dirty="0"/>
              <a:t>RDA records </a:t>
            </a:r>
            <a:r>
              <a:rPr lang="en-US" dirty="0" smtClean="0"/>
              <a:t>using </a:t>
            </a:r>
            <a:r>
              <a:rPr lang="en-US" dirty="0"/>
              <a:t>AACR2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re-catalog RDA records </a:t>
            </a:r>
          </a:p>
          <a:p>
            <a:endParaRPr lang="en-US" dirty="0" smtClean="0"/>
          </a:p>
          <a:p>
            <a:r>
              <a:rPr lang="en-US" dirty="0" smtClean="0"/>
              <a:t>Don’t create duplicate records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067" y="3132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105"/>
            <a:ext cx="9144000" cy="8768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UCB Cataloging </a:t>
            </a:r>
            <a:r>
              <a:rPr lang="en-US" b="1" dirty="0" smtClean="0"/>
              <a:t>Practices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Copy Cataloging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032934"/>
            <a:ext cx="8551333" cy="5825066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Accept full cataloging regardless of record standard</a:t>
            </a:r>
          </a:p>
          <a:p>
            <a:r>
              <a:rPr lang="en-US" sz="3600" dirty="0" smtClean="0"/>
              <a:t>Correct or update records using the descriptive standard indicated in the record</a:t>
            </a:r>
          </a:p>
          <a:p>
            <a:r>
              <a:rPr lang="en-US" sz="3600" dirty="0" smtClean="0"/>
              <a:t>Upgrade </a:t>
            </a:r>
            <a:r>
              <a:rPr lang="en-US" sz="3600" u="sng" dirty="0" smtClean="0"/>
              <a:t>extremely low</a:t>
            </a:r>
            <a:r>
              <a:rPr lang="en-US" sz="3600" dirty="0" smtClean="0"/>
              <a:t> level records (e.g. publisher records, CIP) and derive new records using RDA</a:t>
            </a:r>
          </a:p>
          <a:p>
            <a:r>
              <a:rPr lang="en-US" sz="3600" dirty="0" smtClean="0"/>
              <a:t>Follow UCB Policy Statements as indicated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9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18533"/>
            <a:ext cx="9008533" cy="6602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When you catalog a 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“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book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”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in hand:</a:t>
            </a:r>
          </a:p>
          <a:p>
            <a:pPr marL="457200" lvl="1" indent="0">
              <a:buNone/>
            </a:pPr>
            <a:r>
              <a:rPr lang="en-US" sz="3600" dirty="0" smtClean="0">
                <a:cs typeface="Arial" charset="0"/>
              </a:rPr>
              <a:t>You are working with a FRBR Group 1</a:t>
            </a:r>
          </a:p>
          <a:p>
            <a:pPr marL="914400" lvl="2" indent="0">
              <a:buNone/>
            </a:pPr>
            <a:r>
              <a:rPr lang="en-US" sz="3600" i="1" dirty="0" smtClean="0">
                <a:solidFill>
                  <a:srgbClr val="C7282B"/>
                </a:solidFill>
                <a:cs typeface="Arial" charset="0"/>
              </a:rPr>
              <a:t>Item</a:t>
            </a:r>
          </a:p>
          <a:p>
            <a:pPr marL="457200" lvl="1" indent="0">
              <a:buNone/>
            </a:pPr>
            <a:r>
              <a:rPr lang="en-US" sz="3600" dirty="0" smtClean="0">
                <a:cs typeface="Arial" charset="0"/>
              </a:rPr>
              <a:t>The bibliographic </a:t>
            </a:r>
            <a:r>
              <a:rPr lang="en-US" sz="3600" dirty="0">
                <a:cs typeface="Arial" charset="0"/>
              </a:rPr>
              <a:t>record you create will represent a FRBR Group 1 </a:t>
            </a:r>
            <a:endParaRPr lang="en-US" sz="3600" dirty="0" smtClean="0">
              <a:cs typeface="Arial" charset="0"/>
            </a:endParaRPr>
          </a:p>
          <a:p>
            <a:pPr marL="457200" lvl="1" indent="0">
              <a:buNone/>
            </a:pPr>
            <a:r>
              <a:rPr lang="en-US" sz="3600" i="1" dirty="0" smtClean="0">
                <a:solidFill>
                  <a:srgbClr val="FF9900"/>
                </a:solidFill>
                <a:cs typeface="Arial" charset="0"/>
              </a:rPr>
              <a:t>   Manifestation</a:t>
            </a:r>
            <a:r>
              <a:rPr lang="en-US" sz="3600" dirty="0" smtClean="0">
                <a:cs typeface="Arial" charset="0"/>
              </a:rPr>
              <a:t> </a:t>
            </a:r>
          </a:p>
          <a:p>
            <a:pPr marL="457200" lvl="1" indent="0">
              <a:buNone/>
            </a:pPr>
            <a:r>
              <a:rPr lang="en-US" sz="3600" dirty="0" smtClean="0">
                <a:cs typeface="Arial" charset="0"/>
              </a:rPr>
              <a:t>and will include some attributes </a:t>
            </a:r>
            <a:r>
              <a:rPr lang="en-US" sz="3600" dirty="0">
                <a:cs typeface="Arial" charset="0"/>
              </a:rPr>
              <a:t>of </a:t>
            </a:r>
            <a:r>
              <a:rPr lang="en-US" sz="3600" dirty="0" smtClean="0">
                <a:cs typeface="Arial" charset="0"/>
              </a:rPr>
              <a:t>the</a:t>
            </a:r>
          </a:p>
          <a:p>
            <a:pPr marL="457200" lvl="1" indent="0">
              <a:buNone/>
            </a:pPr>
            <a:r>
              <a:rPr lang="en-US" sz="3600" i="1" dirty="0" smtClean="0">
                <a:solidFill>
                  <a:srgbClr val="0000FF"/>
                </a:solidFill>
                <a:cs typeface="Arial" charset="0"/>
              </a:rPr>
              <a:t>   </a:t>
            </a:r>
            <a:r>
              <a:rPr lang="en-US" sz="3600" i="1" dirty="0" smtClean="0">
                <a:solidFill>
                  <a:srgbClr val="009900"/>
                </a:solidFill>
                <a:cs typeface="Arial" charset="0"/>
              </a:rPr>
              <a:t>Expression </a:t>
            </a:r>
            <a:r>
              <a:rPr lang="en-US" sz="3600" i="1" dirty="0" smtClean="0">
                <a:cs typeface="Arial" charset="0"/>
              </a:rPr>
              <a:t>and</a:t>
            </a:r>
            <a:r>
              <a:rPr lang="en-US" sz="3600" i="1" dirty="0" smtClean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3600" i="1" dirty="0" smtClean="0">
                <a:solidFill>
                  <a:srgbClr val="3366FF"/>
                </a:solidFill>
                <a:cs typeface="Arial" charset="0"/>
              </a:rPr>
              <a:t>Work</a:t>
            </a:r>
            <a:endParaRPr lang="en-US" sz="3600" i="1" dirty="0">
              <a:solidFill>
                <a:srgbClr val="3366FF"/>
              </a:solidFill>
              <a:cs typeface="Arial" charset="0"/>
            </a:endParaRPr>
          </a:p>
          <a:p>
            <a:pPr marL="457200" lvl="1" indent="0">
              <a:buNone/>
            </a:pPr>
            <a:r>
              <a:rPr lang="en-US" sz="3600" dirty="0" smtClean="0">
                <a:cs typeface="Arial" charset="0"/>
              </a:rPr>
              <a:t>What other FRBR entities could be represented in the bibliographic record? </a:t>
            </a:r>
            <a:endParaRPr lang="en-US" sz="3600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67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UCB Cataloging </a:t>
            </a:r>
            <a:r>
              <a:rPr lang="en-US" b="1" dirty="0" smtClean="0"/>
              <a:t>Practices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509C03"/>
                </a:solidFill>
              </a:rPr>
              <a:t> </a:t>
            </a:r>
            <a:br>
              <a:rPr lang="en-US" dirty="0" smtClean="0">
                <a:solidFill>
                  <a:srgbClr val="509C03"/>
                </a:solidFill>
              </a:rPr>
            </a:br>
            <a:r>
              <a:rPr lang="en-US" dirty="0" smtClean="0">
                <a:solidFill>
                  <a:srgbClr val="509C03"/>
                </a:solidFill>
              </a:rPr>
              <a:t>Original Cataloging</a:t>
            </a:r>
            <a:endParaRPr lang="en-US" dirty="0">
              <a:solidFill>
                <a:srgbClr val="509C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4467"/>
            <a:ext cx="8365067" cy="353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Once a cataloger is released from RDA record review, all original records are to be created using RDA, PCC BSR, PCC PS, UCB PS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98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Century Schoolbook"/>
                <a:cs typeface="Century Schoolbook"/>
              </a:rPr>
              <a:t>What’s next?</a:t>
            </a:r>
            <a:endParaRPr lang="en-US" sz="5400" i="1" dirty="0">
              <a:latin typeface="Century Schoolbook"/>
              <a:cs typeface="Century School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533"/>
            <a:ext cx="8229600" cy="5245629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i="1" dirty="0" smtClean="0">
                <a:latin typeface="Century Schoolbook"/>
                <a:cs typeface="Century Schoolbook"/>
              </a:rPr>
              <a:t>In Days 3-6 of this course we’ll learn RDA by applying the PCC </a:t>
            </a:r>
            <a:r>
              <a:rPr lang="en-US" sz="4800" i="1" dirty="0">
                <a:latin typeface="Century Schoolbook"/>
                <a:cs typeface="Century Schoolbook"/>
              </a:rPr>
              <a:t>RDA BIBCO Standard Record </a:t>
            </a:r>
            <a:r>
              <a:rPr lang="en-US" sz="4800" i="1" dirty="0" smtClean="0">
                <a:latin typeface="Century Schoolbook"/>
                <a:cs typeface="Century Schoolbook"/>
              </a:rPr>
              <a:t>(BSR) Metadata </a:t>
            </a:r>
            <a:r>
              <a:rPr lang="en-US" sz="4800" i="1" dirty="0">
                <a:latin typeface="Century Schoolbook"/>
                <a:cs typeface="Century Schoolbook"/>
              </a:rPr>
              <a:t>Application </a:t>
            </a:r>
            <a:r>
              <a:rPr lang="en-US" sz="4800" i="1" dirty="0" smtClean="0">
                <a:latin typeface="Century Schoolbook"/>
                <a:cs typeface="Century Schoolbook"/>
              </a:rPr>
              <a:t>Profile (MAP) for textual monographs</a:t>
            </a:r>
            <a:r>
              <a:rPr lang="en-US" sz="4400" i="1" dirty="0" smtClean="0">
                <a:latin typeface="Century Schoolbook"/>
                <a:cs typeface="Century Schoolbook"/>
              </a:rPr>
              <a:t>.</a:t>
            </a:r>
          </a:p>
          <a:p>
            <a:pPr marL="0" indent="0">
              <a:buNone/>
            </a:pPr>
            <a:endParaRPr lang="en-US" i="1" dirty="0">
              <a:latin typeface="Century Schoolbook"/>
              <a:cs typeface="Century School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ace-gu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83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933" y="5523972"/>
            <a:ext cx="4385436" cy="1334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13467" y="1624167"/>
            <a:ext cx="446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?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 FRBR Quiz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134" y="1738574"/>
            <a:ext cx="84666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http://www.loc.gov/catworkshop/RDA%20training%20materials/LC%20RDA%20Training/Captivate-FRBR%20Quiz%201/FRBR%20Quiz%201-Captivate.htm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3911599"/>
            <a:ext cx="7577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http://tinyurl.com/o54mpu2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766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Resource Description &amp; Access (RDA)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2" y="1600200"/>
            <a:ext cx="7806267" cy="4525963"/>
          </a:xfrm>
        </p:spPr>
        <p:txBody>
          <a:bodyPr>
            <a:normAutofit/>
          </a:bodyPr>
          <a:lstStyle/>
          <a:p>
            <a:pPr lvl="1" indent="-457200">
              <a:buClr>
                <a:schemeClr val="accent1"/>
              </a:buClr>
              <a:defRPr/>
            </a:pPr>
            <a:r>
              <a:rPr lang="en-US" sz="3500" dirty="0"/>
              <a:t>p</a:t>
            </a:r>
            <a:r>
              <a:rPr lang="en-US" sz="3500" dirty="0" smtClean="0"/>
              <a:t>rovides FLEXIBILITY </a:t>
            </a:r>
            <a:r>
              <a:rPr lang="en-US" sz="3500" dirty="0"/>
              <a:t>for user </a:t>
            </a:r>
            <a:r>
              <a:rPr lang="en-US" sz="3500" dirty="0" smtClean="0"/>
              <a:t>discovery</a:t>
            </a:r>
          </a:p>
          <a:p>
            <a:pPr indent="-457200">
              <a:buClr>
                <a:schemeClr val="accent1"/>
              </a:buClr>
              <a:defRPr/>
            </a:pPr>
            <a:endParaRPr lang="en-US" sz="1800" dirty="0"/>
          </a:p>
          <a:p>
            <a:pPr lvl="1" indent="-457200">
              <a:buClr>
                <a:schemeClr val="accent1"/>
              </a:buClr>
              <a:defRPr/>
            </a:pPr>
            <a:r>
              <a:rPr lang="en-US" sz="3500" dirty="0" smtClean="0"/>
              <a:t>increases EASE </a:t>
            </a:r>
            <a:r>
              <a:rPr lang="en-US" sz="3500" dirty="0"/>
              <a:t>of identification of </a:t>
            </a:r>
            <a:r>
              <a:rPr lang="en-US" sz="3500" dirty="0" smtClean="0"/>
              <a:t>resources</a:t>
            </a:r>
          </a:p>
          <a:p>
            <a:pPr indent="-457200">
              <a:buClr>
                <a:schemeClr val="accent1"/>
              </a:buClr>
              <a:defRPr/>
            </a:pPr>
            <a:endParaRPr lang="en-US" sz="1800" dirty="0"/>
          </a:p>
          <a:p>
            <a:pPr lvl="1" indent="-457200">
              <a:buClr>
                <a:schemeClr val="accent1"/>
              </a:buClr>
              <a:defRPr/>
            </a:pPr>
            <a:r>
              <a:rPr lang="en-US" sz="3500" dirty="0"/>
              <a:t>m</a:t>
            </a:r>
            <a:r>
              <a:rPr lang="en-US" sz="3500" dirty="0" smtClean="0"/>
              <a:t>akes selection </a:t>
            </a:r>
            <a:r>
              <a:rPr lang="en-US" sz="3500" dirty="0"/>
              <a:t>of </a:t>
            </a:r>
            <a:r>
              <a:rPr lang="en-US" sz="3500" dirty="0" smtClean="0"/>
              <a:t>and </a:t>
            </a:r>
            <a:r>
              <a:rPr lang="en-US" sz="3500" dirty="0"/>
              <a:t>access to the resource itself </a:t>
            </a:r>
            <a:r>
              <a:rPr lang="en-US" sz="3500" dirty="0" smtClean="0"/>
              <a:t>EASIER</a:t>
            </a:r>
            <a:endParaRPr lang="en-US" sz="3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Broader scope than AACR2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447799"/>
            <a:ext cx="8646583" cy="5139267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RDA</a:t>
            </a:r>
            <a:r>
              <a:rPr lang="en-CA" sz="3600" dirty="0" smtClean="0"/>
              <a:t> 0.0   Purpose and scope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10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CA" sz="3600" dirty="0" smtClean="0"/>
              <a:t>	</a:t>
            </a:r>
            <a:r>
              <a:rPr lang="en-CA" dirty="0" smtClean="0"/>
              <a:t>RDA provides a set of guidelines and instructions on 	formulating data to support resource discovery.</a:t>
            </a:r>
            <a:endParaRPr lang="en-CA" sz="36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CA" sz="3600" i="1" dirty="0" smtClean="0"/>
              <a:t>versus </a:t>
            </a:r>
            <a:r>
              <a:rPr lang="en-C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AACR2</a:t>
            </a:r>
            <a:r>
              <a:rPr lang="en-CA" sz="3600" i="1" dirty="0" smtClean="0"/>
              <a:t>  0.1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CA" sz="3600" dirty="0" smtClean="0"/>
              <a:t>	</a:t>
            </a:r>
            <a:r>
              <a:rPr lang="en-CA" dirty="0" smtClean="0"/>
              <a:t>These rules are designed for use in the construction of catalogues and other lists in general libraries of all sizes.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latin typeface="+mn-lt"/>
              </a:rPr>
              <a:t>RDA   0.0 	Purpose and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0000"/>
            <a:ext cx="8229600" cy="5588000"/>
          </a:xfrm>
        </p:spPr>
        <p:txBody>
          <a:bodyPr/>
          <a:lstStyle/>
          <a:p>
            <a:pPr indent="0">
              <a:buNone/>
              <a:defRPr/>
            </a:pPr>
            <a:endParaRPr lang="en-US" sz="1000" dirty="0" smtClean="0"/>
          </a:p>
          <a:p>
            <a:pPr>
              <a:buNone/>
              <a:defRPr/>
            </a:pPr>
            <a:r>
              <a:rPr lang="en-US" sz="2800" dirty="0" smtClean="0"/>
              <a:t>	The data created using RDA to describe a resource are designed to assist users performing the following tasks</a:t>
            </a:r>
            <a:r>
              <a:rPr lang="en-US" sz="2400" dirty="0" smtClean="0"/>
              <a:t>:   </a:t>
            </a: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11200" y="3098800"/>
            <a:ext cx="3276600" cy="33771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Bibliographic data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682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obtain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978400" y="3098800"/>
            <a:ext cx="3285067" cy="3149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00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Authority data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6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clarify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Functional objectives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91732"/>
            <a:ext cx="8382000" cy="5113867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3900" dirty="0" smtClean="0"/>
              <a:t>Each section begins with general guidelines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3900" dirty="0" smtClean="0"/>
              <a:t>Functional objectives and principles specific to the section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3900" dirty="0" smtClean="0"/>
              <a:t>Functional objectives =  relationship between </a:t>
            </a:r>
            <a:r>
              <a:rPr lang="en-US" sz="3900" b="1" dirty="0" smtClean="0">
                <a:solidFill>
                  <a:srgbClr val="063294"/>
                </a:solidFill>
              </a:rPr>
              <a:t>the data </a:t>
            </a:r>
            <a:r>
              <a:rPr lang="en-US" sz="3900" dirty="0" smtClean="0"/>
              <a:t>and </a:t>
            </a:r>
            <a:r>
              <a:rPr lang="en-US" sz="3900" b="1" dirty="0" smtClean="0">
                <a:solidFill>
                  <a:srgbClr val="A20000"/>
                </a:solidFill>
              </a:rPr>
              <a:t>the user tasks </a:t>
            </a:r>
            <a:r>
              <a:rPr lang="en-US" sz="3900" dirty="0" smtClean="0">
                <a:solidFill>
                  <a:srgbClr val="C00000"/>
                </a:solidFill>
              </a:rPr>
              <a:t>	</a:t>
            </a:r>
            <a:r>
              <a:rPr lang="en-US" sz="2800" dirty="0" smtClean="0"/>
              <a:t>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Organization and Structure of 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866" y="1417638"/>
            <a:ext cx="3623733" cy="5257800"/>
          </a:xfrm>
        </p:spPr>
        <p:txBody>
          <a:bodyPr/>
          <a:lstStyle/>
          <a:p>
            <a:r>
              <a:rPr lang="en-US" dirty="0" smtClean="0"/>
              <a:t>Section 1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Chapters 1-4</a:t>
            </a:r>
          </a:p>
          <a:p>
            <a:r>
              <a:rPr lang="en-US" dirty="0" smtClean="0"/>
              <a:t>Section 2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Chapters 5-7</a:t>
            </a:r>
          </a:p>
          <a:p>
            <a:r>
              <a:rPr lang="en-US" dirty="0" smtClean="0"/>
              <a:t>Section 3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Chapters 8-11</a:t>
            </a:r>
          </a:p>
          <a:p>
            <a:r>
              <a:rPr lang="en-US" dirty="0" smtClean="0"/>
              <a:t>Section 4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Chapters 12-16</a:t>
            </a:r>
          </a:p>
          <a:p>
            <a:r>
              <a:rPr lang="en-US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Organization and Structure of RDA</a:t>
            </a:r>
            <a:endParaRPr lang="en-US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93" y="1117600"/>
            <a:ext cx="8202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Sections </a:t>
            </a:r>
            <a:r>
              <a:rPr lang="en-US" sz="4000" b="1" i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1-4 = Recording ATTRIBUTES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42235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cs typeface="Arial" pitchFamily="34" charset="0"/>
              </a:rPr>
              <a:t>Section 1.</a:t>
            </a:r>
            <a:r>
              <a:rPr lang="en-US" sz="2800" dirty="0">
                <a:cs typeface="Arial" pitchFamily="34" charset="0"/>
              </a:rPr>
              <a:t>     Recording attributes of </a:t>
            </a:r>
            <a:r>
              <a:rPr lang="en-US" sz="2800" dirty="0" smtClean="0">
                <a:solidFill>
                  <a:srgbClr val="0070C0"/>
                </a:solidFill>
                <a:cs typeface="Arial" pitchFamily="34" charset="0"/>
              </a:rPr>
              <a:t>manifestation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and </a:t>
            </a:r>
            <a:r>
              <a:rPr lang="en-US" sz="2800" dirty="0">
                <a:solidFill>
                  <a:srgbClr val="0070C0"/>
                </a:solidFill>
                <a:cs typeface="Arial" pitchFamily="34" charset="0"/>
              </a:rPr>
              <a:t>item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394277"/>
            <a:ext cx="8466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i="1" dirty="0">
                <a:cs typeface="Arial" pitchFamily="34" charset="0"/>
              </a:rPr>
              <a:t>Section 2</a:t>
            </a:r>
            <a:r>
              <a:rPr lang="en-US" sz="2800" dirty="0">
                <a:cs typeface="Arial" pitchFamily="34" charset="0"/>
              </a:rPr>
              <a:t>.     Recording attributes of </a:t>
            </a:r>
            <a:r>
              <a:rPr lang="en-US" sz="2800" dirty="0">
                <a:solidFill>
                  <a:srgbClr val="0070C0"/>
                </a:solidFill>
                <a:cs typeface="Arial" pitchFamily="34" charset="0"/>
              </a:rPr>
              <a:t>work</a:t>
            </a:r>
            <a:r>
              <a:rPr lang="en-US" sz="2800" dirty="0">
                <a:cs typeface="Arial" pitchFamily="34" charset="0"/>
              </a:rPr>
              <a:t> and </a:t>
            </a:r>
            <a:r>
              <a:rPr lang="en-US" sz="2800" dirty="0">
                <a:solidFill>
                  <a:srgbClr val="0070C0"/>
                </a:solidFill>
                <a:cs typeface="Arial" pitchFamily="34" charset="0"/>
              </a:rPr>
              <a:t>expression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4165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cs typeface="Arial" pitchFamily="34" charset="0"/>
              </a:rPr>
              <a:t>Section 3</a:t>
            </a:r>
            <a:r>
              <a:rPr lang="en-US" sz="2800" dirty="0">
                <a:cs typeface="Arial" pitchFamily="34" charset="0"/>
              </a:rPr>
              <a:t>.     Recording attributes of </a:t>
            </a:r>
            <a:r>
              <a:rPr lang="en-US" sz="2800" dirty="0">
                <a:solidFill>
                  <a:srgbClr val="0070C0"/>
                </a:solidFill>
                <a:cs typeface="Arial" pitchFamily="34" charset="0"/>
              </a:rPr>
              <a:t>person</a:t>
            </a:r>
            <a:r>
              <a:rPr lang="en-US" sz="2800" dirty="0">
                <a:cs typeface="Arial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cs typeface="Arial" pitchFamily="34" charset="0"/>
              </a:rPr>
              <a:t>family</a:t>
            </a:r>
            <a:r>
              <a:rPr lang="en-US" sz="2800" dirty="0">
                <a:cs typeface="Arial" pitchFamily="34" charset="0"/>
              </a:rPr>
              <a:t>, and </a:t>
            </a:r>
            <a:r>
              <a:rPr lang="en-US" sz="2800" dirty="0">
                <a:solidFill>
                  <a:srgbClr val="0070C0"/>
                </a:solidFill>
                <a:cs typeface="Arial" pitchFamily="34" charset="0"/>
              </a:rPr>
              <a:t>corporate 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350933"/>
            <a:ext cx="822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cs typeface="Arial" pitchFamily="34" charset="0"/>
              </a:rPr>
              <a:t>Section 4.</a:t>
            </a:r>
            <a:r>
              <a:rPr lang="en-US" sz="2800" dirty="0">
                <a:cs typeface="Arial" pitchFamily="34" charset="0"/>
              </a:rPr>
              <a:t>     Recording attributes of </a:t>
            </a:r>
            <a:r>
              <a:rPr lang="en-US" sz="2800" dirty="0">
                <a:solidFill>
                  <a:srgbClr val="0070C0"/>
                </a:solidFill>
                <a:cs typeface="Arial" pitchFamily="34" charset="0"/>
              </a:rPr>
              <a:t>concept</a:t>
            </a:r>
            <a:r>
              <a:rPr lang="en-US" sz="2800" dirty="0">
                <a:cs typeface="Arial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cs typeface="Arial" pitchFamily="34" charset="0"/>
              </a:rPr>
              <a:t>object</a:t>
            </a:r>
            <a:r>
              <a:rPr lang="en-US" sz="2800" dirty="0">
                <a:cs typeface="Arial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cs typeface="Arial" pitchFamily="34" charset="0"/>
              </a:rPr>
              <a:t>event</a:t>
            </a:r>
            <a:r>
              <a:rPr lang="en-US" sz="2800" dirty="0">
                <a:cs typeface="Arial" pitchFamily="34" charset="0"/>
              </a:rPr>
              <a:t>, and </a:t>
            </a:r>
            <a:r>
              <a:rPr lang="en-US" sz="2800" dirty="0">
                <a:solidFill>
                  <a:srgbClr val="0070C0"/>
                </a:solidFill>
                <a:cs typeface="Arial" pitchFamily="34" charset="0"/>
              </a:rPr>
              <a:t>place</a:t>
            </a:r>
            <a:r>
              <a:rPr lang="en-US" sz="2400" dirty="0">
                <a:cs typeface="Arial" pitchFamily="34" charset="0"/>
              </a:rPr>
              <a:t>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51B2-2BA6-FD4D-8B70-8A9F70834AA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64337</TotalTime>
  <Words>914</Words>
  <Application>Microsoft Office PowerPoint</Application>
  <PresentationFormat>On-screen Show (4:3)</PresentationFormat>
  <Paragraphs>291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Document</vt:lpstr>
      <vt:lpstr>RDA DAY 1 – part 2 web version</vt:lpstr>
      <vt:lpstr>What am I supposed to DO with all this information? </vt:lpstr>
      <vt:lpstr>PowerPoint Presentation</vt:lpstr>
      <vt:lpstr>Resource Description &amp; Access (RDA)</vt:lpstr>
      <vt:lpstr>Broader scope than AACR2</vt:lpstr>
      <vt:lpstr>RDA   0.0  Purpose and Scope</vt:lpstr>
      <vt:lpstr>Functional objectives </vt:lpstr>
      <vt:lpstr>Organization and Structure of RDA</vt:lpstr>
      <vt:lpstr>Organization and Structure of RDA</vt:lpstr>
      <vt:lpstr>Organization and Structure of RDA</vt:lpstr>
      <vt:lpstr>PowerPoint Presentation</vt:lpstr>
      <vt:lpstr>User Focused Cataloging</vt:lpstr>
      <vt:lpstr>Organization and Structure of RDA</vt:lpstr>
      <vt:lpstr>Organization and Structure of RDA</vt:lpstr>
      <vt:lpstr>User Tasks and Cataloger Judgment</vt:lpstr>
      <vt:lpstr>AACR2 to RDA Changes in Terminology</vt:lpstr>
      <vt:lpstr>RDA Core Elements</vt:lpstr>
      <vt:lpstr>Core Elements</vt:lpstr>
      <vt:lpstr>Keep in mind… RDA is a work in progress</vt:lpstr>
      <vt:lpstr>Cataloging Standards</vt:lpstr>
      <vt:lpstr>Abbreviations!</vt:lpstr>
      <vt:lpstr>What or Who is the PCC? </vt:lpstr>
      <vt:lpstr>What is the BSR MAP? </vt:lpstr>
      <vt:lpstr>PowerPoint Presentation</vt:lpstr>
      <vt:lpstr>UC Cataloging Standards</vt:lpstr>
      <vt:lpstr>3 Levels of Cataloging Within the  UC‐wide Standards</vt:lpstr>
      <vt:lpstr>Cataloging Standards &amp; Berkeley</vt:lpstr>
      <vt:lpstr>UCB Cataloging Practices: Everyone</vt:lpstr>
      <vt:lpstr>UCB Cataloging Practices: Copy Cataloging </vt:lpstr>
      <vt:lpstr>UCB Cataloging Practices:  Original Cataloging</vt:lpstr>
      <vt:lpstr>What’s next?</vt:lpstr>
      <vt:lpstr>PowerPoint Presentation</vt:lpstr>
      <vt:lpstr>Questions? </vt:lpstr>
      <vt:lpstr>LC FRBR Quiz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Rowlison de Ortiz</dc:creator>
  <cp:lastModifiedBy>Windows</cp:lastModifiedBy>
  <cp:revision>873</cp:revision>
  <cp:lastPrinted>2013-11-12T19:59:11Z</cp:lastPrinted>
  <dcterms:created xsi:type="dcterms:W3CDTF">2013-08-27T05:00:05Z</dcterms:created>
  <dcterms:modified xsi:type="dcterms:W3CDTF">2013-11-12T20:13:42Z</dcterms:modified>
</cp:coreProperties>
</file>