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6"/>
  </p:notesMasterIdLst>
  <p:handoutMasterIdLst>
    <p:handoutMasterId r:id="rId87"/>
  </p:handoutMasterIdLst>
  <p:sldIdLst>
    <p:sldId id="283" r:id="rId2"/>
    <p:sldId id="256" r:id="rId3"/>
    <p:sldId id="282" r:id="rId4"/>
    <p:sldId id="292" r:id="rId5"/>
    <p:sldId id="257" r:id="rId6"/>
    <p:sldId id="286" r:id="rId7"/>
    <p:sldId id="261" r:id="rId8"/>
    <p:sldId id="258" r:id="rId9"/>
    <p:sldId id="259" r:id="rId10"/>
    <p:sldId id="410" r:id="rId11"/>
    <p:sldId id="336" r:id="rId12"/>
    <p:sldId id="264" r:id="rId13"/>
    <p:sldId id="304" r:id="rId14"/>
    <p:sldId id="303" r:id="rId15"/>
    <p:sldId id="267" r:id="rId16"/>
    <p:sldId id="378" r:id="rId17"/>
    <p:sldId id="379" r:id="rId18"/>
    <p:sldId id="377" r:id="rId19"/>
    <p:sldId id="475" r:id="rId20"/>
    <p:sldId id="331" r:id="rId21"/>
    <p:sldId id="306" r:id="rId22"/>
    <p:sldId id="335" r:id="rId23"/>
    <p:sldId id="338" r:id="rId24"/>
    <p:sldId id="437" r:id="rId25"/>
    <p:sldId id="442" r:id="rId26"/>
    <p:sldId id="493" r:id="rId27"/>
    <p:sldId id="317" r:id="rId28"/>
    <p:sldId id="490" r:id="rId29"/>
    <p:sldId id="318" r:id="rId30"/>
    <p:sldId id="343" r:id="rId31"/>
    <p:sldId id="360" r:id="rId32"/>
    <p:sldId id="314" r:id="rId33"/>
    <p:sldId id="479" r:id="rId34"/>
    <p:sldId id="488" r:id="rId35"/>
    <p:sldId id="315" r:id="rId36"/>
    <p:sldId id="489" r:id="rId37"/>
    <p:sldId id="347" r:id="rId38"/>
    <p:sldId id="348" r:id="rId39"/>
    <p:sldId id="362" r:id="rId40"/>
    <p:sldId id="350" r:id="rId41"/>
    <p:sldId id="491" r:id="rId42"/>
    <p:sldId id="450" r:id="rId43"/>
    <p:sldId id="351" r:id="rId44"/>
    <p:sldId id="449" r:id="rId45"/>
    <p:sldId id="363" r:id="rId46"/>
    <p:sldId id="494" r:id="rId47"/>
    <p:sldId id="492" r:id="rId48"/>
    <p:sldId id="308" r:id="rId49"/>
    <p:sldId id="309" r:id="rId50"/>
    <p:sldId id="373" r:id="rId51"/>
    <p:sldId id="367" r:id="rId52"/>
    <p:sldId id="481" r:id="rId53"/>
    <p:sldId id="482" r:id="rId54"/>
    <p:sldId id="495" r:id="rId55"/>
    <p:sldId id="439" r:id="rId56"/>
    <p:sldId id="440" r:id="rId57"/>
    <p:sldId id="443" r:id="rId58"/>
    <p:sldId id="444" r:id="rId59"/>
    <p:sldId id="454" r:id="rId60"/>
    <p:sldId id="445" r:id="rId61"/>
    <p:sldId id="446" r:id="rId62"/>
    <p:sldId id="447" r:id="rId63"/>
    <p:sldId id="448" r:id="rId64"/>
    <p:sldId id="436" r:id="rId65"/>
    <p:sldId id="366" r:id="rId66"/>
    <p:sldId id="369" r:id="rId67"/>
    <p:sldId id="368" r:id="rId68"/>
    <p:sldId id="354" r:id="rId69"/>
    <p:sldId id="356" r:id="rId70"/>
    <p:sldId id="357" r:id="rId71"/>
    <p:sldId id="358" r:id="rId72"/>
    <p:sldId id="365" r:id="rId73"/>
    <p:sldId id="359" r:id="rId74"/>
    <p:sldId id="433" r:id="rId75"/>
    <p:sldId id="473" r:id="rId76"/>
    <p:sldId id="485" r:id="rId77"/>
    <p:sldId id="486" r:id="rId78"/>
    <p:sldId id="487" r:id="rId79"/>
    <p:sldId id="453" r:id="rId80"/>
    <p:sldId id="435" r:id="rId81"/>
    <p:sldId id="496" r:id="rId82"/>
    <p:sldId id="273" r:id="rId83"/>
    <p:sldId id="271" r:id="rId84"/>
    <p:sldId id="502" r:id="rId8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C03"/>
    <a:srgbClr val="408000"/>
    <a:srgbClr val="EEC9FF"/>
    <a:srgbClr val="FFFF9C"/>
    <a:srgbClr val="FF00FF"/>
    <a:srgbClr val="7117D9"/>
    <a:srgbClr val="DE229B"/>
    <a:srgbClr val="FF8000"/>
    <a:srgbClr val="845CB4"/>
    <a:srgbClr val="F82B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24" autoAdjust="0"/>
    <p:restoredTop sz="64638" autoAdjust="0"/>
  </p:normalViewPr>
  <p:slideViewPr>
    <p:cSldViewPr snapToGrid="0" snapToObjects="1">
      <p:cViewPr>
        <p:scale>
          <a:sx n="75" d="100"/>
          <a:sy n="75" d="100"/>
        </p:scale>
        <p:origin x="-2670" y="-66"/>
      </p:cViewPr>
      <p:guideLst>
        <p:guide orient="horz" pos="2160"/>
        <p:guide pos="2880"/>
      </p:guideLst>
    </p:cSldViewPr>
  </p:slideViewPr>
  <p:outlineViewPr>
    <p:cViewPr>
      <p:scale>
        <a:sx n="33" d="100"/>
        <a:sy n="33" d="100"/>
      </p:scale>
      <p:origin x="0" y="16120"/>
    </p:cViewPr>
  </p:outlineViewPr>
  <p:notesTextViewPr>
    <p:cViewPr>
      <p:scale>
        <a:sx n="100" d="100"/>
        <a:sy n="100" d="100"/>
      </p:scale>
      <p:origin x="0" y="0"/>
    </p:cViewPr>
  </p:notesTextViewPr>
  <p:sorterViewPr>
    <p:cViewPr>
      <p:scale>
        <a:sx n="75" d="100"/>
        <a:sy n="75" d="100"/>
      </p:scale>
      <p:origin x="0" y="19872"/>
    </p:cViewPr>
  </p:sorterViewPr>
  <p:notesViewPr>
    <p:cSldViewPr snapToGrid="0" snapToObjects="1">
      <p:cViewPr varScale="1">
        <p:scale>
          <a:sx n="85" d="100"/>
          <a:sy n="85" d="100"/>
        </p:scale>
        <p:origin x="-3224"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D01663D4-A1B4-A74A-865F-9F6E042B4260}" type="datetimeFigureOut">
              <a:rPr lang="en-US" smtClean="0"/>
              <a:t>11/12/2013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DBA4EF29-77DA-0D4B-8CDE-22F71FD0F9D1}" type="slidenum">
              <a:rPr lang="en-US" smtClean="0"/>
              <a:t>‹#›</a:t>
            </a:fld>
            <a:endParaRPr lang="en-US" dirty="0"/>
          </a:p>
        </p:txBody>
      </p:sp>
    </p:spTree>
    <p:extLst>
      <p:ext uri="{BB962C8B-B14F-4D97-AF65-F5344CB8AC3E}">
        <p14:creationId xmlns:p14="http://schemas.microsoft.com/office/powerpoint/2010/main" val="712656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03528DA-6372-3C4C-A744-4BD6DC0E52A1}" type="datetimeFigureOut">
              <a:rPr lang="en-US" smtClean="0"/>
              <a:t>11/12/2013</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FD0D6E23-CB9E-3C40-BA1E-D20E4EB2F7CC}" type="slidenum">
              <a:rPr lang="en-US" smtClean="0"/>
              <a:t>‹#›</a:t>
            </a:fld>
            <a:endParaRPr lang="en-US" dirty="0"/>
          </a:p>
        </p:txBody>
      </p:sp>
    </p:spTree>
    <p:extLst>
      <p:ext uri="{BB962C8B-B14F-4D97-AF65-F5344CB8AC3E}">
        <p14:creationId xmlns:p14="http://schemas.microsoft.com/office/powerpoint/2010/main" val="7685081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fld id="{FD0D6E23-CB9E-3C40-BA1E-D20E4EB2F7CC}" type="slidenum">
              <a:rPr lang="en-US" smtClean="0"/>
              <a:t>1</a:t>
            </a:fld>
            <a:endParaRPr lang="en-US" dirty="0"/>
          </a:p>
        </p:txBody>
      </p:sp>
    </p:spTree>
    <p:extLst>
      <p:ext uri="{BB962C8B-B14F-4D97-AF65-F5344CB8AC3E}">
        <p14:creationId xmlns:p14="http://schemas.microsoft.com/office/powerpoint/2010/main" val="125211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10</a:t>
            </a:fld>
            <a:endParaRPr lang="en-US" dirty="0"/>
          </a:p>
        </p:txBody>
      </p:sp>
    </p:spTree>
    <p:extLst>
      <p:ext uri="{BB962C8B-B14F-4D97-AF65-F5344CB8AC3E}">
        <p14:creationId xmlns:p14="http://schemas.microsoft.com/office/powerpoint/2010/main" val="409139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11</a:t>
            </a:fld>
            <a:endParaRPr lang="en-US" dirty="0"/>
          </a:p>
        </p:txBody>
      </p:sp>
    </p:spTree>
    <p:extLst>
      <p:ext uri="{BB962C8B-B14F-4D97-AF65-F5344CB8AC3E}">
        <p14:creationId xmlns:p14="http://schemas.microsoft.com/office/powerpoint/2010/main" val="157010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12</a:t>
            </a:fld>
            <a:endParaRPr lang="en-US" dirty="0"/>
          </a:p>
        </p:txBody>
      </p:sp>
    </p:spTree>
    <p:extLst>
      <p:ext uri="{BB962C8B-B14F-4D97-AF65-F5344CB8AC3E}">
        <p14:creationId xmlns:p14="http://schemas.microsoft.com/office/powerpoint/2010/main" val="3628303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3375" y="912019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nchor="b"/>
          <a:lstStyle>
            <a:lvl1pPr defTabSz="963613" eaLnBrk="0" hangingPunct="0">
              <a:defRPr>
                <a:solidFill>
                  <a:schemeClr val="tx1"/>
                </a:solidFill>
                <a:latin typeface="Verdana" charset="0"/>
                <a:ea typeface="ＭＳ Ｐゴシック" charset="0"/>
                <a:cs typeface="Arial" charset="0"/>
              </a:defRPr>
            </a:lvl1pPr>
            <a:lvl2pPr marL="742950" indent="-285750" defTabSz="963613" eaLnBrk="0" hangingPunct="0">
              <a:defRPr>
                <a:solidFill>
                  <a:schemeClr val="tx1"/>
                </a:solidFill>
                <a:latin typeface="Verdana" charset="0"/>
                <a:ea typeface="Arial" charset="0"/>
                <a:cs typeface="Arial" charset="0"/>
              </a:defRPr>
            </a:lvl2pPr>
            <a:lvl3pPr marL="1143000" indent="-228600" defTabSz="963613" eaLnBrk="0" hangingPunct="0">
              <a:defRPr>
                <a:solidFill>
                  <a:schemeClr val="tx1"/>
                </a:solidFill>
                <a:latin typeface="Verdana" charset="0"/>
                <a:ea typeface="Arial" charset="0"/>
                <a:cs typeface="Arial" charset="0"/>
              </a:defRPr>
            </a:lvl3pPr>
            <a:lvl4pPr marL="1600200" indent="-228600" defTabSz="963613" eaLnBrk="0" hangingPunct="0">
              <a:defRPr>
                <a:solidFill>
                  <a:schemeClr val="tx1"/>
                </a:solidFill>
                <a:latin typeface="Verdana" charset="0"/>
                <a:ea typeface="Arial" charset="0"/>
                <a:cs typeface="Arial" charset="0"/>
              </a:defRPr>
            </a:lvl4pPr>
            <a:lvl5pPr marL="2057400" indent="-228600" defTabSz="963613" eaLnBrk="0" hangingPunct="0">
              <a:defRPr>
                <a:solidFill>
                  <a:schemeClr val="tx1"/>
                </a:solidFill>
                <a:latin typeface="Verdana" charset="0"/>
                <a:ea typeface="Arial" charset="0"/>
                <a:cs typeface="Arial" charset="0"/>
              </a:defRPr>
            </a:lvl5pPr>
            <a:lvl6pPr marL="2514600" indent="-228600" defTabSz="963613"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963613"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963613"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963613"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A4BFB61C-1918-3E44-AEE6-B54BAE1912EF}" type="slidenum">
              <a:rPr lang="en-US" sz="1200">
                <a:latin typeface="Arial" charset="0"/>
              </a:rPr>
              <a:pPr algn="r" eaLnBrk="1" hangingPunct="1"/>
              <a:t>13</a:t>
            </a:fld>
            <a:endParaRPr lang="en-US" sz="1200" dirty="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487365" y="4560888"/>
            <a:ext cx="658495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endParaRPr lang="en-US" sz="15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14</a:t>
            </a:fld>
            <a:endParaRPr lang="en-US" dirty="0"/>
          </a:p>
        </p:txBody>
      </p:sp>
    </p:spTree>
    <p:extLst>
      <p:ext uri="{BB962C8B-B14F-4D97-AF65-F5344CB8AC3E}">
        <p14:creationId xmlns:p14="http://schemas.microsoft.com/office/powerpoint/2010/main" val="559580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6041813" cy="4789618"/>
          </a:xfrm>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15</a:t>
            </a:fld>
            <a:endParaRPr lang="en-US" dirty="0"/>
          </a:p>
        </p:txBody>
      </p:sp>
    </p:spTree>
    <p:extLst>
      <p:ext uri="{BB962C8B-B14F-4D97-AF65-F5344CB8AC3E}">
        <p14:creationId xmlns:p14="http://schemas.microsoft.com/office/powerpoint/2010/main" val="2430930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16</a:t>
            </a:fld>
            <a:endParaRPr lang="en-US" dirty="0"/>
          </a:p>
        </p:txBody>
      </p:sp>
    </p:spTree>
    <p:extLst>
      <p:ext uri="{BB962C8B-B14F-4D97-AF65-F5344CB8AC3E}">
        <p14:creationId xmlns:p14="http://schemas.microsoft.com/office/powerpoint/2010/main" val="2671627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17</a:t>
            </a:fld>
            <a:endParaRPr lang="en-US" dirty="0"/>
          </a:p>
        </p:txBody>
      </p:sp>
    </p:spTree>
    <p:extLst>
      <p:ext uri="{BB962C8B-B14F-4D97-AF65-F5344CB8AC3E}">
        <p14:creationId xmlns:p14="http://schemas.microsoft.com/office/powerpoint/2010/main" val="3983201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18</a:t>
            </a:fld>
            <a:endParaRPr lang="en-US" dirty="0"/>
          </a:p>
        </p:txBody>
      </p:sp>
    </p:spTree>
    <p:extLst>
      <p:ext uri="{BB962C8B-B14F-4D97-AF65-F5344CB8AC3E}">
        <p14:creationId xmlns:p14="http://schemas.microsoft.com/office/powerpoint/2010/main" val="3633407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19</a:t>
            </a:fld>
            <a:endParaRPr lang="en-US" dirty="0"/>
          </a:p>
        </p:txBody>
      </p:sp>
    </p:spTree>
    <p:extLst>
      <p:ext uri="{BB962C8B-B14F-4D97-AF65-F5344CB8AC3E}">
        <p14:creationId xmlns:p14="http://schemas.microsoft.com/office/powerpoint/2010/main" val="241462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2</a:t>
            </a:fld>
            <a:endParaRPr lang="en-US" dirty="0"/>
          </a:p>
        </p:txBody>
      </p:sp>
    </p:spTree>
    <p:extLst>
      <p:ext uri="{BB962C8B-B14F-4D97-AF65-F5344CB8AC3E}">
        <p14:creationId xmlns:p14="http://schemas.microsoft.com/office/powerpoint/2010/main" val="2991134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20</a:t>
            </a:fld>
            <a:endParaRPr lang="en-US" dirty="0"/>
          </a:p>
        </p:txBody>
      </p:sp>
    </p:spTree>
    <p:extLst>
      <p:ext uri="{BB962C8B-B14F-4D97-AF65-F5344CB8AC3E}">
        <p14:creationId xmlns:p14="http://schemas.microsoft.com/office/powerpoint/2010/main" val="3556177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731520" y="4560571"/>
            <a:ext cx="5852160" cy="47582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7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fld id="{FD0D6E23-CB9E-3C40-BA1E-D20E4EB2F7CC}" type="slidenum">
              <a:rPr lang="en-US" smtClean="0"/>
              <a:t>22</a:t>
            </a:fld>
            <a:endParaRPr lang="en-US" dirty="0"/>
          </a:p>
        </p:txBody>
      </p:sp>
    </p:spTree>
    <p:extLst>
      <p:ext uri="{BB962C8B-B14F-4D97-AF65-F5344CB8AC3E}">
        <p14:creationId xmlns:p14="http://schemas.microsoft.com/office/powerpoint/2010/main" val="1303170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23</a:t>
            </a:fld>
            <a:endParaRPr lang="en-US" dirty="0"/>
          </a:p>
        </p:txBody>
      </p:sp>
    </p:spTree>
    <p:extLst>
      <p:ext uri="{BB962C8B-B14F-4D97-AF65-F5344CB8AC3E}">
        <p14:creationId xmlns:p14="http://schemas.microsoft.com/office/powerpoint/2010/main" val="2693840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a:defRPr/>
            </a:pPr>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24</a:t>
            </a:fld>
            <a:endParaRPr lang="en-US" dirty="0"/>
          </a:p>
        </p:txBody>
      </p:sp>
    </p:spTree>
    <p:extLst>
      <p:ext uri="{BB962C8B-B14F-4D97-AF65-F5344CB8AC3E}">
        <p14:creationId xmlns:p14="http://schemas.microsoft.com/office/powerpoint/2010/main" val="1152193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25</a:t>
            </a:fld>
            <a:endParaRPr lang="en-US" dirty="0"/>
          </a:p>
        </p:txBody>
      </p:sp>
    </p:spTree>
    <p:extLst>
      <p:ext uri="{BB962C8B-B14F-4D97-AF65-F5344CB8AC3E}">
        <p14:creationId xmlns:p14="http://schemas.microsoft.com/office/powerpoint/2010/main" val="2476478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26</a:t>
            </a:fld>
            <a:endParaRPr lang="en-US" dirty="0"/>
          </a:p>
        </p:txBody>
      </p:sp>
    </p:spTree>
    <p:extLst>
      <p:ext uri="{BB962C8B-B14F-4D97-AF65-F5344CB8AC3E}">
        <p14:creationId xmlns:p14="http://schemas.microsoft.com/office/powerpoint/2010/main" val="802781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4588" y="611188"/>
            <a:ext cx="4833937" cy="3624262"/>
          </a:xfrm>
          <a:ln/>
        </p:spPr>
      </p:sp>
      <p:sp>
        <p:nvSpPr>
          <p:cNvPr id="100355" name="Rectangle 3"/>
          <p:cNvSpPr>
            <a:spLocks noGrp="1" noChangeArrowheads="1"/>
          </p:cNvSpPr>
          <p:nvPr>
            <p:ph type="body" idx="1"/>
          </p:nvPr>
        </p:nvSpPr>
        <p:spPr>
          <a:xfrm>
            <a:off x="685303" y="5051613"/>
            <a:ext cx="5785223" cy="4309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7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D0D6E23-CB9E-3C40-BA1E-D20E4EB2F7CC}" type="slidenum">
              <a:rPr lang="en-US" smtClean="0"/>
              <a:t>28</a:t>
            </a:fld>
            <a:endParaRPr lang="en-US" dirty="0"/>
          </a:p>
        </p:txBody>
      </p:sp>
    </p:spTree>
    <p:extLst>
      <p:ext uri="{BB962C8B-B14F-4D97-AF65-F5344CB8AC3E}">
        <p14:creationId xmlns:p14="http://schemas.microsoft.com/office/powerpoint/2010/main" val="2505333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4143375" y="912019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nchor="b"/>
          <a:lstStyle>
            <a:lvl1pPr defTabSz="963613" eaLnBrk="0" hangingPunct="0">
              <a:defRPr>
                <a:solidFill>
                  <a:schemeClr val="tx1"/>
                </a:solidFill>
                <a:latin typeface="Verdana" charset="0"/>
                <a:ea typeface="ＭＳ Ｐゴシック" charset="0"/>
                <a:cs typeface="Arial" charset="0"/>
              </a:defRPr>
            </a:lvl1pPr>
            <a:lvl2pPr marL="742950" indent="-285750" defTabSz="963613" eaLnBrk="0" hangingPunct="0">
              <a:defRPr>
                <a:solidFill>
                  <a:schemeClr val="tx1"/>
                </a:solidFill>
                <a:latin typeface="Verdana" charset="0"/>
                <a:ea typeface="Arial" charset="0"/>
                <a:cs typeface="Arial" charset="0"/>
              </a:defRPr>
            </a:lvl2pPr>
            <a:lvl3pPr marL="1143000" indent="-228600" defTabSz="963613" eaLnBrk="0" hangingPunct="0">
              <a:defRPr>
                <a:solidFill>
                  <a:schemeClr val="tx1"/>
                </a:solidFill>
                <a:latin typeface="Verdana" charset="0"/>
                <a:ea typeface="Arial" charset="0"/>
                <a:cs typeface="Arial" charset="0"/>
              </a:defRPr>
            </a:lvl3pPr>
            <a:lvl4pPr marL="1600200" indent="-228600" defTabSz="963613" eaLnBrk="0" hangingPunct="0">
              <a:defRPr>
                <a:solidFill>
                  <a:schemeClr val="tx1"/>
                </a:solidFill>
                <a:latin typeface="Verdana" charset="0"/>
                <a:ea typeface="Arial" charset="0"/>
                <a:cs typeface="Arial" charset="0"/>
              </a:defRPr>
            </a:lvl4pPr>
            <a:lvl5pPr marL="2057400" indent="-228600" defTabSz="963613" eaLnBrk="0" hangingPunct="0">
              <a:defRPr>
                <a:solidFill>
                  <a:schemeClr val="tx1"/>
                </a:solidFill>
                <a:latin typeface="Verdana" charset="0"/>
                <a:ea typeface="Arial" charset="0"/>
                <a:cs typeface="Arial" charset="0"/>
              </a:defRPr>
            </a:lvl5pPr>
            <a:lvl6pPr marL="2514600" indent="-228600" defTabSz="963613"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963613"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963613"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963613"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357AB763-004B-1846-A064-9531AB712B71}" type="slidenum">
              <a:rPr lang="en-US" sz="1200">
                <a:latin typeface="Arial" charset="0"/>
              </a:rPr>
              <a:pPr algn="r" eaLnBrk="1" hangingPunct="1"/>
              <a:t>29</a:t>
            </a:fld>
            <a:endParaRPr lang="en-US" sz="1200" dirty="0">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pPr eaLnBrk="1" hangingPunct="1"/>
            <a:endParaRPr lang="en-US" sz="1700" dirty="0">
              <a:latin typeface="Calibri" charset="0"/>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3</a:t>
            </a:fld>
            <a:endParaRPr lang="en-US" dirty="0"/>
          </a:p>
        </p:txBody>
      </p:sp>
    </p:spTree>
    <p:extLst>
      <p:ext uri="{BB962C8B-B14F-4D97-AF65-F5344CB8AC3E}">
        <p14:creationId xmlns:p14="http://schemas.microsoft.com/office/powerpoint/2010/main" val="983441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sz="1500" dirty="0"/>
          </a:p>
        </p:txBody>
      </p:sp>
      <p:sp>
        <p:nvSpPr>
          <p:cNvPr id="4" name="Slide Number Placeholder 3"/>
          <p:cNvSpPr>
            <a:spLocks noGrp="1"/>
          </p:cNvSpPr>
          <p:nvPr>
            <p:ph type="sldNum" sz="quarter" idx="10"/>
          </p:nvPr>
        </p:nvSpPr>
        <p:spPr/>
        <p:txBody>
          <a:bodyPr/>
          <a:lstStyle/>
          <a:p>
            <a:fld id="{FD0D6E23-CB9E-3C40-BA1E-D20E4EB2F7CC}" type="slidenum">
              <a:rPr lang="en-US" smtClean="0"/>
              <a:t>30</a:t>
            </a:fld>
            <a:endParaRPr lang="en-US" dirty="0"/>
          </a:p>
        </p:txBody>
      </p:sp>
    </p:spTree>
    <p:extLst>
      <p:ext uri="{BB962C8B-B14F-4D97-AF65-F5344CB8AC3E}">
        <p14:creationId xmlns:p14="http://schemas.microsoft.com/office/powerpoint/2010/main" val="605895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31</a:t>
            </a:fld>
            <a:endParaRPr lang="en-US" dirty="0"/>
          </a:p>
        </p:txBody>
      </p:sp>
    </p:spTree>
    <p:extLst>
      <p:ext uri="{BB962C8B-B14F-4D97-AF65-F5344CB8AC3E}">
        <p14:creationId xmlns:p14="http://schemas.microsoft.com/office/powerpoint/2010/main" val="4257751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731838" y="4560890"/>
            <a:ext cx="62579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60" indent="-228560"/>
            <a:endParaRPr lang="en-US" sz="1700" dirty="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60" indent="-228560"/>
            <a:endParaRPr lang="en-US" sz="1700" dirty="0">
              <a:latin typeface="Calibri" charset="0"/>
            </a:endParaRPr>
          </a:p>
        </p:txBody>
      </p:sp>
      <p:sp>
        <p:nvSpPr>
          <p:cNvPr id="4" name="Slide Number Placeholder 3"/>
          <p:cNvSpPr>
            <a:spLocks noGrp="1"/>
          </p:cNvSpPr>
          <p:nvPr>
            <p:ph type="sldNum" sz="quarter" idx="10"/>
          </p:nvPr>
        </p:nvSpPr>
        <p:spPr/>
        <p:txBody>
          <a:bodyPr/>
          <a:lstStyle/>
          <a:p>
            <a:fld id="{FD0D6E23-CB9E-3C40-BA1E-D20E4EB2F7CC}" type="slidenum">
              <a:rPr lang="en-US" smtClean="0"/>
              <a:t>33</a:t>
            </a:fld>
            <a:endParaRPr lang="en-US" dirty="0"/>
          </a:p>
        </p:txBody>
      </p:sp>
    </p:spTree>
    <p:extLst>
      <p:ext uri="{BB962C8B-B14F-4D97-AF65-F5344CB8AC3E}">
        <p14:creationId xmlns:p14="http://schemas.microsoft.com/office/powerpoint/2010/main" val="1340484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34</a:t>
            </a:fld>
            <a:endParaRPr lang="en-US" dirty="0"/>
          </a:p>
        </p:txBody>
      </p:sp>
    </p:spTree>
    <p:extLst>
      <p:ext uri="{BB962C8B-B14F-4D97-AF65-F5344CB8AC3E}">
        <p14:creationId xmlns:p14="http://schemas.microsoft.com/office/powerpoint/2010/main" val="2982776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4143375" y="912019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nchor="b"/>
          <a:lstStyle>
            <a:lvl1pPr defTabSz="963613" eaLnBrk="0" hangingPunct="0">
              <a:defRPr>
                <a:solidFill>
                  <a:schemeClr val="tx1"/>
                </a:solidFill>
                <a:latin typeface="Verdana" charset="0"/>
                <a:ea typeface="ＭＳ Ｐゴシック" charset="0"/>
                <a:cs typeface="Arial" charset="0"/>
              </a:defRPr>
            </a:lvl1pPr>
            <a:lvl2pPr marL="742950" indent="-285750" defTabSz="963613" eaLnBrk="0" hangingPunct="0">
              <a:defRPr>
                <a:solidFill>
                  <a:schemeClr val="tx1"/>
                </a:solidFill>
                <a:latin typeface="Verdana" charset="0"/>
                <a:ea typeface="Arial" charset="0"/>
                <a:cs typeface="Arial" charset="0"/>
              </a:defRPr>
            </a:lvl2pPr>
            <a:lvl3pPr marL="1143000" indent="-228600" defTabSz="963613" eaLnBrk="0" hangingPunct="0">
              <a:defRPr>
                <a:solidFill>
                  <a:schemeClr val="tx1"/>
                </a:solidFill>
                <a:latin typeface="Verdana" charset="0"/>
                <a:ea typeface="Arial" charset="0"/>
                <a:cs typeface="Arial" charset="0"/>
              </a:defRPr>
            </a:lvl3pPr>
            <a:lvl4pPr marL="1600200" indent="-228600" defTabSz="963613" eaLnBrk="0" hangingPunct="0">
              <a:defRPr>
                <a:solidFill>
                  <a:schemeClr val="tx1"/>
                </a:solidFill>
                <a:latin typeface="Verdana" charset="0"/>
                <a:ea typeface="Arial" charset="0"/>
                <a:cs typeface="Arial" charset="0"/>
              </a:defRPr>
            </a:lvl4pPr>
            <a:lvl5pPr marL="2057400" indent="-228600" defTabSz="963613" eaLnBrk="0" hangingPunct="0">
              <a:defRPr>
                <a:solidFill>
                  <a:schemeClr val="tx1"/>
                </a:solidFill>
                <a:latin typeface="Verdana" charset="0"/>
                <a:ea typeface="Arial" charset="0"/>
                <a:cs typeface="Arial" charset="0"/>
              </a:defRPr>
            </a:lvl5pPr>
            <a:lvl6pPr marL="2514600" indent="-228600" defTabSz="963613"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963613"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963613"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963613"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563A0FF6-DBCA-A148-B7C2-68F08DCF24CD}" type="slidenum">
              <a:rPr lang="en-US" sz="1200">
                <a:latin typeface="Arial" charset="0"/>
              </a:rPr>
              <a:pPr algn="r" eaLnBrk="1" hangingPunct="1"/>
              <a:t>35</a:t>
            </a:fld>
            <a:endParaRPr lang="en-US" sz="1200" dirty="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pPr eaLnBrk="1" hangingPunct="1"/>
            <a:endParaRPr lang="en-US" sz="1500" dirty="0">
              <a:latin typeface="Calibri" charset="0"/>
              <a:ea typeface="MS PGothic" charset="0"/>
              <a:cs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a:defRPr/>
            </a:pPr>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36</a:t>
            </a:fld>
            <a:endParaRPr lang="en-US" dirty="0"/>
          </a:p>
        </p:txBody>
      </p:sp>
    </p:spTree>
    <p:extLst>
      <p:ext uri="{BB962C8B-B14F-4D97-AF65-F5344CB8AC3E}">
        <p14:creationId xmlns:p14="http://schemas.microsoft.com/office/powerpoint/2010/main" val="1880021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37</a:t>
            </a:fld>
            <a:endParaRPr lang="en-US" dirty="0"/>
          </a:p>
        </p:txBody>
      </p:sp>
    </p:spTree>
    <p:extLst>
      <p:ext uri="{BB962C8B-B14F-4D97-AF65-F5344CB8AC3E}">
        <p14:creationId xmlns:p14="http://schemas.microsoft.com/office/powerpoint/2010/main" val="4206585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38</a:t>
            </a:fld>
            <a:endParaRPr lang="en-US" dirty="0"/>
          </a:p>
        </p:txBody>
      </p:sp>
    </p:spTree>
    <p:extLst>
      <p:ext uri="{BB962C8B-B14F-4D97-AF65-F5344CB8AC3E}">
        <p14:creationId xmlns:p14="http://schemas.microsoft.com/office/powerpoint/2010/main" val="2236301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39</a:t>
            </a:fld>
            <a:endParaRPr lang="en-US" dirty="0"/>
          </a:p>
        </p:txBody>
      </p:sp>
    </p:spTree>
    <p:extLst>
      <p:ext uri="{BB962C8B-B14F-4D97-AF65-F5344CB8AC3E}">
        <p14:creationId xmlns:p14="http://schemas.microsoft.com/office/powerpoint/2010/main" val="4257751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fld id="{FD0D6E23-CB9E-3C40-BA1E-D20E4EB2F7CC}" type="slidenum">
              <a:rPr lang="en-US" smtClean="0"/>
              <a:t>4</a:t>
            </a:fld>
            <a:endParaRPr lang="en-US" dirty="0"/>
          </a:p>
        </p:txBody>
      </p:sp>
    </p:spTree>
    <p:extLst>
      <p:ext uri="{BB962C8B-B14F-4D97-AF65-F5344CB8AC3E}">
        <p14:creationId xmlns:p14="http://schemas.microsoft.com/office/powerpoint/2010/main" val="1571099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40</a:t>
            </a:fld>
            <a:endParaRPr lang="en-US" dirty="0"/>
          </a:p>
        </p:txBody>
      </p:sp>
    </p:spTree>
    <p:extLst>
      <p:ext uri="{BB962C8B-B14F-4D97-AF65-F5344CB8AC3E}">
        <p14:creationId xmlns:p14="http://schemas.microsoft.com/office/powerpoint/2010/main" val="8526671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41</a:t>
            </a:fld>
            <a:endParaRPr lang="en-US" dirty="0"/>
          </a:p>
        </p:txBody>
      </p:sp>
    </p:spTree>
    <p:extLst>
      <p:ext uri="{BB962C8B-B14F-4D97-AF65-F5344CB8AC3E}">
        <p14:creationId xmlns:p14="http://schemas.microsoft.com/office/powerpoint/2010/main" val="412665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42</a:t>
            </a:fld>
            <a:endParaRPr lang="en-US" dirty="0"/>
          </a:p>
        </p:txBody>
      </p:sp>
    </p:spTree>
    <p:extLst>
      <p:ext uri="{BB962C8B-B14F-4D97-AF65-F5344CB8AC3E}">
        <p14:creationId xmlns:p14="http://schemas.microsoft.com/office/powerpoint/2010/main" val="2822067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43</a:t>
            </a:fld>
            <a:endParaRPr lang="en-US" dirty="0"/>
          </a:p>
        </p:txBody>
      </p:sp>
    </p:spTree>
    <p:extLst>
      <p:ext uri="{BB962C8B-B14F-4D97-AF65-F5344CB8AC3E}">
        <p14:creationId xmlns:p14="http://schemas.microsoft.com/office/powerpoint/2010/main" val="1816409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44</a:t>
            </a:fld>
            <a:endParaRPr lang="en-US" dirty="0"/>
          </a:p>
        </p:txBody>
      </p:sp>
    </p:spTree>
    <p:extLst>
      <p:ext uri="{BB962C8B-B14F-4D97-AF65-F5344CB8AC3E}">
        <p14:creationId xmlns:p14="http://schemas.microsoft.com/office/powerpoint/2010/main" val="39550283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45</a:t>
            </a:fld>
            <a:endParaRPr lang="en-US" dirty="0"/>
          </a:p>
        </p:txBody>
      </p:sp>
    </p:spTree>
    <p:extLst>
      <p:ext uri="{BB962C8B-B14F-4D97-AF65-F5344CB8AC3E}">
        <p14:creationId xmlns:p14="http://schemas.microsoft.com/office/powerpoint/2010/main" val="4257751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0D6E23-CB9E-3C40-BA1E-D20E4EB2F7CC}" type="slidenum">
              <a:rPr lang="en-US" smtClean="0"/>
              <a:t>46</a:t>
            </a:fld>
            <a:endParaRPr lang="en-US" dirty="0"/>
          </a:p>
        </p:txBody>
      </p:sp>
    </p:spTree>
    <p:extLst>
      <p:ext uri="{BB962C8B-B14F-4D97-AF65-F5344CB8AC3E}">
        <p14:creationId xmlns:p14="http://schemas.microsoft.com/office/powerpoint/2010/main" val="900454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47</a:t>
            </a:fld>
            <a:endParaRPr lang="en-US" dirty="0"/>
          </a:p>
        </p:txBody>
      </p:sp>
    </p:spTree>
    <p:extLst>
      <p:ext uri="{BB962C8B-B14F-4D97-AF65-F5344CB8AC3E}">
        <p14:creationId xmlns:p14="http://schemas.microsoft.com/office/powerpoint/2010/main" val="34360880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325441" y="4560890"/>
            <a:ext cx="66643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4143375" y="912019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nchor="b"/>
          <a:lstStyle>
            <a:lvl1pPr defTabSz="963613" eaLnBrk="0" hangingPunct="0">
              <a:defRPr>
                <a:solidFill>
                  <a:schemeClr val="tx1"/>
                </a:solidFill>
                <a:latin typeface="Verdana" charset="0"/>
                <a:ea typeface="ＭＳ Ｐゴシック" charset="0"/>
                <a:cs typeface="Arial" charset="0"/>
              </a:defRPr>
            </a:lvl1pPr>
            <a:lvl2pPr marL="742950" indent="-285750" defTabSz="963613" eaLnBrk="0" hangingPunct="0">
              <a:defRPr>
                <a:solidFill>
                  <a:schemeClr val="tx1"/>
                </a:solidFill>
                <a:latin typeface="Verdana" charset="0"/>
                <a:ea typeface="Arial" charset="0"/>
                <a:cs typeface="Arial" charset="0"/>
              </a:defRPr>
            </a:lvl2pPr>
            <a:lvl3pPr marL="1143000" indent="-228600" defTabSz="963613" eaLnBrk="0" hangingPunct="0">
              <a:defRPr>
                <a:solidFill>
                  <a:schemeClr val="tx1"/>
                </a:solidFill>
                <a:latin typeface="Verdana" charset="0"/>
                <a:ea typeface="Arial" charset="0"/>
                <a:cs typeface="Arial" charset="0"/>
              </a:defRPr>
            </a:lvl3pPr>
            <a:lvl4pPr marL="1600200" indent="-228600" defTabSz="963613" eaLnBrk="0" hangingPunct="0">
              <a:defRPr>
                <a:solidFill>
                  <a:schemeClr val="tx1"/>
                </a:solidFill>
                <a:latin typeface="Verdana" charset="0"/>
                <a:ea typeface="Arial" charset="0"/>
                <a:cs typeface="Arial" charset="0"/>
              </a:defRPr>
            </a:lvl4pPr>
            <a:lvl5pPr marL="2057400" indent="-228600" defTabSz="963613" eaLnBrk="0" hangingPunct="0">
              <a:defRPr>
                <a:solidFill>
                  <a:schemeClr val="tx1"/>
                </a:solidFill>
                <a:latin typeface="Verdana" charset="0"/>
                <a:ea typeface="Arial" charset="0"/>
                <a:cs typeface="Arial" charset="0"/>
              </a:defRPr>
            </a:lvl5pPr>
            <a:lvl6pPr marL="2514600" indent="-228600" defTabSz="963613"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963613"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963613"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963613"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DAAB3F9B-E257-594A-893F-1C73A49396B0}" type="slidenum">
              <a:rPr lang="en-US" sz="1200">
                <a:latin typeface="Arial" charset="0"/>
              </a:rPr>
              <a:pPr algn="r" eaLnBrk="1" hangingPunct="1"/>
              <a:t>49</a:t>
            </a:fld>
            <a:endParaRPr lang="en-US" sz="1200" dirty="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pPr eaLnBrk="1" hangingPunct="1"/>
            <a:endParaRPr lang="en-US" dirty="0">
              <a:latin typeface="Calibri" charset="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5</a:t>
            </a:fld>
            <a:endParaRPr lang="en-US" dirty="0"/>
          </a:p>
        </p:txBody>
      </p:sp>
    </p:spTree>
    <p:extLst>
      <p:ext uri="{BB962C8B-B14F-4D97-AF65-F5344CB8AC3E}">
        <p14:creationId xmlns:p14="http://schemas.microsoft.com/office/powerpoint/2010/main" val="41436469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fld id="{FD0D6E23-CB9E-3C40-BA1E-D20E4EB2F7CC}" type="slidenum">
              <a:rPr lang="en-US" smtClean="0"/>
              <a:t>50</a:t>
            </a:fld>
            <a:endParaRPr lang="en-US" dirty="0"/>
          </a:p>
        </p:txBody>
      </p:sp>
    </p:spTree>
    <p:extLst>
      <p:ext uri="{BB962C8B-B14F-4D97-AF65-F5344CB8AC3E}">
        <p14:creationId xmlns:p14="http://schemas.microsoft.com/office/powerpoint/2010/main" val="7412168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51</a:t>
            </a:fld>
            <a:endParaRPr lang="en-US" dirty="0"/>
          </a:p>
        </p:txBody>
      </p:sp>
    </p:spTree>
    <p:extLst>
      <p:ext uri="{BB962C8B-B14F-4D97-AF65-F5344CB8AC3E}">
        <p14:creationId xmlns:p14="http://schemas.microsoft.com/office/powerpoint/2010/main" val="42577510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52</a:t>
            </a:fld>
            <a:endParaRPr lang="en-US" dirty="0"/>
          </a:p>
        </p:txBody>
      </p:sp>
    </p:spTree>
    <p:extLst>
      <p:ext uri="{BB962C8B-B14F-4D97-AF65-F5344CB8AC3E}">
        <p14:creationId xmlns:p14="http://schemas.microsoft.com/office/powerpoint/2010/main" val="20116194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0D6E23-CB9E-3C40-BA1E-D20E4EB2F7CC}" type="slidenum">
              <a:rPr lang="en-US" smtClean="0"/>
              <a:t>53</a:t>
            </a:fld>
            <a:endParaRPr lang="en-US" dirty="0"/>
          </a:p>
        </p:txBody>
      </p:sp>
    </p:spTree>
    <p:extLst>
      <p:ext uri="{BB962C8B-B14F-4D97-AF65-F5344CB8AC3E}">
        <p14:creationId xmlns:p14="http://schemas.microsoft.com/office/powerpoint/2010/main" val="16304438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0D6E23-CB9E-3C40-BA1E-D20E4EB2F7CC}" type="slidenum">
              <a:rPr lang="en-US" smtClean="0"/>
              <a:t>54</a:t>
            </a:fld>
            <a:endParaRPr lang="en-US" dirty="0"/>
          </a:p>
        </p:txBody>
      </p:sp>
    </p:spTree>
    <p:extLst>
      <p:ext uri="{BB962C8B-B14F-4D97-AF65-F5344CB8AC3E}">
        <p14:creationId xmlns:p14="http://schemas.microsoft.com/office/powerpoint/2010/main" val="9672291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55</a:t>
            </a:fld>
            <a:endParaRPr lang="en-US" dirty="0"/>
          </a:p>
        </p:txBody>
      </p:sp>
    </p:spTree>
    <p:extLst>
      <p:ext uri="{BB962C8B-B14F-4D97-AF65-F5344CB8AC3E}">
        <p14:creationId xmlns:p14="http://schemas.microsoft.com/office/powerpoint/2010/main" val="433628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56</a:t>
            </a:fld>
            <a:endParaRPr lang="en-US" dirty="0"/>
          </a:p>
        </p:txBody>
      </p:sp>
    </p:spTree>
    <p:extLst>
      <p:ext uri="{BB962C8B-B14F-4D97-AF65-F5344CB8AC3E}">
        <p14:creationId xmlns:p14="http://schemas.microsoft.com/office/powerpoint/2010/main" val="9376271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0D6E23-CB9E-3C40-BA1E-D20E4EB2F7CC}" type="slidenum">
              <a:rPr lang="en-US" smtClean="0"/>
              <a:t>57</a:t>
            </a:fld>
            <a:endParaRPr lang="en-US" dirty="0"/>
          </a:p>
        </p:txBody>
      </p:sp>
    </p:spTree>
    <p:extLst>
      <p:ext uri="{BB962C8B-B14F-4D97-AF65-F5344CB8AC3E}">
        <p14:creationId xmlns:p14="http://schemas.microsoft.com/office/powerpoint/2010/main" val="1610216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58</a:t>
            </a:fld>
            <a:endParaRPr lang="en-US" dirty="0"/>
          </a:p>
        </p:txBody>
      </p:sp>
    </p:spTree>
    <p:extLst>
      <p:ext uri="{BB962C8B-B14F-4D97-AF65-F5344CB8AC3E}">
        <p14:creationId xmlns:p14="http://schemas.microsoft.com/office/powerpoint/2010/main" val="40751169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0D6E23-CB9E-3C40-BA1E-D20E4EB2F7CC}" type="slidenum">
              <a:rPr lang="en-US" smtClean="0"/>
              <a:t>59</a:t>
            </a:fld>
            <a:endParaRPr lang="en-US" dirty="0"/>
          </a:p>
        </p:txBody>
      </p:sp>
    </p:spTree>
    <p:extLst>
      <p:ext uri="{BB962C8B-B14F-4D97-AF65-F5344CB8AC3E}">
        <p14:creationId xmlns:p14="http://schemas.microsoft.com/office/powerpoint/2010/main" val="115646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6</a:t>
            </a:fld>
            <a:endParaRPr lang="en-US" dirty="0"/>
          </a:p>
        </p:txBody>
      </p:sp>
    </p:spTree>
    <p:extLst>
      <p:ext uri="{BB962C8B-B14F-4D97-AF65-F5344CB8AC3E}">
        <p14:creationId xmlns:p14="http://schemas.microsoft.com/office/powerpoint/2010/main" val="1221264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60</a:t>
            </a:fld>
            <a:endParaRPr lang="en-US" dirty="0"/>
          </a:p>
        </p:txBody>
      </p:sp>
    </p:spTree>
    <p:extLst>
      <p:ext uri="{BB962C8B-B14F-4D97-AF65-F5344CB8AC3E}">
        <p14:creationId xmlns:p14="http://schemas.microsoft.com/office/powerpoint/2010/main" val="35020586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61</a:t>
            </a:fld>
            <a:endParaRPr lang="en-US" dirty="0"/>
          </a:p>
        </p:txBody>
      </p:sp>
    </p:spTree>
    <p:extLst>
      <p:ext uri="{BB962C8B-B14F-4D97-AF65-F5344CB8AC3E}">
        <p14:creationId xmlns:p14="http://schemas.microsoft.com/office/powerpoint/2010/main" val="10806855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4143375" y="912019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79" tIns="49241" rIns="98479" bIns="49241" anchor="b"/>
          <a:lstStyle>
            <a:lvl1pPr defTabSz="985838" eaLnBrk="0" hangingPunct="0">
              <a:defRPr>
                <a:solidFill>
                  <a:schemeClr val="tx1"/>
                </a:solidFill>
                <a:latin typeface="Verdana" charset="0"/>
                <a:ea typeface="ＭＳ Ｐゴシック" charset="0"/>
                <a:cs typeface="Arial" charset="0"/>
              </a:defRPr>
            </a:lvl1pPr>
            <a:lvl2pPr marL="742950" indent="-285750" defTabSz="985838" eaLnBrk="0" hangingPunct="0">
              <a:defRPr>
                <a:solidFill>
                  <a:schemeClr val="tx1"/>
                </a:solidFill>
                <a:latin typeface="Verdana" charset="0"/>
                <a:ea typeface="Arial" charset="0"/>
                <a:cs typeface="Arial" charset="0"/>
              </a:defRPr>
            </a:lvl2pPr>
            <a:lvl3pPr marL="1143000" indent="-228600" defTabSz="985838" eaLnBrk="0" hangingPunct="0">
              <a:defRPr>
                <a:solidFill>
                  <a:schemeClr val="tx1"/>
                </a:solidFill>
                <a:latin typeface="Verdana" charset="0"/>
                <a:ea typeface="Arial" charset="0"/>
                <a:cs typeface="Arial" charset="0"/>
              </a:defRPr>
            </a:lvl3pPr>
            <a:lvl4pPr marL="1600200" indent="-228600" defTabSz="985838" eaLnBrk="0" hangingPunct="0">
              <a:defRPr>
                <a:solidFill>
                  <a:schemeClr val="tx1"/>
                </a:solidFill>
                <a:latin typeface="Verdana" charset="0"/>
                <a:ea typeface="Arial" charset="0"/>
                <a:cs typeface="Arial" charset="0"/>
              </a:defRPr>
            </a:lvl4pPr>
            <a:lvl5pPr marL="2057400" indent="-228600" defTabSz="985838" eaLnBrk="0" hangingPunct="0">
              <a:defRPr>
                <a:solidFill>
                  <a:schemeClr val="tx1"/>
                </a:solidFill>
                <a:latin typeface="Verdana" charset="0"/>
                <a:ea typeface="Arial" charset="0"/>
                <a:cs typeface="Arial" charset="0"/>
              </a:defRPr>
            </a:lvl5pPr>
            <a:lvl6pPr marL="2514600" indent="-228600" defTabSz="985838"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985838"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985838"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985838"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0EE1605F-434E-1342-9F1F-067F451549FB}" type="slidenum">
              <a:rPr lang="en-US" sz="1200">
                <a:latin typeface="Arial" charset="0"/>
                <a:cs typeface="ＭＳ Ｐゴシック" charset="0"/>
              </a:rPr>
              <a:pPr algn="r" eaLnBrk="1" hangingPunct="1"/>
              <a:t>62</a:t>
            </a:fld>
            <a:endParaRPr lang="en-US" sz="1200" dirty="0">
              <a:latin typeface="Arial" charset="0"/>
              <a:cs typeface="ＭＳ Ｐゴシック" charset="0"/>
            </a:endParaRPr>
          </a:p>
        </p:txBody>
      </p:sp>
      <p:sp>
        <p:nvSpPr>
          <p:cNvPr id="117763" name="Rectangle 1"/>
          <p:cNvSpPr>
            <a:spLocks noGrp="1" noRot="1" noChangeAspect="1" noChangeArrowheads="1" noTextEdit="1"/>
          </p:cNvSpPr>
          <p:nvPr>
            <p:ph type="sldImg"/>
          </p:nvPr>
        </p:nvSpPr>
        <p:spPr>
          <a:xfrm>
            <a:off x="1257300" y="319088"/>
            <a:ext cx="4802188" cy="3600450"/>
          </a:xfrm>
          <a:ln/>
        </p:spPr>
      </p:sp>
      <p:sp>
        <p:nvSpPr>
          <p:cNvPr id="117764" name="Rectangle 2"/>
          <p:cNvSpPr>
            <a:spLocks noGrp="1" noChangeArrowheads="1"/>
          </p:cNvSpPr>
          <p:nvPr>
            <p:ph type="body" idx="1"/>
          </p:nvPr>
        </p:nvSpPr>
        <p:spPr>
          <a:xfrm>
            <a:off x="319088" y="4013201"/>
            <a:ext cx="6757987" cy="51165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79" tIns="49241" rIns="98479" bIns="49241"/>
          <a:lstStyle/>
          <a:p>
            <a:pPr eaLnBrk="1" hangingPunct="1">
              <a:lnSpc>
                <a:spcPct val="80000"/>
              </a:lnSpc>
            </a:pPr>
            <a:endParaRPr lang="en-US" dirty="0">
              <a:latin typeface="Calibri" charset="0"/>
              <a:sym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63</a:t>
            </a:fld>
            <a:endParaRPr lang="en-US" dirty="0"/>
          </a:p>
        </p:txBody>
      </p:sp>
    </p:spTree>
    <p:extLst>
      <p:ext uri="{BB962C8B-B14F-4D97-AF65-F5344CB8AC3E}">
        <p14:creationId xmlns:p14="http://schemas.microsoft.com/office/powerpoint/2010/main" val="2060938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64</a:t>
            </a:fld>
            <a:endParaRPr lang="en-US" dirty="0"/>
          </a:p>
        </p:txBody>
      </p:sp>
    </p:spTree>
    <p:extLst>
      <p:ext uri="{BB962C8B-B14F-4D97-AF65-F5344CB8AC3E}">
        <p14:creationId xmlns:p14="http://schemas.microsoft.com/office/powerpoint/2010/main" val="35561770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700" dirty="0">
              <a:latin typeface="Calibri" charset="0"/>
            </a:endParaRPr>
          </a:p>
        </p:txBody>
      </p:sp>
      <p:sp>
        <p:nvSpPr>
          <p:cNvPr id="4" name="Slide Number Placeholder 3"/>
          <p:cNvSpPr>
            <a:spLocks noGrp="1"/>
          </p:cNvSpPr>
          <p:nvPr>
            <p:ph type="sldNum" sz="quarter" idx="10"/>
          </p:nvPr>
        </p:nvSpPr>
        <p:spPr/>
        <p:txBody>
          <a:bodyPr/>
          <a:lstStyle/>
          <a:p>
            <a:fld id="{FD0D6E23-CB9E-3C40-BA1E-D20E4EB2F7CC}" type="slidenum">
              <a:rPr lang="en-US" smtClean="0"/>
              <a:t>65</a:t>
            </a:fld>
            <a:endParaRPr lang="en-US" dirty="0"/>
          </a:p>
        </p:txBody>
      </p:sp>
    </p:spTree>
    <p:extLst>
      <p:ext uri="{BB962C8B-B14F-4D97-AF65-F5344CB8AC3E}">
        <p14:creationId xmlns:p14="http://schemas.microsoft.com/office/powerpoint/2010/main" val="13031704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66</a:t>
            </a:fld>
            <a:endParaRPr lang="en-US" dirty="0"/>
          </a:p>
        </p:txBody>
      </p:sp>
    </p:spTree>
    <p:extLst>
      <p:ext uri="{BB962C8B-B14F-4D97-AF65-F5344CB8AC3E}">
        <p14:creationId xmlns:p14="http://schemas.microsoft.com/office/powerpoint/2010/main" val="31804934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10"/>
          </p:nvPr>
        </p:nvSpPr>
        <p:spPr/>
        <p:txBody>
          <a:bodyPr/>
          <a:lstStyle/>
          <a:p>
            <a:fld id="{FD0D6E23-CB9E-3C40-BA1E-D20E4EB2F7CC}" type="slidenum">
              <a:rPr lang="en-US" smtClean="0"/>
              <a:t>67</a:t>
            </a:fld>
            <a:endParaRPr lang="en-US" dirty="0"/>
          </a:p>
        </p:txBody>
      </p:sp>
    </p:spTree>
    <p:extLst>
      <p:ext uri="{BB962C8B-B14F-4D97-AF65-F5344CB8AC3E}">
        <p14:creationId xmlns:p14="http://schemas.microsoft.com/office/powerpoint/2010/main" val="1825913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pPr eaLnBrk="1" hangingPunct="1"/>
            <a:endParaRPr lang="en-US" dirty="0">
              <a:latin typeface="Calibri" charset="0"/>
            </a:endParaRPr>
          </a:p>
          <a:p>
            <a:pPr eaLnBrk="1" hangingPunct="1"/>
            <a:endParaRPr lang="en-US" dirty="0">
              <a:latin typeface="Calibri" charset="0"/>
            </a:endParaRPr>
          </a:p>
          <a:p>
            <a:pPr eaLnBrk="1" hangingPunct="1"/>
            <a:endParaRPr lang="en-US" dirty="0">
              <a:latin typeface="Calibri" charset="0"/>
            </a:endParaRPr>
          </a:p>
        </p:txBody>
      </p:sp>
      <p:sp>
        <p:nvSpPr>
          <p:cNvPr id="124932" name="Slide Number Placeholder 3"/>
          <p:cNvSpPr txBox="1">
            <a:spLocks noGrp="1"/>
          </p:cNvSpPr>
          <p:nvPr/>
        </p:nvSpPr>
        <p:spPr bwMode="auto">
          <a:xfrm>
            <a:off x="4143375" y="912019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nchor="b"/>
          <a:lstStyle>
            <a:lvl1pPr defTabSz="958850" eaLnBrk="0" hangingPunct="0">
              <a:defRPr>
                <a:solidFill>
                  <a:schemeClr val="tx1"/>
                </a:solidFill>
                <a:latin typeface="Verdana" charset="0"/>
                <a:ea typeface="ＭＳ Ｐゴシック" charset="0"/>
                <a:cs typeface="Arial" charset="0"/>
              </a:defRPr>
            </a:lvl1pPr>
            <a:lvl2pPr marL="742950" indent="-285750" defTabSz="958850" eaLnBrk="0" hangingPunct="0">
              <a:defRPr>
                <a:solidFill>
                  <a:schemeClr val="tx1"/>
                </a:solidFill>
                <a:latin typeface="Verdana" charset="0"/>
                <a:ea typeface="Arial" charset="0"/>
                <a:cs typeface="Arial" charset="0"/>
              </a:defRPr>
            </a:lvl2pPr>
            <a:lvl3pPr marL="1143000" indent="-228600" defTabSz="958850" eaLnBrk="0" hangingPunct="0">
              <a:defRPr>
                <a:solidFill>
                  <a:schemeClr val="tx1"/>
                </a:solidFill>
                <a:latin typeface="Verdana" charset="0"/>
                <a:ea typeface="Arial" charset="0"/>
                <a:cs typeface="Arial" charset="0"/>
              </a:defRPr>
            </a:lvl3pPr>
            <a:lvl4pPr marL="1600200" indent="-228600" defTabSz="958850" eaLnBrk="0" hangingPunct="0">
              <a:defRPr>
                <a:solidFill>
                  <a:schemeClr val="tx1"/>
                </a:solidFill>
                <a:latin typeface="Verdana" charset="0"/>
                <a:ea typeface="Arial" charset="0"/>
                <a:cs typeface="Arial" charset="0"/>
              </a:defRPr>
            </a:lvl4pPr>
            <a:lvl5pPr marL="2057400" indent="-228600" defTabSz="958850" eaLnBrk="0" hangingPunct="0">
              <a:defRPr>
                <a:solidFill>
                  <a:schemeClr val="tx1"/>
                </a:solidFill>
                <a:latin typeface="Verdana" charset="0"/>
                <a:ea typeface="Arial" charset="0"/>
                <a:cs typeface="Arial" charset="0"/>
              </a:defRPr>
            </a:lvl5pPr>
            <a:lvl6pPr marL="2514600" indent="-228600" defTabSz="95885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95885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95885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958850"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7C09CBCE-1C91-554D-B0DD-FA73B7D2D95F}" type="slidenum">
              <a:rPr lang="en-US" sz="1200">
                <a:latin typeface="Arial" charset="0"/>
              </a:rPr>
              <a:pPr algn="r" eaLnBrk="1" hangingPunct="1"/>
              <a:t>68</a:t>
            </a:fld>
            <a:endParaRPr lang="en-US" sz="1200" dirty="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pPr eaLnBrk="1" hangingPunct="1"/>
            <a:endParaRPr lang="en-US" sz="1700" dirty="0"/>
          </a:p>
        </p:txBody>
      </p:sp>
      <p:sp>
        <p:nvSpPr>
          <p:cNvPr id="126980" name="Slide Number Placeholder 3"/>
          <p:cNvSpPr txBox="1">
            <a:spLocks noGrp="1"/>
          </p:cNvSpPr>
          <p:nvPr/>
        </p:nvSpPr>
        <p:spPr bwMode="auto">
          <a:xfrm>
            <a:off x="4143375" y="912019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nchor="b"/>
          <a:lstStyle>
            <a:lvl1pPr defTabSz="958850" eaLnBrk="0" hangingPunct="0">
              <a:defRPr>
                <a:solidFill>
                  <a:schemeClr val="tx1"/>
                </a:solidFill>
                <a:latin typeface="Verdana" charset="0"/>
                <a:ea typeface="ＭＳ Ｐゴシック" charset="0"/>
                <a:cs typeface="Arial" charset="0"/>
              </a:defRPr>
            </a:lvl1pPr>
            <a:lvl2pPr marL="742950" indent="-285750" defTabSz="958850" eaLnBrk="0" hangingPunct="0">
              <a:defRPr>
                <a:solidFill>
                  <a:schemeClr val="tx1"/>
                </a:solidFill>
                <a:latin typeface="Verdana" charset="0"/>
                <a:ea typeface="Arial" charset="0"/>
                <a:cs typeface="Arial" charset="0"/>
              </a:defRPr>
            </a:lvl2pPr>
            <a:lvl3pPr marL="1143000" indent="-228600" defTabSz="958850" eaLnBrk="0" hangingPunct="0">
              <a:defRPr>
                <a:solidFill>
                  <a:schemeClr val="tx1"/>
                </a:solidFill>
                <a:latin typeface="Verdana" charset="0"/>
                <a:ea typeface="Arial" charset="0"/>
                <a:cs typeface="Arial" charset="0"/>
              </a:defRPr>
            </a:lvl3pPr>
            <a:lvl4pPr marL="1600200" indent="-228600" defTabSz="958850" eaLnBrk="0" hangingPunct="0">
              <a:defRPr>
                <a:solidFill>
                  <a:schemeClr val="tx1"/>
                </a:solidFill>
                <a:latin typeface="Verdana" charset="0"/>
                <a:ea typeface="Arial" charset="0"/>
                <a:cs typeface="Arial" charset="0"/>
              </a:defRPr>
            </a:lvl4pPr>
            <a:lvl5pPr marL="2057400" indent="-228600" defTabSz="958850" eaLnBrk="0" hangingPunct="0">
              <a:defRPr>
                <a:solidFill>
                  <a:schemeClr val="tx1"/>
                </a:solidFill>
                <a:latin typeface="Verdana" charset="0"/>
                <a:ea typeface="Arial" charset="0"/>
                <a:cs typeface="Arial" charset="0"/>
              </a:defRPr>
            </a:lvl5pPr>
            <a:lvl6pPr marL="2514600" indent="-228600" defTabSz="95885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95885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95885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958850"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D80460CC-E1BB-1F49-8947-FEA2BE67064C}" type="slidenum">
              <a:rPr lang="en-US" sz="1200">
                <a:latin typeface="Arial" charset="0"/>
              </a:rPr>
              <a:pPr algn="r" eaLnBrk="1" hangingPunct="1"/>
              <a:t>69</a:t>
            </a:fld>
            <a:endParaRPr lang="en-US" sz="1200"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7</a:t>
            </a:fld>
            <a:endParaRPr lang="en-US" dirty="0"/>
          </a:p>
        </p:txBody>
      </p:sp>
    </p:spTree>
    <p:extLst>
      <p:ext uri="{BB962C8B-B14F-4D97-AF65-F5344CB8AC3E}">
        <p14:creationId xmlns:p14="http://schemas.microsoft.com/office/powerpoint/2010/main" val="30308735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pPr eaLnBrk="1" hangingPunct="1"/>
            <a:endParaRPr lang="en-US" sz="1500" dirty="0">
              <a:latin typeface="Calibri" charset="0"/>
            </a:endParaRPr>
          </a:p>
        </p:txBody>
      </p:sp>
      <p:sp>
        <p:nvSpPr>
          <p:cNvPr id="128004" name="Slide Number Placeholder 3"/>
          <p:cNvSpPr txBox="1">
            <a:spLocks noGrp="1"/>
          </p:cNvSpPr>
          <p:nvPr/>
        </p:nvSpPr>
        <p:spPr bwMode="auto">
          <a:xfrm>
            <a:off x="4143375" y="912019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nchor="b"/>
          <a:lstStyle>
            <a:lvl1pPr defTabSz="958850" eaLnBrk="0" hangingPunct="0">
              <a:defRPr>
                <a:solidFill>
                  <a:schemeClr val="tx1"/>
                </a:solidFill>
                <a:latin typeface="Verdana" charset="0"/>
                <a:ea typeface="ＭＳ Ｐゴシック" charset="0"/>
                <a:cs typeface="Arial" charset="0"/>
              </a:defRPr>
            </a:lvl1pPr>
            <a:lvl2pPr marL="742950" indent="-285750" defTabSz="958850" eaLnBrk="0" hangingPunct="0">
              <a:defRPr>
                <a:solidFill>
                  <a:schemeClr val="tx1"/>
                </a:solidFill>
                <a:latin typeface="Verdana" charset="0"/>
                <a:ea typeface="Arial" charset="0"/>
                <a:cs typeface="Arial" charset="0"/>
              </a:defRPr>
            </a:lvl2pPr>
            <a:lvl3pPr marL="1143000" indent="-228600" defTabSz="958850" eaLnBrk="0" hangingPunct="0">
              <a:defRPr>
                <a:solidFill>
                  <a:schemeClr val="tx1"/>
                </a:solidFill>
                <a:latin typeface="Verdana" charset="0"/>
                <a:ea typeface="Arial" charset="0"/>
                <a:cs typeface="Arial" charset="0"/>
              </a:defRPr>
            </a:lvl3pPr>
            <a:lvl4pPr marL="1600200" indent="-228600" defTabSz="958850" eaLnBrk="0" hangingPunct="0">
              <a:defRPr>
                <a:solidFill>
                  <a:schemeClr val="tx1"/>
                </a:solidFill>
                <a:latin typeface="Verdana" charset="0"/>
                <a:ea typeface="Arial" charset="0"/>
                <a:cs typeface="Arial" charset="0"/>
              </a:defRPr>
            </a:lvl4pPr>
            <a:lvl5pPr marL="2057400" indent="-228600" defTabSz="958850" eaLnBrk="0" hangingPunct="0">
              <a:defRPr>
                <a:solidFill>
                  <a:schemeClr val="tx1"/>
                </a:solidFill>
                <a:latin typeface="Verdana" charset="0"/>
                <a:ea typeface="Arial" charset="0"/>
                <a:cs typeface="Arial" charset="0"/>
              </a:defRPr>
            </a:lvl5pPr>
            <a:lvl6pPr marL="2514600" indent="-228600" defTabSz="95885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95885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95885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958850"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BEDCFC2D-E355-6443-8EC1-348A411B07F0}" type="slidenum">
              <a:rPr lang="en-US" sz="1200">
                <a:latin typeface="Arial" charset="0"/>
              </a:rPr>
              <a:pPr algn="r" eaLnBrk="1" hangingPunct="1"/>
              <a:t>70</a:t>
            </a:fld>
            <a:endParaRPr lang="en-US" sz="1200" dirty="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pPr eaLnBrk="1" hangingPunct="1"/>
            <a:endParaRPr lang="en-US" sz="1500" dirty="0"/>
          </a:p>
        </p:txBody>
      </p:sp>
      <p:sp>
        <p:nvSpPr>
          <p:cNvPr id="129028" name="Slide Number Placeholder 3"/>
          <p:cNvSpPr txBox="1">
            <a:spLocks noGrp="1"/>
          </p:cNvSpPr>
          <p:nvPr/>
        </p:nvSpPr>
        <p:spPr bwMode="auto">
          <a:xfrm>
            <a:off x="4143375" y="912019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nchor="b"/>
          <a:lstStyle>
            <a:lvl1pPr defTabSz="958850" eaLnBrk="0" hangingPunct="0">
              <a:defRPr>
                <a:solidFill>
                  <a:schemeClr val="tx1"/>
                </a:solidFill>
                <a:latin typeface="Verdana" charset="0"/>
                <a:ea typeface="ＭＳ Ｐゴシック" charset="0"/>
                <a:cs typeface="Arial" charset="0"/>
              </a:defRPr>
            </a:lvl1pPr>
            <a:lvl2pPr marL="742950" indent="-285750" defTabSz="958850" eaLnBrk="0" hangingPunct="0">
              <a:defRPr>
                <a:solidFill>
                  <a:schemeClr val="tx1"/>
                </a:solidFill>
                <a:latin typeface="Verdana" charset="0"/>
                <a:ea typeface="Arial" charset="0"/>
                <a:cs typeface="Arial" charset="0"/>
              </a:defRPr>
            </a:lvl2pPr>
            <a:lvl3pPr marL="1143000" indent="-228600" defTabSz="958850" eaLnBrk="0" hangingPunct="0">
              <a:defRPr>
                <a:solidFill>
                  <a:schemeClr val="tx1"/>
                </a:solidFill>
                <a:latin typeface="Verdana" charset="0"/>
                <a:ea typeface="Arial" charset="0"/>
                <a:cs typeface="Arial" charset="0"/>
              </a:defRPr>
            </a:lvl3pPr>
            <a:lvl4pPr marL="1600200" indent="-228600" defTabSz="958850" eaLnBrk="0" hangingPunct="0">
              <a:defRPr>
                <a:solidFill>
                  <a:schemeClr val="tx1"/>
                </a:solidFill>
                <a:latin typeface="Verdana" charset="0"/>
                <a:ea typeface="Arial" charset="0"/>
                <a:cs typeface="Arial" charset="0"/>
              </a:defRPr>
            </a:lvl4pPr>
            <a:lvl5pPr marL="2057400" indent="-228600" defTabSz="958850" eaLnBrk="0" hangingPunct="0">
              <a:defRPr>
                <a:solidFill>
                  <a:schemeClr val="tx1"/>
                </a:solidFill>
                <a:latin typeface="Verdana" charset="0"/>
                <a:ea typeface="Arial" charset="0"/>
                <a:cs typeface="Arial" charset="0"/>
              </a:defRPr>
            </a:lvl5pPr>
            <a:lvl6pPr marL="2514600" indent="-228600" defTabSz="95885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95885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95885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958850"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731CA2E9-4223-DB43-886B-C8A1C33ECAFD}" type="slidenum">
              <a:rPr lang="en-US" sz="1200">
                <a:latin typeface="Arial" charset="0"/>
              </a:rPr>
              <a:pPr algn="r" eaLnBrk="1" hangingPunct="1"/>
              <a:t>71</a:t>
            </a:fld>
            <a:endParaRPr lang="en-US" sz="1200" dirty="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fld id="{FD0D6E23-CB9E-3C40-BA1E-D20E4EB2F7CC}" type="slidenum">
              <a:rPr lang="en-US" smtClean="0"/>
              <a:t>72</a:t>
            </a:fld>
            <a:endParaRPr lang="en-US" dirty="0"/>
          </a:p>
        </p:txBody>
      </p:sp>
    </p:spTree>
    <p:extLst>
      <p:ext uri="{BB962C8B-B14F-4D97-AF65-F5344CB8AC3E}">
        <p14:creationId xmlns:p14="http://schemas.microsoft.com/office/powerpoint/2010/main" val="23824854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pPr eaLnBrk="1" hangingPunct="1"/>
            <a:endParaRPr lang="en-US" sz="1500" dirty="0">
              <a:latin typeface="Calibri" charset="0"/>
            </a:endParaRPr>
          </a:p>
        </p:txBody>
      </p:sp>
      <p:sp>
        <p:nvSpPr>
          <p:cNvPr id="130052" name="Slide Number Placeholder 3"/>
          <p:cNvSpPr txBox="1">
            <a:spLocks noGrp="1"/>
          </p:cNvSpPr>
          <p:nvPr/>
        </p:nvSpPr>
        <p:spPr bwMode="auto">
          <a:xfrm>
            <a:off x="4143375" y="912019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nchor="b"/>
          <a:lstStyle>
            <a:lvl1pPr defTabSz="958850" eaLnBrk="0" hangingPunct="0">
              <a:defRPr>
                <a:solidFill>
                  <a:schemeClr val="tx1"/>
                </a:solidFill>
                <a:latin typeface="Verdana" charset="0"/>
                <a:ea typeface="ＭＳ Ｐゴシック" charset="0"/>
                <a:cs typeface="Arial" charset="0"/>
              </a:defRPr>
            </a:lvl1pPr>
            <a:lvl2pPr marL="742950" indent="-285750" defTabSz="958850" eaLnBrk="0" hangingPunct="0">
              <a:defRPr>
                <a:solidFill>
                  <a:schemeClr val="tx1"/>
                </a:solidFill>
                <a:latin typeface="Verdana" charset="0"/>
                <a:ea typeface="Arial" charset="0"/>
                <a:cs typeface="Arial" charset="0"/>
              </a:defRPr>
            </a:lvl2pPr>
            <a:lvl3pPr marL="1143000" indent="-228600" defTabSz="958850" eaLnBrk="0" hangingPunct="0">
              <a:defRPr>
                <a:solidFill>
                  <a:schemeClr val="tx1"/>
                </a:solidFill>
                <a:latin typeface="Verdana" charset="0"/>
                <a:ea typeface="Arial" charset="0"/>
                <a:cs typeface="Arial" charset="0"/>
              </a:defRPr>
            </a:lvl3pPr>
            <a:lvl4pPr marL="1600200" indent="-228600" defTabSz="958850" eaLnBrk="0" hangingPunct="0">
              <a:defRPr>
                <a:solidFill>
                  <a:schemeClr val="tx1"/>
                </a:solidFill>
                <a:latin typeface="Verdana" charset="0"/>
                <a:ea typeface="Arial" charset="0"/>
                <a:cs typeface="Arial" charset="0"/>
              </a:defRPr>
            </a:lvl4pPr>
            <a:lvl5pPr marL="2057400" indent="-228600" defTabSz="958850" eaLnBrk="0" hangingPunct="0">
              <a:defRPr>
                <a:solidFill>
                  <a:schemeClr val="tx1"/>
                </a:solidFill>
                <a:latin typeface="Verdana" charset="0"/>
                <a:ea typeface="Arial" charset="0"/>
                <a:cs typeface="Arial" charset="0"/>
              </a:defRPr>
            </a:lvl5pPr>
            <a:lvl6pPr marL="2514600" indent="-228600" defTabSz="95885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95885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95885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958850"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9FBEE8B3-C762-4C48-8F8A-3643E60164A0}" type="slidenum">
              <a:rPr lang="en-US" sz="1200">
                <a:latin typeface="Arial" charset="0"/>
              </a:rPr>
              <a:pPr algn="r" eaLnBrk="1" hangingPunct="1"/>
              <a:t>73</a:t>
            </a:fld>
            <a:endParaRPr lang="en-US" sz="1200" dirty="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ACB101-5ADF-471C-BE3C-58F93AC704B2}" type="slidenum">
              <a:rPr lang="en-US" smtClean="0"/>
              <a:pPr fontAlgn="base">
                <a:spcBef>
                  <a:spcPct val="0"/>
                </a:spcBef>
                <a:spcAft>
                  <a:spcPct val="0"/>
                </a:spcAft>
                <a:defRPr/>
              </a:pPr>
              <a:t>74</a:t>
            </a:fld>
            <a:endParaRPr lang="en-US" dirty="0" smtClean="0"/>
          </a:p>
        </p:txBody>
      </p:sp>
      <p:sp>
        <p:nvSpPr>
          <p:cNvPr id="10137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RDA: a quick introduction / Chris Oliver</a:t>
            </a:r>
          </a:p>
        </p:txBody>
      </p:sp>
      <p:sp>
        <p:nvSpPr>
          <p:cNvPr id="107524"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8125" tIns="49063" rIns="98125" bIns="49063" anchor="b"/>
          <a:lstStyle/>
          <a:p>
            <a:pPr algn="r" defTabSz="979953"/>
            <a:fld id="{0637842B-A6D6-4D22-9A78-7CE5B46506C4}" type="slidenum">
              <a:rPr lang="en-US" sz="1200">
                <a:latin typeface="Calibri" pitchFamily="34" charset="0"/>
              </a:rPr>
              <a:pPr algn="r" defTabSz="979953"/>
              <a:t>74</a:t>
            </a:fld>
            <a:endParaRPr lang="en-US" sz="1200" dirty="0">
              <a:latin typeface="Calibri" pitchFamily="34" charset="0"/>
            </a:endParaRPr>
          </a:p>
        </p:txBody>
      </p:sp>
      <p:sp>
        <p:nvSpPr>
          <p:cNvPr id="1075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z="1500" dirty="0"/>
          </a:p>
        </p:txBody>
      </p:sp>
      <p:sp>
        <p:nvSpPr>
          <p:cNvPr id="2" name="Date Placeholder 1"/>
          <p:cNvSpPr>
            <a:spLocks noGrp="1"/>
          </p:cNvSpPr>
          <p:nvPr>
            <p:ph type="dt" idx="10"/>
          </p:nvPr>
        </p:nvSpPr>
        <p:spPr/>
        <p:txBody>
          <a:bodyPr/>
          <a:lstStyle/>
          <a:p>
            <a:pPr>
              <a:defRPr/>
            </a:pPr>
            <a:r>
              <a:rPr lang="en-US" dirty="0" smtClean="0"/>
              <a:t>2/2/2011</a:t>
            </a: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75</a:t>
            </a:fld>
            <a:endParaRPr lang="en-US" dirty="0"/>
          </a:p>
        </p:txBody>
      </p:sp>
    </p:spTree>
    <p:extLst>
      <p:ext uri="{BB962C8B-B14F-4D97-AF65-F5344CB8AC3E}">
        <p14:creationId xmlns:p14="http://schemas.microsoft.com/office/powerpoint/2010/main" val="39099046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ACB101-5ADF-471C-BE3C-58F93AC704B2}" type="slidenum">
              <a:rPr lang="en-US" smtClean="0"/>
              <a:pPr fontAlgn="base">
                <a:spcBef>
                  <a:spcPct val="0"/>
                </a:spcBef>
                <a:spcAft>
                  <a:spcPct val="0"/>
                </a:spcAft>
                <a:defRPr/>
              </a:pPr>
              <a:t>76</a:t>
            </a:fld>
            <a:endParaRPr lang="en-US" dirty="0" smtClean="0"/>
          </a:p>
        </p:txBody>
      </p:sp>
      <p:sp>
        <p:nvSpPr>
          <p:cNvPr id="10137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RDA: a quick introduction / Chris Oliver</a:t>
            </a:r>
          </a:p>
        </p:txBody>
      </p:sp>
      <p:sp>
        <p:nvSpPr>
          <p:cNvPr id="107524"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8125" tIns="49063" rIns="98125" bIns="49063" anchor="b"/>
          <a:lstStyle/>
          <a:p>
            <a:pPr algn="r" defTabSz="979953"/>
            <a:fld id="{0637842B-A6D6-4D22-9A78-7CE5B46506C4}" type="slidenum">
              <a:rPr lang="en-US" sz="1200">
                <a:latin typeface="Calibri" pitchFamily="34" charset="0"/>
              </a:rPr>
              <a:pPr algn="r" defTabSz="979953"/>
              <a:t>76</a:t>
            </a:fld>
            <a:endParaRPr lang="en-US" sz="1200" dirty="0">
              <a:latin typeface="Calibri" pitchFamily="34" charset="0"/>
            </a:endParaRPr>
          </a:p>
        </p:txBody>
      </p:sp>
      <p:sp>
        <p:nvSpPr>
          <p:cNvPr id="1075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z="1500" dirty="0"/>
          </a:p>
        </p:txBody>
      </p:sp>
      <p:sp>
        <p:nvSpPr>
          <p:cNvPr id="2" name="Date Placeholder 1"/>
          <p:cNvSpPr>
            <a:spLocks noGrp="1"/>
          </p:cNvSpPr>
          <p:nvPr>
            <p:ph type="dt" idx="10"/>
          </p:nvPr>
        </p:nvSpPr>
        <p:spPr/>
        <p:txBody>
          <a:bodyPr/>
          <a:lstStyle/>
          <a:p>
            <a:pPr>
              <a:defRPr/>
            </a:pPr>
            <a:r>
              <a:rPr lang="en-US" dirty="0" smtClean="0"/>
              <a:t>2/2/2011</a:t>
            </a: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500"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500"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127" indent="-237127">
              <a:buAutoNum type="arabicPeriod"/>
            </a:pPr>
            <a:endParaRPr lang="en-US" sz="1500" dirty="0"/>
          </a:p>
        </p:txBody>
      </p:sp>
      <p:sp>
        <p:nvSpPr>
          <p:cNvPr id="4" name="Slide Number Placeholder 3"/>
          <p:cNvSpPr>
            <a:spLocks noGrp="1"/>
          </p:cNvSpPr>
          <p:nvPr>
            <p:ph type="sldNum" sz="quarter" idx="10"/>
          </p:nvPr>
        </p:nvSpPr>
        <p:spPr/>
        <p:txBody>
          <a:bodyPr/>
          <a:lstStyle/>
          <a:p>
            <a:fld id="{FD0D6E23-CB9E-3C40-BA1E-D20E4EB2F7CC}" type="slidenum">
              <a:rPr lang="en-US" smtClean="0"/>
              <a:t>79</a:t>
            </a:fld>
            <a:endParaRPr lang="en-US" dirty="0"/>
          </a:p>
        </p:txBody>
      </p:sp>
    </p:spTree>
    <p:extLst>
      <p:ext uri="{BB962C8B-B14F-4D97-AF65-F5344CB8AC3E}">
        <p14:creationId xmlns:p14="http://schemas.microsoft.com/office/powerpoint/2010/main" val="42608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8</a:t>
            </a:fld>
            <a:endParaRPr lang="en-US" dirty="0"/>
          </a:p>
        </p:txBody>
      </p:sp>
    </p:spTree>
    <p:extLst>
      <p:ext uri="{BB962C8B-B14F-4D97-AF65-F5344CB8AC3E}">
        <p14:creationId xmlns:p14="http://schemas.microsoft.com/office/powerpoint/2010/main" val="34744938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marL="237127" indent="-237127">
              <a:spcBef>
                <a:spcPct val="0"/>
              </a:spcBef>
              <a:buAutoNum type="arabicPeriod"/>
            </a:pPr>
            <a:endParaRPr lang="en-CA" sz="1500" dirty="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8176CD-3E04-41AA-B130-291D2A38A525}" type="slidenum">
              <a:rPr lang="en-US" smtClean="0"/>
              <a:pPr fontAlgn="base">
                <a:spcBef>
                  <a:spcPct val="0"/>
                </a:spcBef>
                <a:spcAft>
                  <a:spcPct val="0"/>
                </a:spcAft>
                <a:defRPr/>
              </a:pPr>
              <a:t>80</a:t>
            </a:fld>
            <a:endParaRPr lang="en-US" dirty="0" smtClean="0"/>
          </a:p>
        </p:txBody>
      </p:sp>
      <p:sp>
        <p:nvSpPr>
          <p:cNvPr id="10445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RDA: a quick introduction / Chris Oliver</a:t>
            </a:r>
          </a:p>
        </p:txBody>
      </p:sp>
      <p:sp>
        <p:nvSpPr>
          <p:cNvPr id="2" name="Date Placeholder 1"/>
          <p:cNvSpPr>
            <a:spLocks noGrp="1"/>
          </p:cNvSpPr>
          <p:nvPr>
            <p:ph type="dt" idx="10"/>
          </p:nvPr>
        </p:nvSpPr>
        <p:spPr/>
        <p:txBody>
          <a:bodyPr/>
          <a:lstStyle/>
          <a:p>
            <a:pPr>
              <a:defRPr/>
            </a:pPr>
            <a:r>
              <a:rPr lang="en-US" dirty="0" smtClean="0"/>
              <a:t>2/2/2011</a:t>
            </a: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81</a:t>
            </a:fld>
            <a:endParaRPr lang="en-US" dirty="0"/>
          </a:p>
        </p:txBody>
      </p:sp>
    </p:spTree>
    <p:extLst>
      <p:ext uri="{BB962C8B-B14F-4D97-AF65-F5344CB8AC3E}">
        <p14:creationId xmlns:p14="http://schemas.microsoft.com/office/powerpoint/2010/main" val="14137473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82</a:t>
            </a:fld>
            <a:endParaRPr lang="en-US" dirty="0"/>
          </a:p>
        </p:txBody>
      </p:sp>
    </p:spTree>
    <p:extLst>
      <p:ext uri="{BB962C8B-B14F-4D97-AF65-F5344CB8AC3E}">
        <p14:creationId xmlns:p14="http://schemas.microsoft.com/office/powerpoint/2010/main" val="38690878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fld id="{FD0D6E23-CB9E-3C40-BA1E-D20E4EB2F7CC}" type="slidenum">
              <a:rPr lang="en-US" smtClean="0"/>
              <a:t>83</a:t>
            </a:fld>
            <a:endParaRPr lang="en-US" dirty="0"/>
          </a:p>
        </p:txBody>
      </p:sp>
    </p:spTree>
    <p:extLst>
      <p:ext uri="{BB962C8B-B14F-4D97-AF65-F5344CB8AC3E}">
        <p14:creationId xmlns:p14="http://schemas.microsoft.com/office/powerpoint/2010/main" val="408352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6E23-CB9E-3C40-BA1E-D20E4EB2F7CC}" type="slidenum">
              <a:rPr lang="en-US" smtClean="0"/>
              <a:t>9</a:t>
            </a:fld>
            <a:endParaRPr lang="en-US" dirty="0"/>
          </a:p>
        </p:txBody>
      </p:sp>
    </p:spTree>
    <p:extLst>
      <p:ext uri="{BB962C8B-B14F-4D97-AF65-F5344CB8AC3E}">
        <p14:creationId xmlns:p14="http://schemas.microsoft.com/office/powerpoint/2010/main" val="264977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5F866-646B-4159-BEF6-DEA8A744EA35}" type="datetime1">
              <a:rPr lang="en-US" smtClean="0"/>
              <a:t>11/12/2013</a:t>
            </a:fld>
            <a:endParaRPr lang="en-US" dirty="0"/>
          </a:p>
        </p:txBody>
      </p:sp>
      <p:sp>
        <p:nvSpPr>
          <p:cNvPr id="5" name="Footer Placeholder 4"/>
          <p:cNvSpPr>
            <a:spLocks noGrp="1"/>
          </p:cNvSpPr>
          <p:nvPr>
            <p:ph type="ftr" sz="quarter" idx="11"/>
          </p:nvPr>
        </p:nvSpPr>
        <p:spPr/>
        <p:txBody>
          <a:body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C69651B2-2BA6-FD4D-8B70-8A9F70834AA3}" type="slidenum">
              <a:rPr lang="en-US" smtClean="0"/>
              <a:t>‹#›</a:t>
            </a:fld>
            <a:endParaRPr lang="en-US" dirty="0"/>
          </a:p>
        </p:txBody>
      </p:sp>
    </p:spTree>
    <p:extLst>
      <p:ext uri="{BB962C8B-B14F-4D97-AF65-F5344CB8AC3E}">
        <p14:creationId xmlns:p14="http://schemas.microsoft.com/office/powerpoint/2010/main" val="287075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11A78C-0AE0-40EE-B1EF-FE34B8B7292A}" type="datetime1">
              <a:rPr lang="en-US" smtClean="0"/>
              <a:t>11/12/2013</a:t>
            </a:fld>
            <a:endParaRPr lang="en-US" dirty="0"/>
          </a:p>
        </p:txBody>
      </p:sp>
      <p:sp>
        <p:nvSpPr>
          <p:cNvPr id="5" name="Footer Placeholder 4"/>
          <p:cNvSpPr>
            <a:spLocks noGrp="1"/>
          </p:cNvSpPr>
          <p:nvPr>
            <p:ph type="ftr" sz="quarter" idx="11"/>
          </p:nvPr>
        </p:nvSpPr>
        <p:spPr/>
        <p:txBody>
          <a:body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C69651B2-2BA6-FD4D-8B70-8A9F70834AA3}" type="slidenum">
              <a:rPr lang="en-US" smtClean="0"/>
              <a:t>‹#›</a:t>
            </a:fld>
            <a:endParaRPr lang="en-US" dirty="0"/>
          </a:p>
        </p:txBody>
      </p:sp>
    </p:spTree>
    <p:extLst>
      <p:ext uri="{BB962C8B-B14F-4D97-AF65-F5344CB8AC3E}">
        <p14:creationId xmlns:p14="http://schemas.microsoft.com/office/powerpoint/2010/main" val="35300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6B916-6CB0-4D37-84E4-076DFC3B64FF}" type="datetime1">
              <a:rPr lang="en-US" smtClean="0"/>
              <a:t>11/12/2013</a:t>
            </a:fld>
            <a:endParaRPr lang="en-US" dirty="0"/>
          </a:p>
        </p:txBody>
      </p:sp>
      <p:sp>
        <p:nvSpPr>
          <p:cNvPr id="5" name="Footer Placeholder 4"/>
          <p:cNvSpPr>
            <a:spLocks noGrp="1"/>
          </p:cNvSpPr>
          <p:nvPr>
            <p:ph type="ftr" sz="quarter" idx="11"/>
          </p:nvPr>
        </p:nvSpPr>
        <p:spPr/>
        <p:txBody>
          <a:body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C69651B2-2BA6-FD4D-8B70-8A9F70834AA3}" type="slidenum">
              <a:rPr lang="en-US" smtClean="0"/>
              <a:t>‹#›</a:t>
            </a:fld>
            <a:endParaRPr lang="en-US" dirty="0"/>
          </a:p>
        </p:txBody>
      </p:sp>
    </p:spTree>
    <p:extLst>
      <p:ext uri="{BB962C8B-B14F-4D97-AF65-F5344CB8AC3E}">
        <p14:creationId xmlns:p14="http://schemas.microsoft.com/office/powerpoint/2010/main" val="1902864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02225" y="1827213"/>
            <a:ext cx="3581400" cy="4114800"/>
          </a:xfrm>
        </p:spPr>
        <p:txBody>
          <a:bodyPr/>
          <a:lstStyle/>
          <a:p>
            <a:pPr lvl="0"/>
            <a:endParaRPr lang="en-US" noProof="0" dirty="0" smtClean="0"/>
          </a:p>
        </p:txBody>
      </p:sp>
      <p:sp>
        <p:nvSpPr>
          <p:cNvPr id="5" name="Rectangle 8"/>
          <p:cNvSpPr>
            <a:spLocks noGrp="1" noChangeArrowheads="1"/>
          </p:cNvSpPr>
          <p:nvPr>
            <p:ph type="dt" sz="half" idx="10"/>
          </p:nvPr>
        </p:nvSpPr>
        <p:spPr>
          <a:ln/>
        </p:spPr>
        <p:txBody>
          <a:bodyPr/>
          <a:lstStyle>
            <a:lvl1pPr>
              <a:defRPr/>
            </a:lvl1pPr>
          </a:lstStyle>
          <a:p>
            <a:pPr>
              <a:defRPr/>
            </a:pPr>
            <a:fld id="{0F0723A0-B197-434C-8E78-E7270D8E342D}" type="datetime1">
              <a:rPr lang="en-US" smtClean="0"/>
              <a:t>11/12/2013</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SLIDE #</a:t>
            </a:r>
            <a:endParaRPr lang="en-US" dirty="0"/>
          </a:p>
        </p:txBody>
      </p:sp>
      <p:sp>
        <p:nvSpPr>
          <p:cNvPr id="7" name="Rectangle 10"/>
          <p:cNvSpPr>
            <a:spLocks noGrp="1" noChangeArrowheads="1"/>
          </p:cNvSpPr>
          <p:nvPr>
            <p:ph type="sldNum" sz="quarter" idx="12"/>
          </p:nvPr>
        </p:nvSpPr>
        <p:spPr>
          <a:ln/>
        </p:spPr>
        <p:txBody>
          <a:bodyPr/>
          <a:lstStyle>
            <a:lvl1pPr>
              <a:defRPr/>
            </a:lvl1pPr>
          </a:lstStyle>
          <a:p>
            <a:fld id="{B5924133-2E0E-A641-BED3-083079E23C66}" type="slidenum">
              <a:rPr lang="en-US"/>
              <a:pPr/>
              <a:t>‹#›</a:t>
            </a:fld>
            <a:endParaRPr lang="en-US" dirty="0"/>
          </a:p>
        </p:txBody>
      </p:sp>
    </p:spTree>
    <p:extLst>
      <p:ext uri="{BB962C8B-B14F-4D97-AF65-F5344CB8AC3E}">
        <p14:creationId xmlns:p14="http://schemas.microsoft.com/office/powerpoint/2010/main" val="418984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152B0-ADAF-4F51-B2D1-77627A929A24}" type="datetime1">
              <a:rPr lang="en-US" smtClean="0"/>
              <a:t>11/12/2013</a:t>
            </a:fld>
            <a:endParaRPr lang="en-US" dirty="0"/>
          </a:p>
        </p:txBody>
      </p:sp>
      <p:sp>
        <p:nvSpPr>
          <p:cNvPr id="5" name="Footer Placeholder 4"/>
          <p:cNvSpPr>
            <a:spLocks noGrp="1"/>
          </p:cNvSpPr>
          <p:nvPr>
            <p:ph type="ftr" sz="quarter" idx="11"/>
          </p:nvPr>
        </p:nvSpPr>
        <p:spPr/>
        <p:txBody>
          <a:body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C69651B2-2BA6-FD4D-8B70-8A9F70834AA3}" type="slidenum">
              <a:rPr lang="en-US" smtClean="0"/>
              <a:t>‹#›</a:t>
            </a:fld>
            <a:endParaRPr lang="en-US" dirty="0"/>
          </a:p>
        </p:txBody>
      </p:sp>
    </p:spTree>
    <p:extLst>
      <p:ext uri="{BB962C8B-B14F-4D97-AF65-F5344CB8AC3E}">
        <p14:creationId xmlns:p14="http://schemas.microsoft.com/office/powerpoint/2010/main" val="225073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962A7B-517D-42EC-9415-E94AE5F50F35}" type="datetime1">
              <a:rPr lang="en-US" smtClean="0"/>
              <a:t>11/12/2013</a:t>
            </a:fld>
            <a:endParaRPr lang="en-US" dirty="0"/>
          </a:p>
        </p:txBody>
      </p:sp>
      <p:sp>
        <p:nvSpPr>
          <p:cNvPr id="5" name="Footer Placeholder 4"/>
          <p:cNvSpPr>
            <a:spLocks noGrp="1"/>
          </p:cNvSpPr>
          <p:nvPr>
            <p:ph type="ftr" sz="quarter" idx="11"/>
          </p:nvPr>
        </p:nvSpPr>
        <p:spPr/>
        <p:txBody>
          <a:body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C69651B2-2BA6-FD4D-8B70-8A9F70834AA3}" type="slidenum">
              <a:rPr lang="en-US" smtClean="0"/>
              <a:t>‹#›</a:t>
            </a:fld>
            <a:endParaRPr lang="en-US" dirty="0"/>
          </a:p>
        </p:txBody>
      </p:sp>
    </p:spTree>
    <p:extLst>
      <p:ext uri="{BB962C8B-B14F-4D97-AF65-F5344CB8AC3E}">
        <p14:creationId xmlns:p14="http://schemas.microsoft.com/office/powerpoint/2010/main" val="71896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5770FD-D3F2-476D-99A0-B120AC28F550}" type="datetime1">
              <a:rPr lang="en-US" smtClean="0"/>
              <a:t>11/12/2013</a:t>
            </a:fld>
            <a:endParaRPr lang="en-US" dirty="0"/>
          </a:p>
        </p:txBody>
      </p:sp>
      <p:sp>
        <p:nvSpPr>
          <p:cNvPr id="6" name="Footer Placeholder 5"/>
          <p:cNvSpPr>
            <a:spLocks noGrp="1"/>
          </p:cNvSpPr>
          <p:nvPr>
            <p:ph type="ftr" sz="quarter" idx="11"/>
          </p:nvPr>
        </p:nvSpPr>
        <p:spPr/>
        <p:txBody>
          <a:bodyPr/>
          <a:lstStyle/>
          <a:p>
            <a:r>
              <a:rPr lang="en-US" dirty="0" smtClean="0"/>
              <a:t>SLIDE #</a:t>
            </a:r>
            <a:endParaRPr lang="en-US" dirty="0"/>
          </a:p>
        </p:txBody>
      </p:sp>
      <p:sp>
        <p:nvSpPr>
          <p:cNvPr id="7" name="Slide Number Placeholder 6"/>
          <p:cNvSpPr>
            <a:spLocks noGrp="1"/>
          </p:cNvSpPr>
          <p:nvPr>
            <p:ph type="sldNum" sz="quarter" idx="12"/>
          </p:nvPr>
        </p:nvSpPr>
        <p:spPr/>
        <p:txBody>
          <a:bodyPr/>
          <a:lstStyle/>
          <a:p>
            <a:fld id="{C69651B2-2BA6-FD4D-8B70-8A9F70834AA3}" type="slidenum">
              <a:rPr lang="en-US" smtClean="0"/>
              <a:t>‹#›</a:t>
            </a:fld>
            <a:endParaRPr lang="en-US" dirty="0"/>
          </a:p>
        </p:txBody>
      </p:sp>
    </p:spTree>
    <p:extLst>
      <p:ext uri="{BB962C8B-B14F-4D97-AF65-F5344CB8AC3E}">
        <p14:creationId xmlns:p14="http://schemas.microsoft.com/office/powerpoint/2010/main" val="396281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2A8FD-B34A-48B0-BB58-46806E57A4E7}" type="datetime1">
              <a:rPr lang="en-US" smtClean="0"/>
              <a:t>11/12/2013</a:t>
            </a:fld>
            <a:endParaRPr lang="en-US" dirty="0"/>
          </a:p>
        </p:txBody>
      </p:sp>
      <p:sp>
        <p:nvSpPr>
          <p:cNvPr id="8" name="Footer Placeholder 7"/>
          <p:cNvSpPr>
            <a:spLocks noGrp="1"/>
          </p:cNvSpPr>
          <p:nvPr>
            <p:ph type="ftr" sz="quarter" idx="11"/>
          </p:nvPr>
        </p:nvSpPr>
        <p:spPr/>
        <p:txBody>
          <a:bodyPr/>
          <a:lstStyle/>
          <a:p>
            <a:r>
              <a:rPr lang="en-US" dirty="0" smtClean="0"/>
              <a:t>SLIDE #</a:t>
            </a:r>
            <a:endParaRPr lang="en-US" dirty="0"/>
          </a:p>
        </p:txBody>
      </p:sp>
      <p:sp>
        <p:nvSpPr>
          <p:cNvPr id="9" name="Slide Number Placeholder 8"/>
          <p:cNvSpPr>
            <a:spLocks noGrp="1"/>
          </p:cNvSpPr>
          <p:nvPr>
            <p:ph type="sldNum" sz="quarter" idx="12"/>
          </p:nvPr>
        </p:nvSpPr>
        <p:spPr/>
        <p:txBody>
          <a:bodyPr/>
          <a:lstStyle/>
          <a:p>
            <a:fld id="{C69651B2-2BA6-FD4D-8B70-8A9F70834AA3}" type="slidenum">
              <a:rPr lang="en-US" smtClean="0"/>
              <a:t>‹#›</a:t>
            </a:fld>
            <a:endParaRPr lang="en-US" dirty="0"/>
          </a:p>
        </p:txBody>
      </p:sp>
    </p:spTree>
    <p:extLst>
      <p:ext uri="{BB962C8B-B14F-4D97-AF65-F5344CB8AC3E}">
        <p14:creationId xmlns:p14="http://schemas.microsoft.com/office/powerpoint/2010/main" val="303803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C3ADFF-EC74-4D4D-A9F4-64C3A13BF765}" type="datetime1">
              <a:rPr lang="en-US" smtClean="0"/>
              <a:t>11/12/2013</a:t>
            </a:fld>
            <a:endParaRPr lang="en-US" dirty="0"/>
          </a:p>
        </p:txBody>
      </p:sp>
      <p:sp>
        <p:nvSpPr>
          <p:cNvPr id="4" name="Footer Placeholder 3"/>
          <p:cNvSpPr>
            <a:spLocks noGrp="1"/>
          </p:cNvSpPr>
          <p:nvPr>
            <p:ph type="ftr" sz="quarter" idx="11"/>
          </p:nvPr>
        </p:nvSpPr>
        <p:spPr/>
        <p:txBody>
          <a:bodyPr/>
          <a:lstStyle/>
          <a:p>
            <a:r>
              <a:rPr lang="en-US" dirty="0" smtClean="0"/>
              <a:t>SLIDE #</a:t>
            </a:r>
            <a:endParaRPr lang="en-US" dirty="0"/>
          </a:p>
        </p:txBody>
      </p:sp>
      <p:sp>
        <p:nvSpPr>
          <p:cNvPr id="5" name="Slide Number Placeholder 4"/>
          <p:cNvSpPr>
            <a:spLocks noGrp="1"/>
          </p:cNvSpPr>
          <p:nvPr>
            <p:ph type="sldNum" sz="quarter" idx="12"/>
          </p:nvPr>
        </p:nvSpPr>
        <p:spPr/>
        <p:txBody>
          <a:bodyPr/>
          <a:lstStyle/>
          <a:p>
            <a:fld id="{C69651B2-2BA6-FD4D-8B70-8A9F70834AA3}" type="slidenum">
              <a:rPr lang="en-US" smtClean="0"/>
              <a:t>‹#›</a:t>
            </a:fld>
            <a:endParaRPr lang="en-US" dirty="0"/>
          </a:p>
        </p:txBody>
      </p:sp>
    </p:spTree>
    <p:extLst>
      <p:ext uri="{BB962C8B-B14F-4D97-AF65-F5344CB8AC3E}">
        <p14:creationId xmlns:p14="http://schemas.microsoft.com/office/powerpoint/2010/main" val="194624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17C62-AC06-4A19-B5B6-22003CAA71F5}" type="datetime1">
              <a:rPr lang="en-US" smtClean="0"/>
              <a:t>11/12/2013</a:t>
            </a:fld>
            <a:endParaRPr lang="en-US" dirty="0"/>
          </a:p>
        </p:txBody>
      </p:sp>
      <p:sp>
        <p:nvSpPr>
          <p:cNvPr id="3" name="Footer Placeholder 2"/>
          <p:cNvSpPr>
            <a:spLocks noGrp="1"/>
          </p:cNvSpPr>
          <p:nvPr>
            <p:ph type="ftr" sz="quarter" idx="11"/>
          </p:nvPr>
        </p:nvSpPr>
        <p:spPr/>
        <p:txBody>
          <a:bodyPr/>
          <a:lstStyle/>
          <a:p>
            <a:r>
              <a:rPr lang="en-US" dirty="0" smtClean="0"/>
              <a:t>SLIDE #</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a:t>
            </a:fld>
            <a:endParaRPr lang="en-US" dirty="0"/>
          </a:p>
        </p:txBody>
      </p:sp>
    </p:spTree>
    <p:extLst>
      <p:ext uri="{BB962C8B-B14F-4D97-AF65-F5344CB8AC3E}">
        <p14:creationId xmlns:p14="http://schemas.microsoft.com/office/powerpoint/2010/main" val="1946341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70970-1224-44B3-B080-4CE45F2473B9}" type="datetime1">
              <a:rPr lang="en-US" smtClean="0"/>
              <a:t>11/12/2013</a:t>
            </a:fld>
            <a:endParaRPr lang="en-US" dirty="0"/>
          </a:p>
        </p:txBody>
      </p:sp>
      <p:sp>
        <p:nvSpPr>
          <p:cNvPr id="6" name="Footer Placeholder 5"/>
          <p:cNvSpPr>
            <a:spLocks noGrp="1"/>
          </p:cNvSpPr>
          <p:nvPr>
            <p:ph type="ftr" sz="quarter" idx="11"/>
          </p:nvPr>
        </p:nvSpPr>
        <p:spPr/>
        <p:txBody>
          <a:bodyPr/>
          <a:lstStyle/>
          <a:p>
            <a:r>
              <a:rPr lang="en-US" dirty="0" smtClean="0"/>
              <a:t>SLIDE #</a:t>
            </a:r>
            <a:endParaRPr lang="en-US" dirty="0"/>
          </a:p>
        </p:txBody>
      </p:sp>
      <p:sp>
        <p:nvSpPr>
          <p:cNvPr id="7" name="Slide Number Placeholder 6"/>
          <p:cNvSpPr>
            <a:spLocks noGrp="1"/>
          </p:cNvSpPr>
          <p:nvPr>
            <p:ph type="sldNum" sz="quarter" idx="12"/>
          </p:nvPr>
        </p:nvSpPr>
        <p:spPr/>
        <p:txBody>
          <a:bodyPr/>
          <a:lstStyle/>
          <a:p>
            <a:fld id="{C69651B2-2BA6-FD4D-8B70-8A9F70834AA3}" type="slidenum">
              <a:rPr lang="en-US" smtClean="0"/>
              <a:t>‹#›</a:t>
            </a:fld>
            <a:endParaRPr lang="en-US" dirty="0"/>
          </a:p>
        </p:txBody>
      </p:sp>
    </p:spTree>
    <p:extLst>
      <p:ext uri="{BB962C8B-B14F-4D97-AF65-F5344CB8AC3E}">
        <p14:creationId xmlns:p14="http://schemas.microsoft.com/office/powerpoint/2010/main" val="97541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F9078-7343-4EF3-A80F-31CCDBCDF307}" type="datetime1">
              <a:rPr lang="en-US" smtClean="0"/>
              <a:t>11/12/2013</a:t>
            </a:fld>
            <a:endParaRPr lang="en-US" dirty="0"/>
          </a:p>
        </p:txBody>
      </p:sp>
      <p:sp>
        <p:nvSpPr>
          <p:cNvPr id="6" name="Footer Placeholder 5"/>
          <p:cNvSpPr>
            <a:spLocks noGrp="1"/>
          </p:cNvSpPr>
          <p:nvPr>
            <p:ph type="ftr" sz="quarter" idx="11"/>
          </p:nvPr>
        </p:nvSpPr>
        <p:spPr/>
        <p:txBody>
          <a:bodyPr/>
          <a:lstStyle/>
          <a:p>
            <a:r>
              <a:rPr lang="en-US" dirty="0" smtClean="0"/>
              <a:t>SLIDE #</a:t>
            </a:r>
            <a:endParaRPr lang="en-US" dirty="0"/>
          </a:p>
        </p:txBody>
      </p:sp>
      <p:sp>
        <p:nvSpPr>
          <p:cNvPr id="7" name="Slide Number Placeholder 6"/>
          <p:cNvSpPr>
            <a:spLocks noGrp="1"/>
          </p:cNvSpPr>
          <p:nvPr>
            <p:ph type="sldNum" sz="quarter" idx="12"/>
          </p:nvPr>
        </p:nvSpPr>
        <p:spPr/>
        <p:txBody>
          <a:bodyPr/>
          <a:lstStyle/>
          <a:p>
            <a:fld id="{C69651B2-2BA6-FD4D-8B70-8A9F70834AA3}" type="slidenum">
              <a:rPr lang="en-US" smtClean="0"/>
              <a:t>‹#›</a:t>
            </a:fld>
            <a:endParaRPr lang="en-US" dirty="0"/>
          </a:p>
        </p:txBody>
      </p:sp>
    </p:spTree>
    <p:extLst>
      <p:ext uri="{BB962C8B-B14F-4D97-AF65-F5344CB8AC3E}">
        <p14:creationId xmlns:p14="http://schemas.microsoft.com/office/powerpoint/2010/main" val="261240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F75C5-C95E-47D9-8070-0A39E5DCC103}" type="datetime1">
              <a:rPr lang="en-US" smtClean="0"/>
              <a:t>11/12/2013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dirty="0" smtClean="0"/>
              <a:t>SLIDE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651B2-2BA6-FD4D-8B70-8A9F70834AA3}" type="slidenum">
              <a:rPr lang="en-US" smtClean="0"/>
              <a:t>‹#›</a:t>
            </a:fld>
            <a:endParaRPr lang="en-US" dirty="0"/>
          </a:p>
        </p:txBody>
      </p:sp>
    </p:spTree>
    <p:extLst>
      <p:ext uri="{BB962C8B-B14F-4D97-AF65-F5344CB8AC3E}">
        <p14:creationId xmlns:p14="http://schemas.microsoft.com/office/powerpoint/2010/main" val="373615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lib.berkeley.edu/ED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oskicat.berkeley.edu/search~S1?/cPS3573+.Wi442V5.1981/cps+3573+wi442+v5+1981/-3,-1,,B/brows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lib.berkeley.edu/EDP/"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oskicat.berkeley.edu/search~S1?/cPS3573+.Wi442V5.1981/cps+3573+wi442+v5+1981/-3,-1,,B/brow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oskicat.berkeley.edu/search~S1?/aElmer,+Robert+Potter,+1877-/aelmer+robert+potter+1877/-3,-1,0,B/brows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lib.berkeley.edu/EDP/"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oskicat.berkeley.edu/search~S1?/cPS3573+.Wi442V5.1981/cps+3573+wi442+v5+1981/-3,-1,,B/browse"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lib.berkeley.edu/EDP/"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oskicat.berkeley.edu/search~S1?/cPS3573+.Wi442V5.1981/cps+3573+wi442+v5+1981/-3,-1,,B/brows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lib.berkeley.edu/EDP/"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utain-goats-on-ledge-waterfall.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09600" y="264761"/>
            <a:ext cx="7620000" cy="6350000"/>
          </a:xfrm>
        </p:spPr>
      </p:pic>
      <p:sp>
        <p:nvSpPr>
          <p:cNvPr id="2" name="Title 1"/>
          <p:cNvSpPr>
            <a:spLocks noGrp="1"/>
          </p:cNvSpPr>
          <p:nvPr>
            <p:ph type="title"/>
          </p:nvPr>
        </p:nvSpPr>
        <p:spPr>
          <a:xfrm>
            <a:off x="609601" y="5116161"/>
            <a:ext cx="7620000" cy="1143000"/>
          </a:xfrm>
        </p:spPr>
        <p:txBody>
          <a:bodyPr>
            <a:normAutofit fontScale="90000"/>
          </a:bodyPr>
          <a:lstStyle/>
          <a:p>
            <a:r>
              <a:rPr lang="en-US" dirty="0">
                <a:solidFill>
                  <a:schemeClr val="bg1"/>
                </a:solidFill>
              </a:rPr>
              <a:t>a journey of a thousand miles begins with a single </a:t>
            </a:r>
            <a:r>
              <a:rPr lang="en-US" dirty="0" smtClean="0">
                <a:solidFill>
                  <a:schemeClr val="bg1"/>
                </a:solidFill>
              </a:rPr>
              <a:t>step –</a:t>
            </a:r>
            <a:r>
              <a:rPr lang="en-US" sz="3600" dirty="0" smtClean="0">
                <a:solidFill>
                  <a:schemeClr val="bg1"/>
                </a:solidFill>
              </a:rPr>
              <a:t> Lao Tzu</a:t>
            </a:r>
            <a:endParaRPr lang="en-US" sz="3600" dirty="0">
              <a:solidFill>
                <a:schemeClr val="bg1"/>
              </a:solidFill>
            </a:endParaRPr>
          </a:p>
        </p:txBody>
      </p:sp>
      <p:sp>
        <p:nvSpPr>
          <p:cNvPr id="5" name="Slide Number Placeholder 4"/>
          <p:cNvSpPr>
            <a:spLocks noGrp="1"/>
          </p:cNvSpPr>
          <p:nvPr>
            <p:ph type="sldNum" sz="quarter" idx="12"/>
          </p:nvPr>
        </p:nvSpPr>
        <p:spPr/>
        <p:txBody>
          <a:bodyPr/>
          <a:lstStyle/>
          <a:p>
            <a:fld id="{C69651B2-2BA6-FD4D-8B70-8A9F70834AA3}" type="slidenum">
              <a:rPr lang="en-US" smtClean="0"/>
              <a:t>1</a:t>
            </a:fld>
            <a:endParaRPr lang="en-US" dirty="0"/>
          </a:p>
        </p:txBody>
      </p:sp>
    </p:spTree>
    <p:extLst>
      <p:ext uri="{BB962C8B-B14F-4D97-AF65-F5344CB8AC3E}">
        <p14:creationId xmlns:p14="http://schemas.microsoft.com/office/powerpoint/2010/main" val="193552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14.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42" y="0"/>
            <a:ext cx="9155784" cy="6858000"/>
          </a:xfrm>
          <a:prstGeom prst="rect">
            <a:avLst/>
          </a:prstGeom>
        </p:spPr>
      </p:pic>
      <p:sp>
        <p:nvSpPr>
          <p:cNvPr id="2" name="Title 1"/>
          <p:cNvSpPr>
            <a:spLocks noGrp="1"/>
          </p:cNvSpPr>
          <p:nvPr>
            <p:ph type="title"/>
          </p:nvPr>
        </p:nvSpPr>
        <p:spPr>
          <a:xfrm>
            <a:off x="457200" y="457200"/>
            <a:ext cx="8060267" cy="1143000"/>
          </a:xfrm>
        </p:spPr>
        <p:txBody>
          <a:bodyPr/>
          <a:lstStyle/>
          <a:p>
            <a:r>
              <a:rPr lang="en-US" dirty="0" smtClean="0"/>
              <a:t>FRBR     RDA    BSR</a:t>
            </a:r>
            <a:endParaRPr lang="en-US" dirty="0"/>
          </a:p>
        </p:txBody>
      </p:sp>
      <p:sp>
        <p:nvSpPr>
          <p:cNvPr id="3" name="Content Placeholder 2"/>
          <p:cNvSpPr>
            <a:spLocks noGrp="1"/>
          </p:cNvSpPr>
          <p:nvPr>
            <p:ph idx="1"/>
          </p:nvPr>
        </p:nvSpPr>
        <p:spPr>
          <a:xfrm>
            <a:off x="660400" y="1600200"/>
            <a:ext cx="7857067" cy="4525963"/>
          </a:xfrm>
        </p:spPr>
        <p:txBody>
          <a:bodyPr>
            <a:normAutofit/>
          </a:bodyPr>
          <a:lstStyle/>
          <a:p>
            <a:r>
              <a:rPr lang="en-US" dirty="0">
                <a:cs typeface="Arial" charset="0"/>
              </a:rPr>
              <a:t>FRBR </a:t>
            </a:r>
            <a:r>
              <a:rPr lang="en-US" dirty="0" smtClean="0">
                <a:cs typeface="Arial" charset="0"/>
              </a:rPr>
              <a:t>- </a:t>
            </a:r>
            <a:r>
              <a:rPr lang="en-US" dirty="0">
                <a:cs typeface="Arial" charset="0"/>
              </a:rPr>
              <a:t>a conceptual </a:t>
            </a:r>
            <a:r>
              <a:rPr lang="en-US" dirty="0" smtClean="0">
                <a:cs typeface="Arial" charset="0"/>
              </a:rPr>
              <a:t>model, the foundations for RDA</a:t>
            </a:r>
          </a:p>
          <a:p>
            <a:pPr marL="0" indent="0">
              <a:buNone/>
            </a:pPr>
            <a:endParaRPr lang="en-US" sz="1000" dirty="0">
              <a:cs typeface="Arial" charset="0"/>
            </a:endParaRPr>
          </a:p>
          <a:p>
            <a:r>
              <a:rPr lang="en-US" dirty="0">
                <a:cs typeface="Arial" charset="0"/>
              </a:rPr>
              <a:t>RDA </a:t>
            </a:r>
            <a:r>
              <a:rPr lang="en-US" dirty="0" smtClean="0">
                <a:cs typeface="Arial" charset="0"/>
              </a:rPr>
              <a:t>- cataloging instructions that are </a:t>
            </a:r>
            <a:r>
              <a:rPr lang="en-US" dirty="0">
                <a:cs typeface="Arial" charset="0"/>
              </a:rPr>
              <a:t>based on the FRBR conceptual </a:t>
            </a:r>
            <a:r>
              <a:rPr lang="en-US" dirty="0" smtClean="0">
                <a:cs typeface="Arial" charset="0"/>
              </a:rPr>
              <a:t>model</a:t>
            </a:r>
          </a:p>
          <a:p>
            <a:pPr marL="0" indent="0">
              <a:buNone/>
            </a:pPr>
            <a:endParaRPr lang="en-US" sz="1000" dirty="0" smtClean="0">
              <a:cs typeface="Arial" charset="0"/>
            </a:endParaRPr>
          </a:p>
          <a:p>
            <a:r>
              <a:rPr lang="en-US" dirty="0" smtClean="0">
                <a:cs typeface="Arial" charset="0"/>
              </a:rPr>
              <a:t>BSR -  the PCC’s standard for creating bibliographic records using RDA – also used by UC and UCB</a:t>
            </a:r>
            <a:endParaRPr lang="en-US" dirty="0">
              <a:cs typeface="Arial" charset="0"/>
            </a:endParaRPr>
          </a:p>
          <a:p>
            <a:endParaRPr lang="en-US" dirty="0"/>
          </a:p>
        </p:txBody>
      </p:sp>
      <p:sp>
        <p:nvSpPr>
          <p:cNvPr id="5" name="Slide Number Placeholder 4"/>
          <p:cNvSpPr>
            <a:spLocks noGrp="1"/>
          </p:cNvSpPr>
          <p:nvPr>
            <p:ph type="sldNum" sz="quarter" idx="12"/>
          </p:nvPr>
        </p:nvSpPr>
        <p:spPr/>
        <p:txBody>
          <a:bodyPr/>
          <a:lstStyle/>
          <a:p>
            <a:fld id="{C69651B2-2BA6-FD4D-8B70-8A9F70834AA3}" type="slidenum">
              <a:rPr lang="en-US" smtClean="0"/>
              <a:t>10</a:t>
            </a:fld>
            <a:endParaRPr lang="en-US" dirty="0"/>
          </a:p>
        </p:txBody>
      </p:sp>
      <p:sp>
        <p:nvSpPr>
          <p:cNvPr id="6" name="Oval 5"/>
          <p:cNvSpPr/>
          <p:nvPr/>
        </p:nvSpPr>
        <p:spPr>
          <a:xfrm>
            <a:off x="3843865" y="956733"/>
            <a:ext cx="237066" cy="25400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5283200" y="956733"/>
            <a:ext cx="237066" cy="25400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2567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651B2-2BA6-FD4D-8B70-8A9F70834AA3}" type="slidenum">
              <a:rPr lang="en-US" smtClean="0"/>
              <a:t>11</a:t>
            </a:fld>
            <a:endParaRPr lang="en-US" dirty="0"/>
          </a:p>
        </p:txBody>
      </p:sp>
      <p:pic>
        <p:nvPicPr>
          <p:cNvPr id="5" name="Picture 4" descr="frbr_2008.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6267" y="-541867"/>
            <a:ext cx="8720666" cy="8314265"/>
          </a:xfrm>
          <a:prstGeom prst="rect">
            <a:avLst/>
          </a:prstGeom>
        </p:spPr>
      </p:pic>
    </p:spTree>
    <p:extLst>
      <p:ext uri="{BB962C8B-B14F-4D97-AF65-F5344CB8AC3E}">
        <p14:creationId xmlns:p14="http://schemas.microsoft.com/office/powerpoint/2010/main" val="1035239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910696"/>
          </a:xfrm>
        </p:spPr>
        <p:txBody>
          <a:bodyPr>
            <a:normAutofit/>
          </a:bodyPr>
          <a:lstStyle/>
          <a:p>
            <a:r>
              <a:rPr lang="en-US" dirty="0" smtClean="0"/>
              <a:t>FRBR “Furburr”</a:t>
            </a:r>
            <a:endParaRPr lang="en-US" dirty="0"/>
          </a:p>
        </p:txBody>
      </p:sp>
      <p:sp>
        <p:nvSpPr>
          <p:cNvPr id="4" name="Rectangle 3"/>
          <p:cNvSpPr/>
          <p:nvPr/>
        </p:nvSpPr>
        <p:spPr>
          <a:xfrm>
            <a:off x="152401" y="1633197"/>
            <a:ext cx="8856132" cy="4524315"/>
          </a:xfrm>
          <a:prstGeom prst="rect">
            <a:avLst/>
          </a:prstGeom>
        </p:spPr>
        <p:txBody>
          <a:bodyPr wrap="square">
            <a:spAutoFit/>
          </a:bodyPr>
          <a:lstStyle/>
          <a:p>
            <a:pPr marL="457200" indent="-457200">
              <a:buFont typeface="Arial"/>
              <a:buChar char="•"/>
            </a:pPr>
            <a:r>
              <a:rPr lang="en-US" sz="3200" dirty="0" smtClean="0">
                <a:cs typeface="Arial" charset="0"/>
              </a:rPr>
              <a:t>Functional Requirements for Bibliographic Records</a:t>
            </a:r>
          </a:p>
          <a:p>
            <a:endParaRPr lang="en-US" sz="3200" dirty="0" smtClean="0">
              <a:cs typeface="Arial" charset="0"/>
            </a:endParaRPr>
          </a:p>
          <a:p>
            <a:pPr marL="457200" indent="-457200">
              <a:buFont typeface="Arial"/>
              <a:buChar char="•"/>
            </a:pPr>
            <a:r>
              <a:rPr lang="en-US" sz="3200" dirty="0" smtClean="0">
                <a:cs typeface="Arial" charset="0"/>
              </a:rPr>
              <a:t>Not a set of rules or instructions</a:t>
            </a:r>
            <a:endParaRPr lang="en-US" sz="3200" dirty="0">
              <a:cs typeface="Arial" charset="0"/>
            </a:endParaRPr>
          </a:p>
          <a:p>
            <a:pPr marL="457200" indent="-457200">
              <a:buFont typeface="Arial"/>
              <a:buChar char="•"/>
            </a:pPr>
            <a:endParaRPr lang="en-US" sz="3200" dirty="0" smtClean="0">
              <a:cs typeface="Arial" charset="0"/>
            </a:endParaRPr>
          </a:p>
          <a:p>
            <a:pPr marL="457200" indent="-457200">
              <a:buFont typeface="Arial"/>
              <a:buChar char="•"/>
            </a:pPr>
            <a:r>
              <a:rPr lang="en-US" sz="3200" dirty="0" smtClean="0">
                <a:cs typeface="Arial" charset="0"/>
              </a:rPr>
              <a:t>Uses an entity relationship model, rather than descriptive analysis</a:t>
            </a:r>
            <a:endParaRPr lang="en-US" sz="3200" dirty="0">
              <a:cs typeface="Arial" charset="0"/>
            </a:endParaRPr>
          </a:p>
          <a:p>
            <a:pPr lvl="1"/>
            <a:endParaRPr lang="en-US" sz="3200" b="1" dirty="0" smtClean="0">
              <a:cs typeface="Arial" charset="0"/>
            </a:endParaRPr>
          </a:p>
          <a:p>
            <a:pPr lvl="1"/>
            <a:endParaRPr lang="en-US" sz="3200" b="1" dirty="0">
              <a:cs typeface="Arial" charset="0"/>
            </a:endParaRPr>
          </a:p>
        </p:txBody>
      </p:sp>
      <p:sp>
        <p:nvSpPr>
          <p:cNvPr id="5" name="Slide Number Placeholder 4"/>
          <p:cNvSpPr>
            <a:spLocks noGrp="1"/>
          </p:cNvSpPr>
          <p:nvPr>
            <p:ph type="sldNum" sz="quarter" idx="12"/>
          </p:nvPr>
        </p:nvSpPr>
        <p:spPr/>
        <p:txBody>
          <a:bodyPr/>
          <a:lstStyle/>
          <a:p>
            <a:fld id="{C69651B2-2BA6-FD4D-8B70-8A9F70834AA3}" type="slidenum">
              <a:rPr lang="en-US" smtClean="0"/>
              <a:t>12</a:t>
            </a:fld>
            <a:endParaRPr lang="en-US" dirty="0"/>
          </a:p>
        </p:txBody>
      </p:sp>
    </p:spTree>
    <p:extLst>
      <p:ext uri="{BB962C8B-B14F-4D97-AF65-F5344CB8AC3E}">
        <p14:creationId xmlns:p14="http://schemas.microsoft.com/office/powerpoint/2010/main" val="150741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5FA5B702-D385-7541-9376-E4C91FB2FE3E}" type="slidenum">
              <a:rPr lang="en-US">
                <a:solidFill>
                  <a:schemeClr val="bg1">
                    <a:lumMod val="50000"/>
                  </a:schemeClr>
                </a:solidFill>
                <a:latin typeface="Calibri" charset="0"/>
              </a:rPr>
              <a:pPr eaLnBrk="1" hangingPunct="1"/>
              <a:t>13</a:t>
            </a:fld>
            <a:endParaRPr lang="en-US" dirty="0">
              <a:solidFill>
                <a:schemeClr val="bg1">
                  <a:lumMod val="50000"/>
                </a:schemeClr>
              </a:solidFill>
              <a:latin typeface="Calibri" charset="0"/>
            </a:endParaRPr>
          </a:p>
        </p:txBody>
      </p:sp>
      <p:sp>
        <p:nvSpPr>
          <p:cNvPr id="7171" name="Rectangle 2"/>
          <p:cNvSpPr>
            <a:spLocks noGrp="1" noChangeArrowheads="1"/>
          </p:cNvSpPr>
          <p:nvPr>
            <p:ph type="title" idx="4294967295"/>
          </p:nvPr>
        </p:nvSpPr>
        <p:spPr>
          <a:xfrm>
            <a:off x="2198272" y="340255"/>
            <a:ext cx="6898217" cy="709612"/>
          </a:xfrm>
        </p:spPr>
        <p:txBody>
          <a:bodyPr bIns="91440">
            <a:normAutofit fontScale="90000"/>
          </a:bodyPr>
          <a:lstStyle/>
          <a:p>
            <a:pPr eaLnBrk="1" hangingPunct="1"/>
            <a:r>
              <a:rPr lang="en-US" dirty="0">
                <a:latin typeface="Calibri" charset="0"/>
                <a:cs typeface="Arial" charset="0"/>
              </a:rPr>
              <a:t>Why Do Libraries Need FRBR?</a:t>
            </a:r>
          </a:p>
        </p:txBody>
      </p:sp>
      <p:sp>
        <p:nvSpPr>
          <p:cNvPr id="92163" name="Rectangle 3"/>
          <p:cNvSpPr>
            <a:spLocks noGrp="1" noChangeArrowheads="1"/>
          </p:cNvSpPr>
          <p:nvPr>
            <p:ph type="body" idx="4294967295"/>
          </p:nvPr>
        </p:nvSpPr>
        <p:spPr>
          <a:xfrm>
            <a:off x="382588" y="1168401"/>
            <a:ext cx="8456612" cy="4943474"/>
          </a:xfrm>
        </p:spPr>
        <p:txBody>
          <a:bodyPr>
            <a:noAutofit/>
          </a:bodyPr>
          <a:lstStyle/>
          <a:p>
            <a:pPr marL="273050" indent="-273050" algn="r" eaLnBrk="1" hangingPunct="1">
              <a:lnSpc>
                <a:spcPct val="110000"/>
              </a:lnSpc>
            </a:pPr>
            <a:r>
              <a:rPr lang="en-US" sz="2400" dirty="0">
                <a:cs typeface="Arial" charset="0"/>
              </a:rPr>
              <a:t>To avoid becoming marginalized by </a:t>
            </a:r>
            <a:r>
              <a:rPr lang="en-US" sz="2400" dirty="0" smtClean="0">
                <a:cs typeface="Arial" charset="0"/>
              </a:rPr>
              <a:t>other</a:t>
            </a:r>
          </a:p>
          <a:p>
            <a:pPr marL="0" indent="0" algn="r" eaLnBrk="1" hangingPunct="1">
              <a:lnSpc>
                <a:spcPct val="110000"/>
              </a:lnSpc>
              <a:buNone/>
            </a:pPr>
            <a:r>
              <a:rPr lang="en-US" sz="2400" dirty="0" smtClean="0">
                <a:cs typeface="Arial" charset="0"/>
              </a:rPr>
              <a:t> </a:t>
            </a:r>
            <a:r>
              <a:rPr lang="en-US" sz="2400" dirty="0">
                <a:cs typeface="Arial" charset="0"/>
              </a:rPr>
              <a:t>information delivery services </a:t>
            </a:r>
            <a:endParaRPr lang="en-US" sz="2400" dirty="0" smtClean="0">
              <a:cs typeface="Arial" charset="0"/>
            </a:endParaRPr>
          </a:p>
          <a:p>
            <a:pPr marL="273050" indent="-273050" algn="r" eaLnBrk="1" hangingPunct="1">
              <a:lnSpc>
                <a:spcPct val="110000"/>
              </a:lnSpc>
            </a:pPr>
            <a:endParaRPr lang="en-US" sz="1200" dirty="0">
              <a:cs typeface="Arial" charset="0"/>
            </a:endParaRPr>
          </a:p>
          <a:p>
            <a:pPr marL="273050" indent="-273050" algn="r" eaLnBrk="1" hangingPunct="1">
              <a:lnSpc>
                <a:spcPct val="110000"/>
              </a:lnSpc>
            </a:pPr>
            <a:r>
              <a:rPr lang="en-US" sz="2400" dirty="0">
                <a:cs typeface="Arial" charset="0"/>
              </a:rPr>
              <a:t>To cut costs for the description and </a:t>
            </a:r>
            <a:r>
              <a:rPr lang="en-US" sz="2400" dirty="0" smtClean="0">
                <a:cs typeface="Arial" charset="0"/>
              </a:rPr>
              <a:t>access  to </a:t>
            </a:r>
          </a:p>
          <a:p>
            <a:pPr marL="0" indent="0" algn="r" eaLnBrk="1" hangingPunct="1">
              <a:lnSpc>
                <a:spcPct val="110000"/>
              </a:lnSpc>
              <a:buNone/>
            </a:pPr>
            <a:r>
              <a:rPr lang="en-US" sz="2400" dirty="0" smtClean="0">
                <a:cs typeface="Arial" charset="0"/>
              </a:rPr>
              <a:t>resources in </a:t>
            </a:r>
            <a:r>
              <a:rPr lang="en-US" sz="2400" dirty="0">
                <a:cs typeface="Arial" charset="0"/>
              </a:rPr>
              <a:t>our </a:t>
            </a:r>
            <a:r>
              <a:rPr lang="en-US" sz="2400" dirty="0" smtClean="0">
                <a:cs typeface="Arial" charset="0"/>
              </a:rPr>
              <a:t>libraries</a:t>
            </a:r>
          </a:p>
          <a:p>
            <a:pPr marL="273050" indent="-273050" eaLnBrk="1" hangingPunct="1">
              <a:lnSpc>
                <a:spcPct val="110000"/>
              </a:lnSpc>
            </a:pPr>
            <a:endParaRPr lang="en-US" sz="1100" dirty="0">
              <a:solidFill>
                <a:srgbClr val="000000"/>
              </a:solidFill>
              <a:cs typeface="Arial" charset="0"/>
            </a:endParaRPr>
          </a:p>
          <a:p>
            <a:pPr marL="273050" indent="-273050" eaLnBrk="1" hangingPunct="1">
              <a:lnSpc>
                <a:spcPct val="110000"/>
              </a:lnSpc>
            </a:pPr>
            <a:r>
              <a:rPr lang="en-US" sz="2400" dirty="0">
                <a:cs typeface="Arial" charset="0"/>
              </a:rPr>
              <a:t>To encourage redesign of our systems to move us into linked data information discovery and navigation systems in the Internet </a:t>
            </a:r>
            <a:r>
              <a:rPr lang="en-US" sz="2400" dirty="0" smtClean="0">
                <a:cs typeface="Arial" charset="0"/>
              </a:rPr>
              <a:t>environment</a:t>
            </a:r>
          </a:p>
          <a:p>
            <a:pPr marL="273050" indent="-273050" eaLnBrk="1" hangingPunct="1">
              <a:lnSpc>
                <a:spcPct val="110000"/>
              </a:lnSpc>
            </a:pPr>
            <a:endParaRPr lang="en-US" sz="1200" dirty="0">
              <a:cs typeface="Arial" charset="0"/>
            </a:endParaRPr>
          </a:p>
          <a:p>
            <a:pPr marL="273050" indent="-273050" eaLnBrk="1" hangingPunct="1">
              <a:lnSpc>
                <a:spcPct val="110000"/>
              </a:lnSpc>
            </a:pPr>
            <a:r>
              <a:rPr lang="en-US" sz="2400" dirty="0" smtClean="0">
                <a:cs typeface="Arial" charset="0"/>
              </a:rPr>
              <a:t>To </a:t>
            </a:r>
            <a:r>
              <a:rPr lang="en-US" sz="2400" dirty="0">
                <a:cs typeface="Arial" charset="0"/>
              </a:rPr>
              <a:t>make our bibliographic descriptions and access data more internationally acceptable</a:t>
            </a:r>
          </a:p>
        </p:txBody>
      </p:sp>
      <p:sp>
        <p:nvSpPr>
          <p:cNvPr id="29698" name="Rectangle 8"/>
          <p:cNvSpPr txBox="1">
            <a:spLocks noGrp="1" noChangeArrowheads="1"/>
          </p:cNvSpPr>
          <p:nvPr/>
        </p:nvSpPr>
        <p:spPr>
          <a:xfrm>
            <a:off x="146050" y="6210300"/>
            <a:ext cx="457200" cy="457200"/>
          </a:xfrm>
          <a:prstGeom prst="ellipse">
            <a:avLst/>
          </a:prstGeom>
          <a:noFill/>
        </p:spPr>
        <p:txBody>
          <a:bodyPr wrap="none" lIns="0" tIns="0" rIns="0" bIns="0" anchor="ctr" anchorCtr="1"/>
          <a:lstStyle/>
          <a:p>
            <a:pPr algn="ctr"/>
            <a:fld id="{4BE261C0-F728-C349-89E6-5758E9E7C642}" type="slidenum">
              <a:rPr lang="en-US" sz="1400">
                <a:solidFill>
                  <a:srgbClr val="FFFFFF"/>
                </a:solidFill>
                <a:latin typeface="Perpetua" charset="0"/>
              </a:rPr>
              <a:pPr algn="ctr"/>
              <a:t>13</a:t>
            </a:fld>
            <a:endParaRPr lang="en-US" sz="1400" dirty="0">
              <a:solidFill>
                <a:srgbClr val="FFFFFF"/>
              </a:solidFill>
              <a:latin typeface="Perpetua" charset="0"/>
            </a:endParaRPr>
          </a:p>
        </p:txBody>
      </p:sp>
      <p:sp>
        <p:nvSpPr>
          <p:cNvPr id="7174" name="Footer Placeholder 4"/>
          <p:cNvSpPr txBox="1">
            <a:spLocks noGrp="1"/>
          </p:cNvSpPr>
          <p:nvPr/>
        </p:nvSpPr>
        <p:spPr bwMode="auto">
          <a:xfrm>
            <a:off x="382588" y="6111875"/>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r>
              <a:rPr lang="en-US" dirty="0">
                <a:latin typeface="Calibri" charset="0"/>
              </a:rPr>
              <a:t>Tillett, Barbara. </a:t>
            </a:r>
            <a:r>
              <a:rPr lang="en-US" i="1" dirty="0">
                <a:latin typeface="Calibri" charset="0"/>
              </a:rPr>
              <a:t>Keeping libraries relevant in the semantic Web with RDA: Resource Description and Access. </a:t>
            </a:r>
            <a:r>
              <a:rPr lang="en-US" dirty="0">
                <a:latin typeface="Calibri" charset="0"/>
              </a:rPr>
              <a:t>First appeared in Serials, Nov. 2011 issue, Vol. 24, no. 3. </a:t>
            </a:r>
          </a:p>
        </p:txBody>
      </p:sp>
      <p:pic>
        <p:nvPicPr>
          <p:cNvPr id="3" name="Picture 2" descr="bt20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40255"/>
            <a:ext cx="2306222" cy="2827867"/>
          </a:xfrm>
          <a:prstGeom prst="rect">
            <a:avLst/>
          </a:prstGeom>
        </p:spPr>
      </p:pic>
    </p:spTree>
    <p:extLst>
      <p:ext uri="{BB962C8B-B14F-4D97-AF65-F5344CB8AC3E}">
        <p14:creationId xmlns:p14="http://schemas.microsoft.com/office/powerpoint/2010/main" val="37979922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274638"/>
            <a:ext cx="8754532" cy="1143000"/>
          </a:xfrm>
        </p:spPr>
        <p:txBody>
          <a:bodyPr>
            <a:normAutofit/>
          </a:bodyPr>
          <a:lstStyle/>
          <a:p>
            <a:r>
              <a:rPr lang="en-US" dirty="0" smtClean="0"/>
              <a:t>Why Do Catalogers Need FRBR?  </a:t>
            </a:r>
            <a:endParaRPr lang="en-US" dirty="0"/>
          </a:p>
        </p:txBody>
      </p:sp>
      <p:sp>
        <p:nvSpPr>
          <p:cNvPr id="3" name="Content Placeholder 2"/>
          <p:cNvSpPr>
            <a:spLocks noGrp="1"/>
          </p:cNvSpPr>
          <p:nvPr>
            <p:ph idx="1"/>
          </p:nvPr>
        </p:nvSpPr>
        <p:spPr/>
        <p:txBody>
          <a:bodyPr>
            <a:normAutofit lnSpcReduction="10000"/>
          </a:bodyPr>
          <a:lstStyle/>
          <a:p>
            <a:pPr marL="376238" indent="-457200"/>
            <a:r>
              <a:rPr lang="en-US" dirty="0" smtClean="0">
                <a:latin typeface="Calibri" charset="0"/>
                <a:cs typeface="Arial" charset="0"/>
              </a:rPr>
              <a:t>It will be easier to understand RDA</a:t>
            </a:r>
          </a:p>
          <a:p>
            <a:pPr marL="0" indent="0">
              <a:buNone/>
            </a:pPr>
            <a:endParaRPr lang="en-US" dirty="0" smtClean="0">
              <a:latin typeface="Calibri" charset="0"/>
              <a:cs typeface="Arial" charset="0"/>
            </a:endParaRPr>
          </a:p>
          <a:p>
            <a:pPr marL="376238" indent="-457200"/>
            <a:r>
              <a:rPr lang="en-US" dirty="0" smtClean="0">
                <a:latin typeface="Calibri" charset="0"/>
                <a:cs typeface="Arial" charset="0"/>
              </a:rPr>
              <a:t>It will be easier to </a:t>
            </a:r>
            <a:r>
              <a:rPr lang="en-US" dirty="0">
                <a:latin typeface="Calibri" charset="0"/>
                <a:cs typeface="Arial" charset="0"/>
              </a:rPr>
              <a:t>navigate the RDA </a:t>
            </a:r>
            <a:r>
              <a:rPr lang="en-US" dirty="0" smtClean="0">
                <a:latin typeface="Calibri" charset="0"/>
                <a:cs typeface="Arial" charset="0"/>
              </a:rPr>
              <a:t>Toolkit</a:t>
            </a:r>
          </a:p>
          <a:p>
            <a:pPr marL="0" indent="0">
              <a:buNone/>
            </a:pPr>
            <a:endParaRPr lang="en-US" dirty="0">
              <a:latin typeface="Calibri" charset="0"/>
              <a:cs typeface="Arial" charset="0"/>
            </a:endParaRPr>
          </a:p>
          <a:p>
            <a:pPr marL="376238" indent="-457200"/>
            <a:r>
              <a:rPr lang="en-US" dirty="0" smtClean="0">
                <a:latin typeface="Calibri" charset="0"/>
                <a:cs typeface="Arial" charset="0"/>
              </a:rPr>
              <a:t>We </a:t>
            </a:r>
            <a:r>
              <a:rPr lang="en-US" dirty="0">
                <a:latin typeface="Calibri" charset="0"/>
                <a:cs typeface="Arial" charset="0"/>
              </a:rPr>
              <a:t>can better apply </a:t>
            </a:r>
            <a:r>
              <a:rPr lang="en-US" dirty="0" smtClean="0">
                <a:latin typeface="Calibri" charset="0"/>
                <a:cs typeface="Arial" charset="0"/>
              </a:rPr>
              <a:t>RDA</a:t>
            </a:r>
          </a:p>
          <a:p>
            <a:pPr marL="376238" indent="-457200"/>
            <a:endParaRPr lang="en-US" sz="3600" dirty="0">
              <a:latin typeface="Calibri" charset="0"/>
              <a:cs typeface="Arial" charset="0"/>
            </a:endParaRPr>
          </a:p>
          <a:p>
            <a:pPr marL="376238" indent="-457200"/>
            <a:r>
              <a:rPr lang="en-US" dirty="0">
                <a:latin typeface="Calibri" charset="0"/>
                <a:cs typeface="Arial" charset="0"/>
              </a:rPr>
              <a:t>It will be easier to use </a:t>
            </a:r>
            <a:r>
              <a:rPr lang="en-US" dirty="0" smtClean="0">
                <a:latin typeface="Calibri" charset="0"/>
                <a:cs typeface="Arial" charset="0"/>
              </a:rPr>
              <a:t>cataloger’s </a:t>
            </a:r>
            <a:r>
              <a:rPr lang="en-US" dirty="0">
                <a:latin typeface="Calibri" charset="0"/>
                <a:cs typeface="Arial" charset="0"/>
              </a:rPr>
              <a:t>judgment in context</a:t>
            </a:r>
            <a:endParaRPr lang="en-US" sz="3400" dirty="0">
              <a:latin typeface="Calibri" charset="0"/>
              <a:cs typeface="Arial" charset="0"/>
            </a:endParaRPr>
          </a:p>
          <a:p>
            <a:endParaRPr lang="en-US" dirty="0"/>
          </a:p>
        </p:txBody>
      </p:sp>
      <p:sp>
        <p:nvSpPr>
          <p:cNvPr id="5" name="Slide Number Placeholder 4"/>
          <p:cNvSpPr>
            <a:spLocks noGrp="1"/>
          </p:cNvSpPr>
          <p:nvPr>
            <p:ph type="sldNum" sz="quarter" idx="12"/>
          </p:nvPr>
        </p:nvSpPr>
        <p:spPr/>
        <p:txBody>
          <a:bodyPr/>
          <a:lstStyle/>
          <a:p>
            <a:fld id="{C69651B2-2BA6-FD4D-8B70-8A9F70834AA3}" type="slidenum">
              <a:rPr lang="en-US" smtClean="0"/>
              <a:t>14</a:t>
            </a:fld>
            <a:endParaRPr lang="en-US" dirty="0"/>
          </a:p>
        </p:txBody>
      </p:sp>
    </p:spTree>
    <p:extLst>
      <p:ext uri="{BB962C8B-B14F-4D97-AF65-F5344CB8AC3E}">
        <p14:creationId xmlns:p14="http://schemas.microsoft.com/office/powerpoint/2010/main" val="168568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FRBR User Tasks</a:t>
            </a:r>
            <a:endParaRPr lang="en-US" dirty="0"/>
          </a:p>
        </p:txBody>
      </p:sp>
      <p:sp>
        <p:nvSpPr>
          <p:cNvPr id="5" name="Rectangle 3"/>
          <p:cNvSpPr txBox="1">
            <a:spLocks noChangeArrowheads="1"/>
          </p:cNvSpPr>
          <p:nvPr/>
        </p:nvSpPr>
        <p:spPr>
          <a:xfrm>
            <a:off x="152400" y="1827213"/>
            <a:ext cx="8991599" cy="44211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cs typeface="Arial" charset="0"/>
              </a:rPr>
              <a:t>1. </a:t>
            </a:r>
            <a:r>
              <a:rPr lang="en-US" sz="4400" b="1" dirty="0" smtClean="0">
                <a:cs typeface="Arial" charset="0"/>
              </a:rPr>
              <a:t>Find</a:t>
            </a:r>
            <a:endParaRPr lang="en-US" sz="3800" b="1" dirty="0" smtClean="0">
              <a:cs typeface="Arial" charset="0"/>
            </a:endParaRPr>
          </a:p>
          <a:p>
            <a:pPr lvl="1">
              <a:spcBef>
                <a:spcPts val="575"/>
              </a:spcBef>
              <a:buClr>
                <a:schemeClr val="accent1"/>
              </a:buClr>
              <a:buFont typeface="Wingdings" charset="0"/>
              <a:buNone/>
            </a:pPr>
            <a:r>
              <a:rPr lang="en-US" sz="2900" dirty="0" smtClean="0">
                <a:cs typeface="Arial" charset="0"/>
              </a:rPr>
              <a:t>	to locate either a single entity or a set of entities as the result of a search using an attribute or relationship of the entity </a:t>
            </a:r>
          </a:p>
          <a:p>
            <a:pPr lvl="1">
              <a:buClr>
                <a:srgbClr val="605298"/>
              </a:buClr>
              <a:buFont typeface="Wingdings" charset="0"/>
              <a:buChar char="¡"/>
            </a:pPr>
            <a:endParaRPr lang="en-US" sz="1100" dirty="0" smtClean="0">
              <a:cs typeface="Arial" charset="0"/>
            </a:endParaRPr>
          </a:p>
          <a:p>
            <a:pPr lvl="1">
              <a:spcBef>
                <a:spcPts val="575"/>
              </a:spcBef>
              <a:buClr>
                <a:schemeClr val="accent1"/>
              </a:buClr>
              <a:buFont typeface="Wingdings" charset="0"/>
              <a:buNone/>
            </a:pPr>
            <a:r>
              <a:rPr lang="en-US" sz="3000" i="1" dirty="0" smtClean="0">
                <a:solidFill>
                  <a:schemeClr val="accent5">
                    <a:lumMod val="75000"/>
                  </a:schemeClr>
                </a:solidFill>
                <a:cs typeface="Arial" charset="0"/>
              </a:rPr>
              <a:t>  </a:t>
            </a:r>
          </a:p>
          <a:p>
            <a:pPr algn="ctr">
              <a:spcBef>
                <a:spcPts val="575"/>
              </a:spcBef>
              <a:buClr>
                <a:schemeClr val="accent1"/>
              </a:buClr>
              <a:buFont typeface="Wingdings" charset="0"/>
              <a:buNone/>
            </a:pPr>
            <a:r>
              <a:rPr lang="en-US" sz="3400" i="1" dirty="0" smtClean="0">
                <a:solidFill>
                  <a:schemeClr val="accent5">
                    <a:lumMod val="75000"/>
                  </a:schemeClr>
                </a:solidFill>
                <a:cs typeface="Arial" charset="0"/>
              </a:rPr>
              <a:t>Find the work: “Hamlet”</a:t>
            </a:r>
          </a:p>
          <a:p>
            <a:pPr lvl="1">
              <a:spcBef>
                <a:spcPts val="575"/>
              </a:spcBef>
              <a:buClr>
                <a:schemeClr val="accent1"/>
              </a:buClr>
              <a:buFont typeface="Wingdings" charset="0"/>
              <a:buNone/>
            </a:pPr>
            <a:r>
              <a:rPr lang="en-US" sz="2200" dirty="0">
                <a:cs typeface="Arial" charset="0"/>
              </a:rPr>
              <a:t>	</a:t>
            </a:r>
            <a:r>
              <a:rPr lang="en-US" sz="2200" dirty="0" smtClean="0">
                <a:cs typeface="Arial" charset="0"/>
              </a:rPr>
              <a:t>	</a:t>
            </a:r>
          </a:p>
        </p:txBody>
      </p:sp>
      <p:sp>
        <p:nvSpPr>
          <p:cNvPr id="4" name="Slide Number Placeholder 3"/>
          <p:cNvSpPr>
            <a:spLocks noGrp="1"/>
          </p:cNvSpPr>
          <p:nvPr>
            <p:ph type="sldNum" sz="quarter" idx="12"/>
          </p:nvPr>
        </p:nvSpPr>
        <p:spPr/>
        <p:txBody>
          <a:bodyPr/>
          <a:lstStyle/>
          <a:p>
            <a:fld id="{C69651B2-2BA6-FD4D-8B70-8A9F70834AA3}" type="slidenum">
              <a:rPr lang="en-US" smtClean="0"/>
              <a:t>15</a:t>
            </a:fld>
            <a:endParaRPr lang="en-US" dirty="0"/>
          </a:p>
        </p:txBody>
      </p:sp>
    </p:spTree>
    <p:extLst>
      <p:ext uri="{BB962C8B-B14F-4D97-AF65-F5344CB8AC3E}">
        <p14:creationId xmlns:p14="http://schemas.microsoft.com/office/powerpoint/2010/main" val="15203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charset="0"/>
              </a:rPr>
              <a:t>FRBR User </a:t>
            </a:r>
            <a:r>
              <a:rPr lang="en-US" dirty="0" smtClean="0">
                <a:cs typeface="Arial" charset="0"/>
              </a:rPr>
              <a:t>Tasks, cont’d.</a:t>
            </a:r>
            <a:endParaRPr lang="en-US" dirty="0"/>
          </a:p>
        </p:txBody>
      </p:sp>
      <p:sp>
        <p:nvSpPr>
          <p:cNvPr id="3" name="Content Placeholder 2"/>
          <p:cNvSpPr>
            <a:spLocks noGrp="1"/>
          </p:cNvSpPr>
          <p:nvPr>
            <p:ph idx="1"/>
          </p:nvPr>
        </p:nvSpPr>
        <p:spPr>
          <a:xfrm>
            <a:off x="135467" y="1600200"/>
            <a:ext cx="8839200" cy="4525963"/>
          </a:xfrm>
        </p:spPr>
        <p:txBody>
          <a:bodyPr>
            <a:normAutofit/>
          </a:bodyPr>
          <a:lstStyle/>
          <a:p>
            <a:pPr marL="0" indent="0">
              <a:buNone/>
            </a:pPr>
            <a:r>
              <a:rPr lang="en-US" dirty="0" smtClean="0">
                <a:cs typeface="Arial" charset="0"/>
              </a:rPr>
              <a:t>2.</a:t>
            </a:r>
            <a:r>
              <a:rPr lang="en-US" sz="3800" dirty="0" smtClean="0">
                <a:cs typeface="Arial" charset="0"/>
              </a:rPr>
              <a:t> </a:t>
            </a:r>
            <a:r>
              <a:rPr lang="en-US" sz="4400" b="1" dirty="0" smtClean="0">
                <a:cs typeface="Arial" charset="0"/>
              </a:rPr>
              <a:t>Identify</a:t>
            </a:r>
            <a:endParaRPr lang="en-US" sz="3800" b="1" dirty="0">
              <a:cs typeface="Arial" charset="0"/>
            </a:endParaRPr>
          </a:p>
          <a:p>
            <a:pPr>
              <a:spcBef>
                <a:spcPts val="575"/>
              </a:spcBef>
              <a:buClr>
                <a:schemeClr val="accent1"/>
              </a:buClr>
              <a:buFont typeface="Wingdings" charset="0"/>
              <a:buNone/>
            </a:pPr>
            <a:r>
              <a:rPr lang="en-US" dirty="0">
                <a:cs typeface="Arial" charset="0"/>
              </a:rPr>
              <a:t>	to confirm that the entity described corresponds to the entity sought, or to distinguish between two or more entities with similar characteristics </a:t>
            </a:r>
          </a:p>
          <a:p>
            <a:pPr marL="0" indent="0">
              <a:buNone/>
            </a:pPr>
            <a:endParaRPr lang="en-US" dirty="0" smtClean="0"/>
          </a:p>
          <a:p>
            <a:pPr marL="0" indent="0" algn="ctr">
              <a:buNone/>
            </a:pPr>
            <a:r>
              <a:rPr lang="en-US" sz="3400" i="1" dirty="0" smtClean="0">
                <a:solidFill>
                  <a:srgbClr val="31859C"/>
                </a:solidFill>
              </a:rPr>
              <a:t>Which “Hamlet” in the retrieval set is </a:t>
            </a:r>
          </a:p>
          <a:p>
            <a:pPr marL="0" indent="0" algn="ctr">
              <a:buNone/>
            </a:pPr>
            <a:r>
              <a:rPr lang="en-US" sz="3400" i="1" dirty="0" smtClean="0">
                <a:solidFill>
                  <a:srgbClr val="31859C"/>
                </a:solidFill>
              </a:rPr>
              <a:t>the one I’m looking for?</a:t>
            </a:r>
          </a:p>
        </p:txBody>
      </p:sp>
      <p:sp>
        <p:nvSpPr>
          <p:cNvPr id="4" name="Slide Number Placeholder 3"/>
          <p:cNvSpPr>
            <a:spLocks noGrp="1"/>
          </p:cNvSpPr>
          <p:nvPr>
            <p:ph type="sldNum" sz="quarter" idx="12"/>
          </p:nvPr>
        </p:nvSpPr>
        <p:spPr/>
        <p:txBody>
          <a:bodyPr/>
          <a:lstStyle/>
          <a:p>
            <a:fld id="{C69651B2-2BA6-FD4D-8B70-8A9F70834AA3}" type="slidenum">
              <a:rPr lang="en-US" smtClean="0"/>
              <a:t>16</a:t>
            </a:fld>
            <a:endParaRPr lang="en-US" dirty="0"/>
          </a:p>
        </p:txBody>
      </p:sp>
    </p:spTree>
    <p:extLst>
      <p:ext uri="{BB962C8B-B14F-4D97-AF65-F5344CB8AC3E}">
        <p14:creationId xmlns:p14="http://schemas.microsoft.com/office/powerpoint/2010/main" val="395488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charset="0"/>
              </a:rPr>
              <a:t>FRBR User Tasks, </a:t>
            </a:r>
            <a:r>
              <a:rPr lang="en-US" dirty="0" smtClean="0">
                <a:cs typeface="Arial" charset="0"/>
              </a:rPr>
              <a:t>cont’d.</a:t>
            </a:r>
            <a:endParaRPr lang="en-US" dirty="0"/>
          </a:p>
        </p:txBody>
      </p:sp>
      <p:sp>
        <p:nvSpPr>
          <p:cNvPr id="3" name="Content Placeholder 2"/>
          <p:cNvSpPr>
            <a:spLocks noGrp="1"/>
          </p:cNvSpPr>
          <p:nvPr>
            <p:ph idx="1"/>
          </p:nvPr>
        </p:nvSpPr>
        <p:spPr>
          <a:xfrm>
            <a:off x="457200" y="1600200"/>
            <a:ext cx="8229600" cy="5121275"/>
          </a:xfrm>
        </p:spPr>
        <p:txBody>
          <a:bodyPr/>
          <a:lstStyle/>
          <a:p>
            <a:pPr marL="0" indent="0">
              <a:buNone/>
            </a:pPr>
            <a:r>
              <a:rPr lang="en-US" dirty="0" smtClean="0"/>
              <a:t>3. </a:t>
            </a:r>
            <a:r>
              <a:rPr lang="en-US" sz="4400" b="1" dirty="0">
                <a:cs typeface="Arial" charset="0"/>
              </a:rPr>
              <a:t>Select</a:t>
            </a:r>
            <a:endParaRPr lang="en-US" sz="3800" b="1" dirty="0">
              <a:cs typeface="Arial" charset="0"/>
            </a:endParaRPr>
          </a:p>
          <a:p>
            <a:pPr lvl="1">
              <a:spcBef>
                <a:spcPts val="575"/>
              </a:spcBef>
              <a:buClr>
                <a:schemeClr val="accent1"/>
              </a:buClr>
              <a:buNone/>
            </a:pPr>
            <a:r>
              <a:rPr lang="en-US" sz="2900" dirty="0">
                <a:cs typeface="Arial" charset="0"/>
              </a:rPr>
              <a:t>	to choose an entity that meets the </a:t>
            </a:r>
            <a:r>
              <a:rPr lang="en-US" sz="2900" dirty="0" smtClean="0">
                <a:cs typeface="Arial" charset="0"/>
              </a:rPr>
              <a:t>user’s </a:t>
            </a:r>
            <a:r>
              <a:rPr lang="en-US" sz="2900" dirty="0">
                <a:cs typeface="Arial" charset="0"/>
              </a:rPr>
              <a:t>requirements with respect to content, physical format, etc., or to reject an entity as being inappropriate to the </a:t>
            </a:r>
            <a:r>
              <a:rPr lang="en-US" sz="2900" dirty="0" smtClean="0">
                <a:cs typeface="Arial" charset="0"/>
              </a:rPr>
              <a:t>user’s needs</a:t>
            </a:r>
          </a:p>
          <a:p>
            <a:pPr lvl="1">
              <a:spcBef>
                <a:spcPts val="575"/>
              </a:spcBef>
              <a:buClr>
                <a:schemeClr val="accent1"/>
              </a:buClr>
              <a:buNone/>
            </a:pPr>
            <a:endParaRPr lang="en-US" sz="2900" dirty="0">
              <a:cs typeface="Arial" charset="0"/>
            </a:endParaRPr>
          </a:p>
          <a:p>
            <a:pPr lvl="1" algn="ctr">
              <a:spcBef>
                <a:spcPts val="575"/>
              </a:spcBef>
              <a:buClr>
                <a:schemeClr val="accent1"/>
              </a:buClr>
              <a:buNone/>
            </a:pPr>
            <a:r>
              <a:rPr lang="en-US" sz="3200" i="1" dirty="0" smtClean="0">
                <a:solidFill>
                  <a:srgbClr val="31859C"/>
                </a:solidFill>
                <a:cs typeface="Arial" charset="0"/>
              </a:rPr>
              <a:t>The 1987 Penguin edition is available in print and online; but the online version lacks the “marginalia” added by the previous user.</a:t>
            </a:r>
            <a:r>
              <a:rPr lang="en-US" sz="3200" dirty="0" smtClean="0">
                <a:cs typeface="Arial" charset="0"/>
              </a:rPr>
              <a:t> </a:t>
            </a:r>
            <a:endParaRPr lang="en-US" sz="3200" dirty="0">
              <a:cs typeface="Arial"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17</a:t>
            </a:fld>
            <a:endParaRPr lang="en-US" dirty="0"/>
          </a:p>
        </p:txBody>
      </p:sp>
    </p:spTree>
    <p:extLst>
      <p:ext uri="{BB962C8B-B14F-4D97-AF65-F5344CB8AC3E}">
        <p14:creationId xmlns:p14="http://schemas.microsoft.com/office/powerpoint/2010/main" val="312135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charset="0"/>
              </a:rPr>
              <a:t>FRBR User </a:t>
            </a:r>
            <a:r>
              <a:rPr lang="en-US" dirty="0" smtClean="0">
                <a:cs typeface="Arial" charset="0"/>
              </a:rPr>
              <a:t>Tasks, cont’d.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cs typeface="Arial" charset="0"/>
              </a:rPr>
              <a:t>4. </a:t>
            </a:r>
            <a:r>
              <a:rPr lang="en-US" sz="4400" b="1" dirty="0" smtClean="0">
                <a:cs typeface="Arial" charset="0"/>
              </a:rPr>
              <a:t>Obtain</a:t>
            </a:r>
            <a:endParaRPr lang="en-US" sz="3800" b="1" dirty="0">
              <a:cs typeface="Arial" charset="0"/>
            </a:endParaRPr>
          </a:p>
          <a:p>
            <a:pPr lvl="1">
              <a:spcBef>
                <a:spcPts val="575"/>
              </a:spcBef>
              <a:buClr>
                <a:schemeClr val="accent1"/>
              </a:buClr>
              <a:buNone/>
            </a:pPr>
            <a:r>
              <a:rPr lang="en-US" sz="2900" dirty="0">
                <a:cs typeface="Arial" charset="0"/>
              </a:rPr>
              <a:t>	to acquire an entity through purchase, loan, etc., or to access an entity electronically through an online connection</a:t>
            </a:r>
          </a:p>
          <a:p>
            <a:pPr lvl="1">
              <a:spcBef>
                <a:spcPts val="575"/>
              </a:spcBef>
              <a:buClr>
                <a:schemeClr val="accent1"/>
              </a:buClr>
              <a:buNone/>
            </a:pPr>
            <a:endParaRPr lang="en-US" sz="2700" dirty="0">
              <a:cs typeface="Arial" charset="0"/>
            </a:endParaRPr>
          </a:p>
          <a:p>
            <a:pPr marL="0" indent="0" algn="ctr">
              <a:buNone/>
            </a:pPr>
            <a:r>
              <a:rPr lang="en-US" sz="3600" i="1" dirty="0" smtClean="0">
                <a:solidFill>
                  <a:srgbClr val="31859C"/>
                </a:solidFill>
              </a:rPr>
              <a:t>It is snowing outside and I don’t want to walk to the Library. I will download the online version through the Library’s access to Ebrary</a:t>
            </a:r>
            <a:endParaRPr lang="en-US" sz="3600" i="1" dirty="0">
              <a:solidFill>
                <a:srgbClr val="31859C"/>
              </a:solidFill>
            </a:endParaRPr>
          </a:p>
        </p:txBody>
      </p:sp>
      <p:sp>
        <p:nvSpPr>
          <p:cNvPr id="4" name="Slide Number Placeholder 3"/>
          <p:cNvSpPr>
            <a:spLocks noGrp="1"/>
          </p:cNvSpPr>
          <p:nvPr>
            <p:ph type="sldNum" sz="quarter" idx="12"/>
          </p:nvPr>
        </p:nvSpPr>
        <p:spPr/>
        <p:txBody>
          <a:bodyPr/>
          <a:lstStyle/>
          <a:p>
            <a:fld id="{C69651B2-2BA6-FD4D-8B70-8A9F70834AA3}" type="slidenum">
              <a:rPr lang="en-US" smtClean="0"/>
              <a:t>18</a:t>
            </a:fld>
            <a:endParaRPr lang="en-US" dirty="0"/>
          </a:p>
        </p:txBody>
      </p:sp>
    </p:spTree>
    <p:extLst>
      <p:ext uri="{BB962C8B-B14F-4D97-AF65-F5344CB8AC3E}">
        <p14:creationId xmlns:p14="http://schemas.microsoft.com/office/powerpoint/2010/main" val="212999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rPr>
              <a:t>Who Are Users? </a:t>
            </a:r>
            <a:endParaRPr lang="en-US" sz="4800" dirty="0">
              <a:solidFill>
                <a:srgbClr val="FF0000"/>
              </a:solidFill>
            </a:endParaRPr>
          </a:p>
        </p:txBody>
      </p:sp>
      <p:sp>
        <p:nvSpPr>
          <p:cNvPr id="4" name="Slide Number Placeholder 3"/>
          <p:cNvSpPr>
            <a:spLocks noGrp="1"/>
          </p:cNvSpPr>
          <p:nvPr>
            <p:ph type="sldNum" sz="quarter" idx="12"/>
          </p:nvPr>
        </p:nvSpPr>
        <p:spPr/>
        <p:txBody>
          <a:bodyPr/>
          <a:lstStyle/>
          <a:p>
            <a:fld id="{C69651B2-2BA6-FD4D-8B70-8A9F70834AA3}" type="slidenum">
              <a:rPr lang="en-US" smtClean="0"/>
              <a:t>19</a:t>
            </a:fld>
            <a:endParaRPr lang="en-US" dirty="0"/>
          </a:p>
        </p:txBody>
      </p:sp>
      <p:sp>
        <p:nvSpPr>
          <p:cNvPr id="5" name="TextBox 4"/>
          <p:cNvSpPr txBox="1"/>
          <p:nvPr/>
        </p:nvSpPr>
        <p:spPr>
          <a:xfrm>
            <a:off x="481540" y="2889071"/>
            <a:ext cx="8205260" cy="1200329"/>
          </a:xfrm>
          <a:prstGeom prst="rect">
            <a:avLst/>
          </a:prstGeom>
          <a:noFill/>
        </p:spPr>
        <p:txBody>
          <a:bodyPr wrap="none" rtlCol="0">
            <a:spAutoFit/>
          </a:bodyPr>
          <a:lstStyle/>
          <a:p>
            <a:r>
              <a:rPr lang="en-US" sz="7200" dirty="0"/>
              <a:t>People and </a:t>
            </a:r>
            <a:r>
              <a:rPr lang="en-US" sz="7200" dirty="0" smtClean="0"/>
              <a:t>Machines</a:t>
            </a:r>
            <a:endParaRPr lang="en-US" sz="7200" dirty="0"/>
          </a:p>
        </p:txBody>
      </p:sp>
    </p:spTree>
    <p:extLst>
      <p:ext uri="{BB962C8B-B14F-4D97-AF65-F5344CB8AC3E}">
        <p14:creationId xmlns:p14="http://schemas.microsoft.com/office/powerpoint/2010/main" val="26755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753726" y="4098007"/>
            <a:ext cx="7933073" cy="2438260"/>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smtClean="0">
                <a:solidFill>
                  <a:schemeClr val="tx2"/>
                </a:solidFill>
              </a:rPr>
              <a:t>Presented by UC Berkeley*</a:t>
            </a:r>
          </a:p>
          <a:p>
            <a:r>
              <a:rPr lang="en-US" sz="2400" dirty="0" smtClean="0">
                <a:solidFill>
                  <a:schemeClr val="tx2"/>
                </a:solidFill>
              </a:rPr>
              <a:t>Fall/Winter 2013</a:t>
            </a:r>
          </a:p>
          <a:p>
            <a:endParaRPr lang="en-US" sz="2400" dirty="0" smtClean="0">
              <a:solidFill>
                <a:schemeClr val="tx2"/>
              </a:solidFill>
            </a:endParaRPr>
          </a:p>
          <a:p>
            <a:r>
              <a:rPr lang="en-US" sz="2400" dirty="0" smtClean="0">
                <a:solidFill>
                  <a:schemeClr val="tx2"/>
                </a:solidFill>
              </a:rPr>
              <a:t/>
            </a:r>
            <a:br>
              <a:rPr lang="en-US" sz="2400" dirty="0" smtClean="0">
                <a:solidFill>
                  <a:schemeClr val="tx2"/>
                </a:solidFill>
              </a:rPr>
            </a:br>
            <a:r>
              <a:rPr lang="en-US" sz="2400" dirty="0" smtClean="0">
                <a:solidFill>
                  <a:schemeClr val="tx2"/>
                </a:solidFill>
              </a:rPr>
              <a:t>*</a:t>
            </a:r>
            <a:r>
              <a:rPr lang="en-US" sz="2000" dirty="0" smtClean="0">
                <a:solidFill>
                  <a:schemeClr val="tx2"/>
                </a:solidFill>
              </a:rPr>
              <a:t>with lots of help from the Library of Congress, UC San Diego, </a:t>
            </a:r>
          </a:p>
          <a:p>
            <a:r>
              <a:rPr lang="en-US" sz="2000" dirty="0" smtClean="0">
                <a:solidFill>
                  <a:schemeClr val="tx2"/>
                </a:solidFill>
              </a:rPr>
              <a:t>Chris Oliver, and others who have written awesome reports and articles.</a:t>
            </a:r>
          </a:p>
          <a:p>
            <a:endParaRPr lang="en-US" sz="2400" dirty="0">
              <a:solidFill>
                <a:schemeClr val="tx2"/>
              </a:solidFill>
            </a:endParaRPr>
          </a:p>
        </p:txBody>
      </p:sp>
      <p:pic>
        <p:nvPicPr>
          <p:cNvPr id="6" name="Picture 5" descr="RDAlogo_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753727" y="1217595"/>
            <a:ext cx="7628273" cy="21164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sz="quarter" idx="12"/>
          </p:nvPr>
        </p:nvSpPr>
        <p:spPr/>
        <p:txBody>
          <a:bodyPr/>
          <a:lstStyle/>
          <a:p>
            <a:fld id="{C69651B2-2BA6-FD4D-8B70-8A9F70834AA3}" type="slidenum">
              <a:rPr lang="en-US" smtClean="0"/>
              <a:t>2</a:t>
            </a:fld>
            <a:endParaRPr lang="en-US" dirty="0"/>
          </a:p>
        </p:txBody>
      </p:sp>
    </p:spTree>
    <p:extLst>
      <p:ext uri="{BB962C8B-B14F-4D97-AF65-F5344CB8AC3E}">
        <p14:creationId xmlns:p14="http://schemas.microsoft.com/office/powerpoint/2010/main" val="912517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FRBR Model</a:t>
            </a:r>
            <a:endParaRPr lang="en-US" dirty="0"/>
          </a:p>
        </p:txBody>
      </p:sp>
      <p:sp>
        <p:nvSpPr>
          <p:cNvPr id="3" name="Content Placeholder 2"/>
          <p:cNvSpPr>
            <a:spLocks noGrp="1"/>
          </p:cNvSpPr>
          <p:nvPr>
            <p:ph idx="1"/>
          </p:nvPr>
        </p:nvSpPr>
        <p:spPr>
          <a:xfrm>
            <a:off x="0" y="1143000"/>
            <a:ext cx="9144000" cy="5578475"/>
          </a:xfrm>
        </p:spPr>
        <p:txBody>
          <a:bodyPr>
            <a:normAutofit/>
          </a:bodyPr>
          <a:lstStyle/>
          <a:p>
            <a:pPr marL="0" indent="0" algn="ctr">
              <a:buNone/>
            </a:pPr>
            <a:r>
              <a:rPr lang="en-US" dirty="0" smtClean="0"/>
              <a:t>In an entity-</a:t>
            </a:r>
            <a:r>
              <a:rPr lang="en-US" dirty="0"/>
              <a:t>r</a:t>
            </a:r>
            <a:r>
              <a:rPr lang="en-US" dirty="0" smtClean="0"/>
              <a:t>elationship (ER) model 3 things exist: </a:t>
            </a:r>
          </a:p>
          <a:p>
            <a:pPr marL="0" indent="0" algn="ctr">
              <a:buNone/>
            </a:pPr>
            <a:endParaRPr lang="en-US" sz="1800" dirty="0" smtClean="0"/>
          </a:p>
          <a:p>
            <a:pPr marL="0" indent="0">
              <a:buNone/>
            </a:pPr>
            <a:r>
              <a:rPr lang="en-US" dirty="0"/>
              <a:t>	</a:t>
            </a:r>
            <a:r>
              <a:rPr lang="en-US" sz="3600" dirty="0" smtClean="0">
                <a:solidFill>
                  <a:srgbClr val="C7282B"/>
                </a:solidFill>
              </a:rPr>
              <a:t>Entities</a:t>
            </a:r>
            <a:endParaRPr lang="en-US" dirty="0" smtClean="0">
              <a:solidFill>
                <a:srgbClr val="C7282B"/>
              </a:solidFill>
            </a:endParaRPr>
          </a:p>
          <a:p>
            <a:pPr marL="0" indent="0">
              <a:buNone/>
            </a:pPr>
            <a:r>
              <a:rPr lang="en-US" dirty="0" smtClean="0"/>
              <a:t>		are </a:t>
            </a:r>
            <a:r>
              <a:rPr lang="en-US" dirty="0"/>
              <a:t>things </a:t>
            </a:r>
            <a:r>
              <a:rPr lang="en-US" dirty="0" smtClean="0"/>
              <a:t>(physical </a:t>
            </a:r>
            <a:r>
              <a:rPr lang="en-US" dirty="0"/>
              <a:t>or </a:t>
            </a:r>
            <a:r>
              <a:rPr lang="en-US" dirty="0" smtClean="0"/>
              <a:t>abstract)</a:t>
            </a:r>
          </a:p>
          <a:p>
            <a:pPr marL="0" indent="0">
              <a:buNone/>
            </a:pPr>
            <a:r>
              <a:rPr lang="en-US" dirty="0" smtClean="0"/>
              <a:t>	</a:t>
            </a:r>
            <a:r>
              <a:rPr lang="en-US" sz="3600" dirty="0" smtClean="0">
                <a:solidFill>
                  <a:schemeClr val="tx2">
                    <a:lumMod val="60000"/>
                    <a:lumOff val="40000"/>
                  </a:schemeClr>
                </a:solidFill>
              </a:rPr>
              <a:t>Attributes</a:t>
            </a:r>
            <a:r>
              <a:rPr lang="en-US" dirty="0" smtClean="0">
                <a:solidFill>
                  <a:schemeClr val="tx2">
                    <a:lumMod val="60000"/>
                    <a:lumOff val="40000"/>
                  </a:schemeClr>
                </a:solidFill>
              </a:rPr>
              <a:t> </a:t>
            </a:r>
          </a:p>
          <a:p>
            <a:pPr marL="0" indent="0">
              <a:buNone/>
            </a:pPr>
            <a:r>
              <a:rPr lang="en-US" dirty="0" smtClean="0"/>
              <a:t>		are properties/characteristics </a:t>
            </a:r>
            <a:r>
              <a:rPr lang="en-US" dirty="0"/>
              <a:t>of either </a:t>
            </a:r>
            <a:r>
              <a:rPr lang="en-US" dirty="0" smtClean="0"/>
              <a:t>					entities </a:t>
            </a:r>
            <a:r>
              <a:rPr lang="en-US" dirty="0"/>
              <a:t>or </a:t>
            </a:r>
            <a:r>
              <a:rPr lang="en-US" dirty="0" smtClean="0"/>
              <a:t>relationships</a:t>
            </a:r>
          </a:p>
          <a:p>
            <a:pPr marL="0" indent="0">
              <a:buNone/>
            </a:pPr>
            <a:r>
              <a:rPr lang="en-US" dirty="0" smtClean="0"/>
              <a:t>	</a:t>
            </a:r>
            <a:r>
              <a:rPr lang="en-US" sz="3600" dirty="0" smtClean="0">
                <a:solidFill>
                  <a:schemeClr val="accent3"/>
                </a:solidFill>
              </a:rPr>
              <a:t>Relationships</a:t>
            </a:r>
            <a:endParaRPr lang="en-US" dirty="0" smtClean="0">
              <a:solidFill>
                <a:schemeClr val="accent3"/>
              </a:solidFill>
            </a:endParaRPr>
          </a:p>
          <a:p>
            <a:pPr marL="0" indent="0">
              <a:buNone/>
            </a:pPr>
            <a:r>
              <a:rPr lang="en-US" dirty="0" smtClean="0"/>
              <a:t>		are </a:t>
            </a:r>
            <a:r>
              <a:rPr lang="en-US" dirty="0"/>
              <a:t>interactions among entities</a:t>
            </a:r>
          </a:p>
          <a:p>
            <a:endParaRPr lang="en-US" dirty="0" smtClean="0"/>
          </a:p>
        </p:txBody>
      </p:sp>
      <p:sp>
        <p:nvSpPr>
          <p:cNvPr id="4" name="Slide Number Placeholder 3"/>
          <p:cNvSpPr>
            <a:spLocks noGrp="1"/>
          </p:cNvSpPr>
          <p:nvPr>
            <p:ph type="sldNum" sz="quarter" idx="12"/>
          </p:nvPr>
        </p:nvSpPr>
        <p:spPr/>
        <p:txBody>
          <a:bodyPr/>
          <a:lstStyle/>
          <a:p>
            <a:fld id="{C69651B2-2BA6-FD4D-8B70-8A9F70834AA3}" type="slidenum">
              <a:rPr lang="en-US" smtClean="0"/>
              <a:t>20</a:t>
            </a:fld>
            <a:endParaRPr lang="en-US" dirty="0"/>
          </a:p>
        </p:txBody>
      </p:sp>
    </p:spTree>
    <p:extLst>
      <p:ext uri="{BB962C8B-B14F-4D97-AF65-F5344CB8AC3E}">
        <p14:creationId xmlns:p14="http://schemas.microsoft.com/office/powerpoint/2010/main" val="321031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37571"/>
            <a:ext cx="8229600" cy="1143000"/>
          </a:xfrm>
        </p:spPr>
        <p:txBody>
          <a:bodyPr>
            <a:normAutofit/>
          </a:bodyPr>
          <a:lstStyle/>
          <a:p>
            <a:pPr eaLnBrk="1" hangingPunct="1">
              <a:defRPr/>
            </a:pPr>
            <a:r>
              <a:rPr lang="en-US" dirty="0" smtClean="0">
                <a:ea typeface="+mj-ea"/>
              </a:rPr>
              <a:t>3 Groups of FRBR Entities</a:t>
            </a:r>
          </a:p>
        </p:txBody>
      </p:sp>
      <p:sp>
        <p:nvSpPr>
          <p:cNvPr id="2" name="Rectangle 3"/>
          <p:cNvSpPr>
            <a:spLocks noGrp="1" noChangeArrowheads="1"/>
          </p:cNvSpPr>
          <p:nvPr>
            <p:ph idx="1"/>
          </p:nvPr>
        </p:nvSpPr>
        <p:spPr>
          <a:xfrm>
            <a:off x="457200" y="1417639"/>
            <a:ext cx="8534399" cy="4906962"/>
          </a:xfrm>
        </p:spPr>
        <p:txBody>
          <a:bodyPr>
            <a:normAutofit/>
          </a:bodyPr>
          <a:lstStyle/>
          <a:p>
            <a:pPr marL="457200" lvl="1" indent="0" eaLnBrk="1" hangingPunct="1">
              <a:buNone/>
            </a:pPr>
            <a:r>
              <a:rPr lang="en-US" sz="3200" dirty="0" smtClean="0">
                <a:solidFill>
                  <a:srgbClr val="C7282B"/>
                </a:solidFill>
                <a:latin typeface="Calibri" charset="0"/>
                <a:cs typeface="Arial" charset="0"/>
              </a:rPr>
              <a:t>Group </a:t>
            </a:r>
            <a:r>
              <a:rPr lang="en-US" sz="3200" dirty="0">
                <a:solidFill>
                  <a:srgbClr val="C7282B"/>
                </a:solidFill>
                <a:latin typeface="Calibri" charset="0"/>
                <a:cs typeface="Arial" charset="0"/>
              </a:rPr>
              <a:t>1 </a:t>
            </a:r>
            <a:r>
              <a:rPr lang="en-US" sz="3200" dirty="0" smtClean="0">
                <a:solidFill>
                  <a:srgbClr val="C7282B"/>
                </a:solidFill>
                <a:latin typeface="Calibri" charset="0"/>
                <a:cs typeface="Arial" charset="0"/>
              </a:rPr>
              <a:t>Entities:</a:t>
            </a:r>
          </a:p>
          <a:p>
            <a:pPr marL="457200" lvl="1" indent="0" eaLnBrk="1" hangingPunct="1">
              <a:buNone/>
            </a:pPr>
            <a:r>
              <a:rPr lang="en-US" sz="3200" dirty="0" smtClean="0">
                <a:latin typeface="Calibri" charset="0"/>
                <a:cs typeface="Arial" charset="0"/>
              </a:rPr>
              <a:t>Works</a:t>
            </a:r>
            <a:r>
              <a:rPr lang="en-US" sz="3200" dirty="0">
                <a:latin typeface="Calibri" charset="0"/>
                <a:cs typeface="Arial" charset="0"/>
              </a:rPr>
              <a:t>, Expressions, Manifestations, and Items</a:t>
            </a:r>
          </a:p>
          <a:p>
            <a:pPr marL="457200" lvl="1" indent="0" eaLnBrk="1" hangingPunct="1">
              <a:buNone/>
            </a:pPr>
            <a:endParaRPr lang="en-US" sz="3200" dirty="0" smtClean="0">
              <a:latin typeface="Calibri" charset="0"/>
              <a:cs typeface="Arial" charset="0"/>
            </a:endParaRPr>
          </a:p>
          <a:p>
            <a:pPr marL="457200" lvl="1" indent="0" eaLnBrk="1" hangingPunct="1">
              <a:buNone/>
            </a:pPr>
            <a:r>
              <a:rPr lang="en-US" sz="3200" dirty="0" smtClean="0">
                <a:solidFill>
                  <a:srgbClr val="C7282B"/>
                </a:solidFill>
                <a:latin typeface="Calibri" charset="0"/>
                <a:cs typeface="Arial" charset="0"/>
              </a:rPr>
              <a:t>Group </a:t>
            </a:r>
            <a:r>
              <a:rPr lang="en-US" sz="3200" dirty="0">
                <a:solidFill>
                  <a:srgbClr val="C7282B"/>
                </a:solidFill>
                <a:latin typeface="Calibri" charset="0"/>
                <a:cs typeface="Arial" charset="0"/>
              </a:rPr>
              <a:t>2 </a:t>
            </a:r>
            <a:r>
              <a:rPr lang="en-US" sz="3200" dirty="0" smtClean="0">
                <a:solidFill>
                  <a:srgbClr val="C7282B"/>
                </a:solidFill>
                <a:latin typeface="Calibri" charset="0"/>
                <a:cs typeface="Arial" charset="0"/>
              </a:rPr>
              <a:t>Entities: </a:t>
            </a:r>
            <a:endParaRPr lang="en-US" sz="3200" dirty="0">
              <a:solidFill>
                <a:srgbClr val="C7282B"/>
              </a:solidFill>
              <a:latin typeface="Calibri" charset="0"/>
              <a:cs typeface="Arial" charset="0"/>
            </a:endParaRPr>
          </a:p>
          <a:p>
            <a:pPr marL="457200" lvl="1" indent="0" eaLnBrk="1" hangingPunct="1">
              <a:buNone/>
            </a:pPr>
            <a:r>
              <a:rPr lang="en-US" sz="3200" dirty="0" smtClean="0">
                <a:latin typeface="Calibri" charset="0"/>
                <a:cs typeface="Arial" charset="0"/>
              </a:rPr>
              <a:t>Persons</a:t>
            </a:r>
            <a:r>
              <a:rPr lang="en-US" sz="3200" dirty="0">
                <a:latin typeface="Calibri" charset="0"/>
                <a:cs typeface="Arial" charset="0"/>
              </a:rPr>
              <a:t>, </a:t>
            </a:r>
            <a:r>
              <a:rPr lang="en-US" sz="3200" dirty="0" smtClean="0">
                <a:latin typeface="Calibri" charset="0"/>
                <a:cs typeface="Arial" charset="0"/>
              </a:rPr>
              <a:t>Families, Corporate Bodies </a:t>
            </a:r>
            <a:endParaRPr lang="en-US" sz="3200" dirty="0">
              <a:latin typeface="Calibri" charset="0"/>
              <a:cs typeface="Arial" charset="0"/>
            </a:endParaRPr>
          </a:p>
          <a:p>
            <a:pPr marL="457200" lvl="1" indent="0" eaLnBrk="1" hangingPunct="1">
              <a:buNone/>
            </a:pPr>
            <a:endParaRPr lang="en-US" sz="3200" dirty="0" smtClean="0">
              <a:latin typeface="Calibri" charset="0"/>
              <a:cs typeface="Arial" charset="0"/>
            </a:endParaRPr>
          </a:p>
          <a:p>
            <a:pPr marL="457200" lvl="1" indent="0" eaLnBrk="1" hangingPunct="1">
              <a:buNone/>
            </a:pPr>
            <a:r>
              <a:rPr lang="en-US" sz="3200" dirty="0" smtClean="0">
                <a:solidFill>
                  <a:srgbClr val="C7282B"/>
                </a:solidFill>
                <a:latin typeface="Calibri" charset="0"/>
                <a:cs typeface="Arial" charset="0"/>
              </a:rPr>
              <a:t>Group </a:t>
            </a:r>
            <a:r>
              <a:rPr lang="en-US" sz="3200" dirty="0">
                <a:solidFill>
                  <a:srgbClr val="C7282B"/>
                </a:solidFill>
                <a:latin typeface="Calibri" charset="0"/>
                <a:cs typeface="Arial" charset="0"/>
              </a:rPr>
              <a:t>3 </a:t>
            </a:r>
            <a:r>
              <a:rPr lang="en-US" sz="3200" dirty="0" smtClean="0">
                <a:solidFill>
                  <a:srgbClr val="C7282B"/>
                </a:solidFill>
                <a:latin typeface="Calibri" charset="0"/>
                <a:cs typeface="Arial" charset="0"/>
              </a:rPr>
              <a:t>Entities:</a:t>
            </a:r>
          </a:p>
          <a:p>
            <a:pPr marL="457200" lvl="1" indent="0" eaLnBrk="1" hangingPunct="1">
              <a:buNone/>
            </a:pPr>
            <a:r>
              <a:rPr lang="en-US" sz="3200" dirty="0" smtClean="0">
                <a:latin typeface="Calibri" charset="0"/>
                <a:cs typeface="Arial" charset="0"/>
              </a:rPr>
              <a:t>Concept</a:t>
            </a:r>
            <a:r>
              <a:rPr lang="en-US" sz="3200" dirty="0">
                <a:latin typeface="Calibri" charset="0"/>
                <a:cs typeface="Arial" charset="0"/>
              </a:rPr>
              <a:t>, Place, Event, </a:t>
            </a:r>
            <a:r>
              <a:rPr lang="en-US" sz="3200" dirty="0" smtClean="0">
                <a:latin typeface="Calibri" charset="0"/>
                <a:cs typeface="Arial" charset="0"/>
              </a:rPr>
              <a:t>Object … plus …</a:t>
            </a:r>
            <a:endParaRPr lang="en-US" sz="1900" dirty="0">
              <a:latin typeface="Calibri" charset="0"/>
              <a:cs typeface="Arial" charset="0"/>
            </a:endParaRP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CCDAD4B5-DAE1-1843-8E96-EFAC8EB64D9F}" type="slidenum">
              <a:rPr lang="en-US">
                <a:solidFill>
                  <a:schemeClr val="bg1">
                    <a:lumMod val="50000"/>
                  </a:schemeClr>
                </a:solidFill>
                <a:latin typeface="Calibri" charset="0"/>
              </a:rPr>
              <a:pPr eaLnBrk="1" hangingPunct="1"/>
              <a:t>21</a:t>
            </a:fld>
            <a:endParaRPr lang="en-US" dirty="0">
              <a:solidFill>
                <a:schemeClr val="bg1">
                  <a:lumMod val="50000"/>
                </a:schemeClr>
              </a:solidFill>
              <a:latin typeface="Calibri" charset="0"/>
            </a:endParaRPr>
          </a:p>
        </p:txBody>
      </p:sp>
    </p:spTree>
    <p:extLst>
      <p:ext uri="{BB962C8B-B14F-4D97-AF65-F5344CB8AC3E}">
        <p14:creationId xmlns:p14="http://schemas.microsoft.com/office/powerpoint/2010/main" val="29093629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838"/>
            <a:ext cx="8229600" cy="1143000"/>
          </a:xfrm>
        </p:spPr>
        <p:txBody>
          <a:bodyPr>
            <a:normAutofit/>
          </a:bodyPr>
          <a:lstStyle/>
          <a:p>
            <a:r>
              <a:rPr lang="en-US" sz="6000" i="1" dirty="0" smtClean="0">
                <a:latin typeface="Century Schoolbook"/>
                <a:cs typeface="Century Schoolbook"/>
              </a:rPr>
              <a:t>Group 1 Entities</a:t>
            </a:r>
            <a:endParaRPr lang="en-US" sz="6000" i="1" dirty="0">
              <a:latin typeface="Century Schoolbook"/>
              <a:cs typeface="Century Schoolbook"/>
            </a:endParaRPr>
          </a:p>
        </p:txBody>
      </p:sp>
      <p:sp>
        <p:nvSpPr>
          <p:cNvPr id="4" name="Slide Number Placeholder 3"/>
          <p:cNvSpPr>
            <a:spLocks noGrp="1"/>
          </p:cNvSpPr>
          <p:nvPr>
            <p:ph type="sldNum" sz="quarter" idx="12"/>
          </p:nvPr>
        </p:nvSpPr>
        <p:spPr/>
        <p:txBody>
          <a:bodyPr/>
          <a:lstStyle/>
          <a:p>
            <a:fld id="{C69651B2-2BA6-FD4D-8B70-8A9F70834AA3}" type="slidenum">
              <a:rPr lang="en-US" smtClean="0"/>
              <a:t>22</a:t>
            </a:fld>
            <a:endParaRPr lang="en-US" dirty="0"/>
          </a:p>
        </p:txBody>
      </p:sp>
      <p:sp>
        <p:nvSpPr>
          <p:cNvPr id="6" name="TextBox 5"/>
          <p:cNvSpPr txBox="1"/>
          <p:nvPr/>
        </p:nvSpPr>
        <p:spPr>
          <a:xfrm>
            <a:off x="3014133" y="5994400"/>
            <a:ext cx="184666" cy="369332"/>
          </a:xfrm>
          <a:prstGeom prst="rect">
            <a:avLst/>
          </a:prstGeom>
          <a:noFill/>
        </p:spPr>
        <p:txBody>
          <a:bodyPr wrap="none" rtlCol="0">
            <a:spAutoFit/>
          </a:bodyPr>
          <a:lstStyle/>
          <a:p>
            <a:endParaRPr lang="en-US" dirty="0"/>
          </a:p>
        </p:txBody>
      </p:sp>
      <p:sp>
        <p:nvSpPr>
          <p:cNvPr id="8" name="TextBox 7"/>
          <p:cNvSpPr txBox="1"/>
          <p:nvPr/>
        </p:nvSpPr>
        <p:spPr>
          <a:xfrm>
            <a:off x="1949660" y="3505199"/>
            <a:ext cx="2498277" cy="769441"/>
          </a:xfrm>
          <a:prstGeom prst="rect">
            <a:avLst/>
          </a:prstGeom>
          <a:noFill/>
        </p:spPr>
        <p:txBody>
          <a:bodyPr wrap="none" rtlCol="0">
            <a:spAutoFit/>
          </a:bodyPr>
          <a:lstStyle/>
          <a:p>
            <a:r>
              <a:rPr lang="en-US" sz="4400" i="1" dirty="0" smtClean="0">
                <a:latin typeface="Century Schoolbook"/>
                <a:cs typeface="Century Schoolbook"/>
              </a:rPr>
              <a:t>“WEMI”</a:t>
            </a:r>
            <a:endParaRPr lang="en-US" sz="4400" i="1" dirty="0">
              <a:latin typeface="Century Schoolbook"/>
              <a:cs typeface="Century Schoolbook"/>
            </a:endParaRPr>
          </a:p>
        </p:txBody>
      </p:sp>
      <p:sp>
        <p:nvSpPr>
          <p:cNvPr id="9" name="TextBox 8"/>
          <p:cNvSpPr txBox="1"/>
          <p:nvPr/>
        </p:nvSpPr>
        <p:spPr>
          <a:xfrm>
            <a:off x="4779128" y="3505199"/>
            <a:ext cx="2498277" cy="769441"/>
          </a:xfrm>
          <a:prstGeom prst="rect">
            <a:avLst/>
          </a:prstGeom>
          <a:noFill/>
        </p:spPr>
        <p:txBody>
          <a:bodyPr wrap="none" rtlCol="0">
            <a:spAutoFit/>
          </a:bodyPr>
          <a:lstStyle/>
          <a:p>
            <a:r>
              <a:rPr lang="en-US" sz="4400" i="1" dirty="0" smtClean="0">
                <a:latin typeface="Century Schoolbook"/>
                <a:cs typeface="Century Schoolbook"/>
              </a:rPr>
              <a:t>“IMEW”</a:t>
            </a:r>
            <a:endParaRPr lang="en-US" sz="4400" i="1" dirty="0">
              <a:latin typeface="Century Schoolbook"/>
              <a:cs typeface="Century Schoolbook"/>
            </a:endParaRPr>
          </a:p>
        </p:txBody>
      </p:sp>
    </p:spTree>
    <p:extLst>
      <p:ext uri="{BB962C8B-B14F-4D97-AF65-F5344CB8AC3E}">
        <p14:creationId xmlns:p14="http://schemas.microsoft.com/office/powerpoint/2010/main" val="133879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651B2-2BA6-FD4D-8B70-8A9F70834AA3}" type="slidenum">
              <a:rPr lang="en-US" smtClean="0"/>
              <a:t>23</a:t>
            </a:fld>
            <a:endParaRPr lang="en-US" dirty="0"/>
          </a:p>
        </p:txBody>
      </p:sp>
      <p:sp>
        <p:nvSpPr>
          <p:cNvPr id="8" name="Cloud 7"/>
          <p:cNvSpPr/>
          <p:nvPr/>
        </p:nvSpPr>
        <p:spPr>
          <a:xfrm>
            <a:off x="491066" y="592667"/>
            <a:ext cx="2455333" cy="1490133"/>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WORK</a:t>
            </a:r>
            <a:endParaRPr lang="en-US" dirty="0">
              <a:solidFill>
                <a:schemeClr val="tx1"/>
              </a:solidFill>
            </a:endParaRPr>
          </a:p>
        </p:txBody>
      </p:sp>
      <p:sp>
        <p:nvSpPr>
          <p:cNvPr id="9" name="Oval 8"/>
          <p:cNvSpPr/>
          <p:nvPr/>
        </p:nvSpPr>
        <p:spPr>
          <a:xfrm>
            <a:off x="2675467" y="1930400"/>
            <a:ext cx="2427963" cy="162560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EXPRESSION</a:t>
            </a:r>
            <a:endParaRPr lang="en-US" sz="2400" dirty="0">
              <a:solidFill>
                <a:srgbClr val="000000"/>
              </a:solidFill>
            </a:endParaRPr>
          </a:p>
        </p:txBody>
      </p:sp>
      <p:sp>
        <p:nvSpPr>
          <p:cNvPr id="10" name="Multidocument 9"/>
          <p:cNvSpPr/>
          <p:nvPr/>
        </p:nvSpPr>
        <p:spPr>
          <a:xfrm>
            <a:off x="5181599" y="2810934"/>
            <a:ext cx="2810933" cy="1761066"/>
          </a:xfrm>
          <a:prstGeom prst="flowChartMultidocumen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MANIFESTATION</a:t>
            </a:r>
            <a:endParaRPr lang="en-US" dirty="0">
              <a:solidFill>
                <a:srgbClr val="000000"/>
              </a:solidFill>
            </a:endParaRPr>
          </a:p>
        </p:txBody>
      </p:sp>
      <p:sp>
        <p:nvSpPr>
          <p:cNvPr id="11" name="Rectangle 10"/>
          <p:cNvSpPr/>
          <p:nvPr/>
        </p:nvSpPr>
        <p:spPr>
          <a:xfrm>
            <a:off x="7318885" y="4842933"/>
            <a:ext cx="1456267" cy="151341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ITEM</a:t>
            </a:r>
            <a:endParaRPr lang="en-US" sz="3200" dirty="0">
              <a:solidFill>
                <a:srgbClr val="000000"/>
              </a:solidFill>
            </a:endParaRPr>
          </a:p>
        </p:txBody>
      </p:sp>
      <p:cxnSp>
        <p:nvCxnSpPr>
          <p:cNvPr id="17" name="Straight Connector 16"/>
          <p:cNvCxnSpPr/>
          <p:nvPr/>
        </p:nvCxnSpPr>
        <p:spPr>
          <a:xfrm>
            <a:off x="694267" y="1794934"/>
            <a:ext cx="0" cy="1195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530601" y="3542268"/>
            <a:ext cx="8466" cy="711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503333" y="4572000"/>
            <a:ext cx="1905" cy="981092"/>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46822" y="2532672"/>
            <a:ext cx="1928645" cy="369332"/>
          </a:xfrm>
          <a:prstGeom prst="rect">
            <a:avLst/>
          </a:prstGeom>
          <a:noFill/>
        </p:spPr>
        <p:txBody>
          <a:bodyPr wrap="none" rtlCol="0">
            <a:spAutoFit/>
          </a:bodyPr>
          <a:lstStyle/>
          <a:p>
            <a:r>
              <a:rPr lang="en-US" dirty="0"/>
              <a:t>i</a:t>
            </a:r>
            <a:r>
              <a:rPr lang="en-US" dirty="0" smtClean="0"/>
              <a:t>s realized through</a:t>
            </a:r>
            <a:endParaRPr lang="en-US" dirty="0"/>
          </a:p>
        </p:txBody>
      </p:sp>
      <p:sp>
        <p:nvSpPr>
          <p:cNvPr id="29" name="TextBox 28"/>
          <p:cNvSpPr txBox="1"/>
          <p:nvPr/>
        </p:nvSpPr>
        <p:spPr>
          <a:xfrm>
            <a:off x="3539067" y="3897868"/>
            <a:ext cx="1564363" cy="369332"/>
          </a:xfrm>
          <a:prstGeom prst="rect">
            <a:avLst/>
          </a:prstGeom>
          <a:noFill/>
        </p:spPr>
        <p:txBody>
          <a:bodyPr wrap="none" rtlCol="0">
            <a:spAutoFit/>
          </a:bodyPr>
          <a:lstStyle/>
          <a:p>
            <a:r>
              <a:rPr lang="en-US" dirty="0"/>
              <a:t>i</a:t>
            </a:r>
            <a:r>
              <a:rPr lang="en-US" dirty="0" smtClean="0"/>
              <a:t>s embodied in</a:t>
            </a:r>
            <a:endParaRPr lang="en-US" dirty="0"/>
          </a:p>
        </p:txBody>
      </p:sp>
      <p:sp>
        <p:nvSpPr>
          <p:cNvPr id="30" name="TextBox 29"/>
          <p:cNvSpPr txBox="1"/>
          <p:nvPr/>
        </p:nvSpPr>
        <p:spPr>
          <a:xfrm>
            <a:off x="5505238" y="5207044"/>
            <a:ext cx="1762847" cy="369332"/>
          </a:xfrm>
          <a:prstGeom prst="rect">
            <a:avLst/>
          </a:prstGeom>
          <a:noFill/>
        </p:spPr>
        <p:txBody>
          <a:bodyPr wrap="none" rtlCol="0">
            <a:spAutoFit/>
          </a:bodyPr>
          <a:lstStyle/>
          <a:p>
            <a:r>
              <a:rPr lang="en-US" dirty="0"/>
              <a:t>i</a:t>
            </a:r>
            <a:r>
              <a:rPr lang="en-US" dirty="0" smtClean="0"/>
              <a:t>s exemplified by</a:t>
            </a:r>
            <a:endParaRPr lang="en-US" dirty="0"/>
          </a:p>
        </p:txBody>
      </p:sp>
      <p:cxnSp>
        <p:nvCxnSpPr>
          <p:cNvPr id="34" name="Straight Arrow Connector 33"/>
          <p:cNvCxnSpPr/>
          <p:nvPr/>
        </p:nvCxnSpPr>
        <p:spPr>
          <a:xfrm flipV="1">
            <a:off x="694267" y="2946400"/>
            <a:ext cx="1981200" cy="443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3530601" y="4267200"/>
            <a:ext cx="16509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11" idx="1"/>
          </p:cNvCxnSpPr>
          <p:nvPr/>
        </p:nvCxnSpPr>
        <p:spPr>
          <a:xfrm>
            <a:off x="5503333" y="5553092"/>
            <a:ext cx="1815552" cy="46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861732" y="575735"/>
            <a:ext cx="5913420" cy="400110"/>
          </a:xfrm>
          <a:prstGeom prst="rect">
            <a:avLst/>
          </a:prstGeom>
          <a:noFill/>
        </p:spPr>
        <p:txBody>
          <a:bodyPr wrap="square" rtlCol="0">
            <a:spAutoFit/>
          </a:bodyPr>
          <a:lstStyle/>
          <a:p>
            <a:r>
              <a:rPr lang="en-US" sz="2000" dirty="0" smtClean="0"/>
              <a:t>An abstraction: a </a:t>
            </a:r>
            <a:r>
              <a:rPr lang="en-US" sz="2000" dirty="0"/>
              <a:t>distinct intellectual or artistic </a:t>
            </a:r>
            <a:r>
              <a:rPr lang="en-US" sz="2000" dirty="0" smtClean="0"/>
              <a:t>creation</a:t>
            </a:r>
            <a:endParaRPr lang="en-US" sz="2000" dirty="0"/>
          </a:p>
        </p:txBody>
      </p:sp>
      <p:sp>
        <p:nvSpPr>
          <p:cNvPr id="45" name="TextBox 44"/>
          <p:cNvSpPr txBox="1"/>
          <p:nvPr/>
        </p:nvSpPr>
        <p:spPr>
          <a:xfrm>
            <a:off x="3386667" y="1610268"/>
            <a:ext cx="5757334" cy="707886"/>
          </a:xfrm>
          <a:prstGeom prst="rect">
            <a:avLst/>
          </a:prstGeom>
          <a:noFill/>
        </p:spPr>
        <p:txBody>
          <a:bodyPr wrap="square" rtlCol="0">
            <a:spAutoFit/>
          </a:bodyPr>
          <a:lstStyle/>
          <a:p>
            <a:pPr algn="r"/>
            <a:r>
              <a:rPr lang="en-US" sz="2000" dirty="0" smtClean="0"/>
              <a:t>Another abstraction: the intellectual </a:t>
            </a:r>
            <a:r>
              <a:rPr lang="en-US" sz="2000" dirty="0"/>
              <a:t>or artistic realization of a </a:t>
            </a:r>
            <a:r>
              <a:rPr lang="en-US" sz="2000" i="1" dirty="0"/>
              <a:t>work </a:t>
            </a:r>
            <a:endParaRPr lang="en-US" sz="2000" dirty="0"/>
          </a:p>
        </p:txBody>
      </p:sp>
      <p:sp>
        <p:nvSpPr>
          <p:cNvPr id="46" name="TextBox 45"/>
          <p:cNvSpPr txBox="1"/>
          <p:nvPr/>
        </p:nvSpPr>
        <p:spPr>
          <a:xfrm>
            <a:off x="22153" y="4442823"/>
            <a:ext cx="5481180" cy="400110"/>
          </a:xfrm>
          <a:prstGeom prst="rect">
            <a:avLst/>
          </a:prstGeom>
          <a:noFill/>
        </p:spPr>
        <p:txBody>
          <a:bodyPr wrap="square" rtlCol="0">
            <a:spAutoFit/>
          </a:bodyPr>
          <a:lstStyle/>
          <a:p>
            <a:pPr algn="r"/>
            <a:r>
              <a:rPr lang="en-US" dirty="0"/>
              <a:t>T</a:t>
            </a:r>
            <a:r>
              <a:rPr lang="en-US" dirty="0" smtClean="0"/>
              <a:t>he </a:t>
            </a:r>
            <a:r>
              <a:rPr lang="en-US" dirty="0"/>
              <a:t>physical </a:t>
            </a:r>
            <a:r>
              <a:rPr lang="en-US" sz="2000" dirty="0"/>
              <a:t>embodiment</a:t>
            </a:r>
            <a:r>
              <a:rPr lang="en-US" dirty="0"/>
              <a:t> of an </a:t>
            </a:r>
            <a:r>
              <a:rPr lang="en-US" i="1" dirty="0"/>
              <a:t>expression </a:t>
            </a:r>
            <a:r>
              <a:rPr lang="en-US" dirty="0"/>
              <a:t>of </a:t>
            </a:r>
            <a:r>
              <a:rPr lang="en-US" dirty="0" smtClean="0"/>
              <a:t>a </a:t>
            </a:r>
            <a:r>
              <a:rPr lang="en-US" i="1" dirty="0" smtClean="0"/>
              <a:t>work</a:t>
            </a:r>
            <a:r>
              <a:rPr lang="en-US" dirty="0" smtClean="0"/>
              <a:t> </a:t>
            </a:r>
            <a:endParaRPr lang="en-US" dirty="0"/>
          </a:p>
        </p:txBody>
      </p:sp>
      <p:sp>
        <p:nvSpPr>
          <p:cNvPr id="47" name="TextBox 46"/>
          <p:cNvSpPr txBox="1"/>
          <p:nvPr/>
        </p:nvSpPr>
        <p:spPr>
          <a:xfrm>
            <a:off x="3386667" y="6009269"/>
            <a:ext cx="3965727" cy="400110"/>
          </a:xfrm>
          <a:prstGeom prst="rect">
            <a:avLst/>
          </a:prstGeom>
          <a:noFill/>
        </p:spPr>
        <p:txBody>
          <a:bodyPr wrap="square" rtlCol="0">
            <a:spAutoFit/>
          </a:bodyPr>
          <a:lstStyle/>
          <a:p>
            <a:r>
              <a:rPr lang="en-US" sz="2000" dirty="0" smtClean="0"/>
              <a:t>a </a:t>
            </a:r>
            <a:r>
              <a:rPr lang="en-US" sz="2000" dirty="0"/>
              <a:t>single exemplar of a </a:t>
            </a:r>
            <a:r>
              <a:rPr lang="en-US" sz="2000" i="1" dirty="0"/>
              <a:t>manifestation </a:t>
            </a:r>
            <a:endParaRPr lang="en-US" sz="2000" dirty="0"/>
          </a:p>
        </p:txBody>
      </p:sp>
    </p:spTree>
    <p:extLst>
      <p:ext uri="{BB962C8B-B14F-4D97-AF65-F5344CB8AC3E}">
        <p14:creationId xmlns:p14="http://schemas.microsoft.com/office/powerpoint/2010/main" val="381541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8" grpId="0"/>
      <p:bldP spid="29" grpId="0"/>
      <p:bldP spid="30" grpId="0"/>
      <p:bldP spid="44" grpId="0"/>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651B2-2BA6-FD4D-8B70-8A9F70834AA3}" type="slidenum">
              <a:rPr lang="en-US" smtClean="0"/>
              <a:t>24</a:t>
            </a:fld>
            <a:endParaRPr lang="en-US" dirty="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9651B2-2BA6-FD4D-8B70-8A9F70834AA3}" type="slidenum">
              <a:rPr lang="en-US" smtClean="0"/>
              <a:pPr/>
              <a:t>24</a:t>
            </a:fld>
            <a:endParaRPr lang="en-US" dirty="0"/>
          </a:p>
        </p:txBody>
      </p:sp>
      <p:sp>
        <p:nvSpPr>
          <p:cNvPr id="6" name="Cloud 5"/>
          <p:cNvSpPr/>
          <p:nvPr/>
        </p:nvSpPr>
        <p:spPr>
          <a:xfrm>
            <a:off x="491066" y="592667"/>
            <a:ext cx="2455333" cy="1490133"/>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WORK</a:t>
            </a:r>
            <a:endParaRPr lang="en-US" dirty="0">
              <a:solidFill>
                <a:schemeClr val="tx1"/>
              </a:solidFill>
            </a:endParaRPr>
          </a:p>
        </p:txBody>
      </p:sp>
      <p:sp>
        <p:nvSpPr>
          <p:cNvPr id="7" name="Oval 6"/>
          <p:cNvSpPr/>
          <p:nvPr/>
        </p:nvSpPr>
        <p:spPr>
          <a:xfrm>
            <a:off x="2675467" y="1930400"/>
            <a:ext cx="2427963" cy="162560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EXPRESSION</a:t>
            </a:r>
            <a:endParaRPr lang="en-US" sz="2400" dirty="0">
              <a:solidFill>
                <a:srgbClr val="000000"/>
              </a:solidFill>
            </a:endParaRPr>
          </a:p>
        </p:txBody>
      </p:sp>
      <p:sp>
        <p:nvSpPr>
          <p:cNvPr id="8" name="Multidocument 7"/>
          <p:cNvSpPr/>
          <p:nvPr/>
        </p:nvSpPr>
        <p:spPr>
          <a:xfrm>
            <a:off x="5181599" y="2810934"/>
            <a:ext cx="2810933" cy="1761066"/>
          </a:xfrm>
          <a:prstGeom prst="flowChartMultidocumen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MANIFESTATION</a:t>
            </a:r>
            <a:endParaRPr lang="en-US" dirty="0">
              <a:solidFill>
                <a:srgbClr val="000000"/>
              </a:solidFill>
            </a:endParaRPr>
          </a:p>
        </p:txBody>
      </p:sp>
      <p:sp>
        <p:nvSpPr>
          <p:cNvPr id="9" name="Rectangle 8"/>
          <p:cNvSpPr/>
          <p:nvPr/>
        </p:nvSpPr>
        <p:spPr>
          <a:xfrm>
            <a:off x="7318885" y="4842933"/>
            <a:ext cx="1456267" cy="151341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ITEM</a:t>
            </a:r>
            <a:endParaRPr lang="en-US" sz="3200" dirty="0">
              <a:solidFill>
                <a:srgbClr val="000000"/>
              </a:solidFill>
            </a:endParaRPr>
          </a:p>
        </p:txBody>
      </p:sp>
      <p:cxnSp>
        <p:nvCxnSpPr>
          <p:cNvPr id="10" name="Straight Connector 9"/>
          <p:cNvCxnSpPr/>
          <p:nvPr/>
        </p:nvCxnSpPr>
        <p:spPr>
          <a:xfrm>
            <a:off x="694267" y="1794934"/>
            <a:ext cx="0" cy="1195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530601" y="3542268"/>
            <a:ext cx="8466" cy="711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5503333" y="4572000"/>
            <a:ext cx="1905" cy="981092"/>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46822" y="2532672"/>
            <a:ext cx="1928645" cy="369332"/>
          </a:xfrm>
          <a:prstGeom prst="rect">
            <a:avLst/>
          </a:prstGeom>
          <a:noFill/>
        </p:spPr>
        <p:txBody>
          <a:bodyPr wrap="none" rtlCol="0">
            <a:spAutoFit/>
          </a:bodyPr>
          <a:lstStyle/>
          <a:p>
            <a:r>
              <a:rPr lang="en-US" dirty="0"/>
              <a:t>i</a:t>
            </a:r>
            <a:r>
              <a:rPr lang="en-US" dirty="0" smtClean="0"/>
              <a:t>s realized through</a:t>
            </a:r>
            <a:endParaRPr lang="en-US" dirty="0"/>
          </a:p>
        </p:txBody>
      </p:sp>
      <p:sp>
        <p:nvSpPr>
          <p:cNvPr id="14" name="TextBox 13"/>
          <p:cNvSpPr txBox="1"/>
          <p:nvPr/>
        </p:nvSpPr>
        <p:spPr>
          <a:xfrm>
            <a:off x="3539067" y="3897868"/>
            <a:ext cx="1564363" cy="369332"/>
          </a:xfrm>
          <a:prstGeom prst="rect">
            <a:avLst/>
          </a:prstGeom>
          <a:noFill/>
        </p:spPr>
        <p:txBody>
          <a:bodyPr wrap="none" rtlCol="0">
            <a:spAutoFit/>
          </a:bodyPr>
          <a:lstStyle/>
          <a:p>
            <a:r>
              <a:rPr lang="en-US" dirty="0"/>
              <a:t>i</a:t>
            </a:r>
            <a:r>
              <a:rPr lang="en-US" dirty="0" smtClean="0"/>
              <a:t>s embodied in</a:t>
            </a:r>
            <a:endParaRPr lang="en-US" dirty="0"/>
          </a:p>
        </p:txBody>
      </p:sp>
      <p:sp>
        <p:nvSpPr>
          <p:cNvPr id="15" name="TextBox 14"/>
          <p:cNvSpPr txBox="1"/>
          <p:nvPr/>
        </p:nvSpPr>
        <p:spPr>
          <a:xfrm>
            <a:off x="5505238" y="5207044"/>
            <a:ext cx="1762847" cy="369332"/>
          </a:xfrm>
          <a:prstGeom prst="rect">
            <a:avLst/>
          </a:prstGeom>
          <a:noFill/>
        </p:spPr>
        <p:txBody>
          <a:bodyPr wrap="none" rtlCol="0">
            <a:spAutoFit/>
          </a:bodyPr>
          <a:lstStyle/>
          <a:p>
            <a:r>
              <a:rPr lang="en-US" dirty="0"/>
              <a:t>i</a:t>
            </a:r>
            <a:r>
              <a:rPr lang="en-US" dirty="0" smtClean="0"/>
              <a:t>s exemplified by</a:t>
            </a:r>
            <a:endParaRPr lang="en-US" dirty="0"/>
          </a:p>
        </p:txBody>
      </p:sp>
      <p:cxnSp>
        <p:nvCxnSpPr>
          <p:cNvPr id="16" name="Straight Arrow Connector 15"/>
          <p:cNvCxnSpPr/>
          <p:nvPr/>
        </p:nvCxnSpPr>
        <p:spPr>
          <a:xfrm flipV="1">
            <a:off x="694267" y="2946400"/>
            <a:ext cx="1981200" cy="443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530601" y="4267200"/>
            <a:ext cx="16509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9" idx="1"/>
          </p:cNvCxnSpPr>
          <p:nvPr/>
        </p:nvCxnSpPr>
        <p:spPr>
          <a:xfrm>
            <a:off x="5503333" y="5553092"/>
            <a:ext cx="1815552" cy="46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930452" y="552566"/>
            <a:ext cx="4639731" cy="461665"/>
          </a:xfrm>
          <a:prstGeom prst="rect">
            <a:avLst/>
          </a:prstGeom>
          <a:solidFill>
            <a:schemeClr val="accent5">
              <a:lumMod val="20000"/>
              <a:lumOff val="80000"/>
            </a:schemeClr>
          </a:solidFill>
        </p:spPr>
        <p:txBody>
          <a:bodyPr wrap="square" rtlCol="0">
            <a:spAutoFit/>
          </a:bodyPr>
          <a:lstStyle/>
          <a:p>
            <a:r>
              <a:rPr lang="en-US" sz="2400" dirty="0" smtClean="0"/>
              <a:t>Charlie and the Chocolate Factory</a:t>
            </a:r>
            <a:endParaRPr lang="en-US" sz="2400" dirty="0"/>
          </a:p>
        </p:txBody>
      </p:sp>
      <p:sp>
        <p:nvSpPr>
          <p:cNvPr id="20" name="TextBox 19"/>
          <p:cNvSpPr txBox="1"/>
          <p:nvPr/>
        </p:nvSpPr>
        <p:spPr>
          <a:xfrm>
            <a:off x="4689549" y="1964267"/>
            <a:ext cx="2422451" cy="461665"/>
          </a:xfrm>
          <a:prstGeom prst="rect">
            <a:avLst/>
          </a:prstGeom>
          <a:solidFill>
            <a:srgbClr val="DBEEF4"/>
          </a:solidFill>
        </p:spPr>
        <p:txBody>
          <a:bodyPr wrap="square" rtlCol="0">
            <a:spAutoFit/>
          </a:bodyPr>
          <a:lstStyle/>
          <a:p>
            <a:pPr algn="r"/>
            <a:r>
              <a:rPr lang="en-US" sz="2400" dirty="0" smtClean="0"/>
              <a:t>Roald Dahl’s text</a:t>
            </a:r>
            <a:r>
              <a:rPr lang="en-US" sz="2400" i="1" dirty="0" smtClean="0"/>
              <a:t> </a:t>
            </a:r>
            <a:endParaRPr lang="en-US" sz="2400" dirty="0"/>
          </a:p>
        </p:txBody>
      </p:sp>
      <p:sp>
        <p:nvSpPr>
          <p:cNvPr id="21" name="TextBox 20"/>
          <p:cNvSpPr txBox="1"/>
          <p:nvPr/>
        </p:nvSpPr>
        <p:spPr>
          <a:xfrm>
            <a:off x="1524000" y="4495222"/>
            <a:ext cx="3726318" cy="461665"/>
          </a:xfrm>
          <a:prstGeom prst="rect">
            <a:avLst/>
          </a:prstGeom>
          <a:solidFill>
            <a:srgbClr val="DBEEF4"/>
          </a:solidFill>
        </p:spPr>
        <p:txBody>
          <a:bodyPr wrap="square" rtlCol="0">
            <a:spAutoFit/>
          </a:bodyPr>
          <a:lstStyle/>
          <a:p>
            <a:pPr algn="r"/>
            <a:r>
              <a:rPr lang="en-US" sz="2400" dirty="0" smtClean="0"/>
              <a:t> published by Knopf in 1964 </a:t>
            </a:r>
            <a:endParaRPr lang="en-US" sz="2400" dirty="0"/>
          </a:p>
        </p:txBody>
      </p:sp>
      <p:sp>
        <p:nvSpPr>
          <p:cNvPr id="24" name="TextBox 23"/>
          <p:cNvSpPr txBox="1"/>
          <p:nvPr/>
        </p:nvSpPr>
        <p:spPr>
          <a:xfrm>
            <a:off x="2302933" y="6045201"/>
            <a:ext cx="5015952" cy="461665"/>
          </a:xfrm>
          <a:prstGeom prst="rect">
            <a:avLst/>
          </a:prstGeom>
          <a:solidFill>
            <a:srgbClr val="DBEEF4"/>
          </a:solidFill>
        </p:spPr>
        <p:txBody>
          <a:bodyPr wrap="square" rtlCol="0">
            <a:spAutoFit/>
          </a:bodyPr>
          <a:lstStyle/>
          <a:p>
            <a:r>
              <a:rPr lang="en-US" sz="2400" dirty="0" smtClean="0"/>
              <a:t>ED-P’s copy with call # PZ7</a:t>
            </a:r>
            <a:r>
              <a:rPr lang="en-US" sz="2400" dirty="0"/>
              <a:t> </a:t>
            </a:r>
            <a:r>
              <a:rPr lang="en-US" sz="2400" dirty="0" smtClean="0"/>
              <a:t>Da44 C4 </a:t>
            </a:r>
            <a:endParaRPr lang="en-US" sz="2400" dirty="0"/>
          </a:p>
        </p:txBody>
      </p:sp>
    </p:spTree>
    <p:extLst>
      <p:ext uri="{BB962C8B-B14F-4D97-AF65-F5344CB8AC3E}">
        <p14:creationId xmlns:p14="http://schemas.microsoft.com/office/powerpoint/2010/main" val="408644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446838"/>
          </a:xfrm>
        </p:spPr>
        <p:txBody>
          <a:bodyPr>
            <a:noAutofit/>
          </a:bodyPr>
          <a:lstStyle/>
          <a:p>
            <a:r>
              <a:rPr lang="en-US" sz="5400" i="1" dirty="0" smtClean="0">
                <a:solidFill>
                  <a:srgbClr val="3366FF"/>
                </a:solidFill>
                <a:latin typeface="Century Schoolbook"/>
                <a:cs typeface="Century Schoolbook"/>
              </a:rPr>
              <a:t>A Moment for Questions,  Reflection, and Oxygen</a:t>
            </a:r>
            <a:r>
              <a:rPr lang="en-US" sz="5400" i="1" dirty="0" smtClean="0">
                <a:latin typeface="Century Schoolbook"/>
                <a:cs typeface="Century Schoolbook"/>
              </a:rPr>
              <a:t/>
            </a:r>
            <a:br>
              <a:rPr lang="en-US" sz="5400" i="1" dirty="0" smtClean="0">
                <a:latin typeface="Century Schoolbook"/>
                <a:cs typeface="Century Schoolbook"/>
              </a:rPr>
            </a:br>
            <a:r>
              <a:rPr lang="en-US" sz="5400" i="1" dirty="0" smtClean="0">
                <a:latin typeface="Century Schoolbook"/>
                <a:cs typeface="Century Schoolbook"/>
              </a:rPr>
              <a:t/>
            </a:r>
            <a:br>
              <a:rPr lang="en-US" sz="5400" i="1" dirty="0" smtClean="0">
                <a:latin typeface="Century Schoolbook"/>
                <a:cs typeface="Century Schoolbook"/>
              </a:rPr>
            </a:br>
            <a:r>
              <a:rPr lang="en-US" sz="5400" i="1" dirty="0" smtClean="0">
                <a:latin typeface="Century Schoolbook"/>
                <a:cs typeface="Century Schoolbook"/>
              </a:rPr>
              <a:t>followed by</a:t>
            </a:r>
            <a:br>
              <a:rPr lang="en-US" sz="5400" i="1" dirty="0" smtClean="0">
                <a:latin typeface="Century Schoolbook"/>
                <a:cs typeface="Century Schoolbook"/>
              </a:rPr>
            </a:br>
            <a:r>
              <a:rPr lang="en-US" sz="5400" i="1" dirty="0" smtClean="0">
                <a:latin typeface="Century Schoolbook"/>
                <a:cs typeface="Century Schoolbook"/>
              </a:rPr>
              <a:t> </a:t>
            </a:r>
            <a:br>
              <a:rPr lang="en-US" sz="5400" i="1" dirty="0" smtClean="0">
                <a:latin typeface="Century Schoolbook"/>
                <a:cs typeface="Century Schoolbook"/>
              </a:rPr>
            </a:br>
            <a:r>
              <a:rPr lang="en-US" sz="4800" i="1" dirty="0" smtClean="0">
                <a:solidFill>
                  <a:srgbClr val="3366FF"/>
                </a:solidFill>
                <a:latin typeface="Century Schoolbook"/>
                <a:cs typeface="Century Schoolbook"/>
              </a:rPr>
              <a:t>A Detailed Look at Individual </a:t>
            </a:r>
            <a:r>
              <a:rPr lang="en-US" sz="4800" i="1" dirty="0" smtClean="0">
                <a:solidFill>
                  <a:srgbClr val="845CB4"/>
                </a:solidFill>
                <a:latin typeface="Century Schoolbook"/>
                <a:cs typeface="Century Schoolbook"/>
              </a:rPr>
              <a:t>Group 1 Entities</a:t>
            </a:r>
            <a:r>
              <a:rPr lang="en-US" sz="4800" i="1" dirty="0" smtClean="0">
                <a:solidFill>
                  <a:srgbClr val="3366FF"/>
                </a:solidFill>
                <a:latin typeface="Century Schoolbook"/>
                <a:cs typeface="Century Schoolbook"/>
              </a:rPr>
              <a:t> and their </a:t>
            </a:r>
            <a:r>
              <a:rPr lang="en-US" sz="4800" i="1" dirty="0" smtClean="0">
                <a:solidFill>
                  <a:srgbClr val="845CB4"/>
                </a:solidFill>
                <a:latin typeface="Century Schoolbook"/>
                <a:cs typeface="Century Schoolbook"/>
              </a:rPr>
              <a:t>Attributes</a:t>
            </a:r>
            <a:endParaRPr lang="en-US" sz="5400" i="1" dirty="0">
              <a:solidFill>
                <a:srgbClr val="845CB4"/>
              </a:solidFill>
              <a:latin typeface="Century Schoolbook"/>
              <a:cs typeface="Century Schoolbook"/>
            </a:endParaRPr>
          </a:p>
        </p:txBody>
      </p:sp>
      <p:sp>
        <p:nvSpPr>
          <p:cNvPr id="4" name="Slide Number Placeholder 3"/>
          <p:cNvSpPr>
            <a:spLocks noGrp="1"/>
          </p:cNvSpPr>
          <p:nvPr>
            <p:ph type="sldNum" sz="quarter" idx="12"/>
          </p:nvPr>
        </p:nvSpPr>
        <p:spPr/>
        <p:txBody>
          <a:bodyPr/>
          <a:lstStyle/>
          <a:p>
            <a:fld id="{C69651B2-2BA6-FD4D-8B70-8A9F70834AA3}" type="slidenum">
              <a:rPr lang="en-US" smtClean="0"/>
              <a:t>25</a:t>
            </a:fld>
            <a:endParaRPr lang="en-US" dirty="0"/>
          </a:p>
        </p:txBody>
      </p:sp>
    </p:spTree>
    <p:extLst>
      <p:ext uri="{BB962C8B-B14F-4D97-AF65-F5344CB8AC3E}">
        <p14:creationId xmlns:p14="http://schemas.microsoft.com/office/powerpoint/2010/main" val="1552471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ght_green_random_spiral_swirls_background_1800x160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C69651B2-2BA6-FD4D-8B70-8A9F70834AA3}" type="slidenum">
              <a:rPr lang="en-US" smtClean="0"/>
              <a:t>26</a:t>
            </a:fld>
            <a:endParaRPr lang="en-US" dirty="0"/>
          </a:p>
        </p:txBody>
      </p:sp>
      <p:sp>
        <p:nvSpPr>
          <p:cNvPr id="5" name="Rectangle 2"/>
          <p:cNvSpPr>
            <a:spLocks noGrp="1" noChangeArrowheads="1"/>
          </p:cNvSpPr>
          <p:nvPr>
            <p:ph type="title"/>
          </p:nvPr>
        </p:nvSpPr>
        <p:spPr>
          <a:xfrm>
            <a:off x="457200" y="2780772"/>
            <a:ext cx="8229600" cy="1143000"/>
          </a:xfrm>
        </p:spPr>
        <p:txBody>
          <a:bodyPr>
            <a:normAutofit/>
          </a:bodyPr>
          <a:lstStyle/>
          <a:p>
            <a:pPr eaLnBrk="1" hangingPunct="1"/>
            <a:r>
              <a:rPr lang="en-US" sz="5400" b="1" dirty="0" smtClean="0">
                <a:latin typeface="Calibri" charset="0"/>
                <a:cs typeface="Arial" charset="0"/>
              </a:rPr>
              <a:t>Group 1 Entity: WORK</a:t>
            </a:r>
            <a:endParaRPr lang="en-US" sz="5400" b="1" dirty="0">
              <a:latin typeface="Calibri" charset="0"/>
              <a:cs typeface="Arial" charset="0"/>
            </a:endParaRPr>
          </a:p>
        </p:txBody>
      </p:sp>
    </p:spTree>
    <p:extLst>
      <p:ext uri="{BB962C8B-B14F-4D97-AF65-F5344CB8AC3E}">
        <p14:creationId xmlns:p14="http://schemas.microsoft.com/office/powerpoint/2010/main" val="949912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latin typeface="Calibri" charset="0"/>
                <a:cs typeface="Arial" charset="0"/>
              </a:rPr>
              <a:t>a</a:t>
            </a:r>
            <a:r>
              <a:rPr lang="en-US" dirty="0" smtClean="0">
                <a:latin typeface="Calibri" charset="0"/>
                <a:cs typeface="Arial" charset="0"/>
              </a:rPr>
              <a:t> WORK is …</a:t>
            </a:r>
            <a:endParaRPr lang="en-US" dirty="0">
              <a:latin typeface="Calibri" charset="0"/>
              <a:cs typeface="Arial" charset="0"/>
            </a:endParaRPr>
          </a:p>
        </p:txBody>
      </p:sp>
      <p:sp>
        <p:nvSpPr>
          <p:cNvPr id="27652" name="Rectangle 3"/>
          <p:cNvSpPr>
            <a:spLocks noGrp="1" noChangeArrowheads="1"/>
          </p:cNvSpPr>
          <p:nvPr>
            <p:ph idx="1"/>
          </p:nvPr>
        </p:nvSpPr>
        <p:spPr>
          <a:xfrm>
            <a:off x="457201" y="1827213"/>
            <a:ext cx="8305800" cy="4649787"/>
          </a:xfrm>
        </p:spPr>
        <p:txBody>
          <a:bodyPr>
            <a:normAutofit lnSpcReduction="10000"/>
          </a:bodyPr>
          <a:lstStyle/>
          <a:p>
            <a:pPr eaLnBrk="1" hangingPunct="1"/>
            <a:r>
              <a:rPr lang="en-US" sz="3400" dirty="0">
                <a:latin typeface="Calibri" charset="0"/>
                <a:cs typeface="Arial" charset="0"/>
              </a:rPr>
              <a:t>A </a:t>
            </a:r>
            <a:r>
              <a:rPr lang="en-US" sz="3400" i="1" dirty="0">
                <a:latin typeface="Calibri" charset="0"/>
                <a:cs typeface="Arial" charset="0"/>
              </a:rPr>
              <a:t>work</a:t>
            </a:r>
            <a:r>
              <a:rPr lang="en-US" sz="3400" dirty="0">
                <a:latin typeface="Calibri" charset="0"/>
                <a:cs typeface="Arial" charset="0"/>
              </a:rPr>
              <a:t> is </a:t>
            </a:r>
            <a:r>
              <a:rPr lang="en-US" sz="3400" dirty="0" smtClean="0">
                <a:latin typeface="Calibri" charset="0"/>
                <a:cs typeface="Arial" charset="0"/>
              </a:rPr>
              <a:t>an abstract entity, an idea in the mind of a creator</a:t>
            </a:r>
          </a:p>
          <a:p>
            <a:pPr marL="0" indent="0" eaLnBrk="1" hangingPunct="1">
              <a:buNone/>
            </a:pPr>
            <a:endParaRPr lang="en-US" sz="3400" dirty="0" smtClean="0">
              <a:latin typeface="Calibri" charset="0"/>
              <a:cs typeface="Arial" charset="0"/>
            </a:endParaRPr>
          </a:p>
          <a:p>
            <a:pPr eaLnBrk="1" hangingPunct="1"/>
            <a:r>
              <a:rPr lang="en-US" sz="3400" dirty="0" smtClean="0">
                <a:latin typeface="Calibri" charset="0"/>
                <a:cs typeface="Arial" charset="0"/>
              </a:rPr>
              <a:t>A distinct artistic or intellectual creation</a:t>
            </a:r>
          </a:p>
          <a:p>
            <a:pPr marL="0" indent="0" eaLnBrk="1" hangingPunct="1">
              <a:buNone/>
            </a:pPr>
            <a:endParaRPr lang="en-US" sz="3400" dirty="0">
              <a:latin typeface="Calibri" charset="0"/>
              <a:cs typeface="Arial" charset="0"/>
            </a:endParaRPr>
          </a:p>
          <a:p>
            <a:pPr eaLnBrk="1" hangingPunct="1"/>
            <a:r>
              <a:rPr lang="en-US" sz="3400" dirty="0">
                <a:latin typeface="Calibri" charset="0"/>
                <a:cs typeface="Arial" charset="0"/>
              </a:rPr>
              <a:t>There is no material </a:t>
            </a:r>
            <a:r>
              <a:rPr lang="en-US" sz="3400" dirty="0" smtClean="0">
                <a:latin typeface="Calibri" charset="0"/>
                <a:cs typeface="Arial" charset="0"/>
              </a:rPr>
              <a:t>or physical object</a:t>
            </a:r>
          </a:p>
          <a:p>
            <a:pPr marL="0" indent="0" eaLnBrk="1" hangingPunct="1">
              <a:buNone/>
            </a:pPr>
            <a:endParaRPr lang="en-US" sz="3400" dirty="0">
              <a:latin typeface="Calibri" charset="0"/>
              <a:cs typeface="Arial" charset="0"/>
            </a:endParaRPr>
          </a:p>
          <a:p>
            <a:pPr eaLnBrk="1" hangingPunct="1"/>
            <a:r>
              <a:rPr lang="en-US" sz="3400" dirty="0" smtClean="0">
                <a:latin typeface="Calibri" charset="0"/>
                <a:cs typeface="Arial" charset="0"/>
              </a:rPr>
              <a:t>It is realized through </a:t>
            </a:r>
            <a:r>
              <a:rPr lang="en-US" sz="3400" i="1" dirty="0" smtClean="0">
                <a:latin typeface="Calibri" charset="0"/>
                <a:cs typeface="Arial" charset="0"/>
              </a:rPr>
              <a:t>expressions</a:t>
            </a:r>
            <a:endParaRPr lang="en-US" sz="3400" i="1" dirty="0">
              <a:latin typeface="Calibri" charset="0"/>
              <a:cs typeface="Arial" charset="0"/>
            </a:endParaRPr>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D03DEF94-4175-E045-B78C-9E95F430B64E}" type="slidenum">
              <a:rPr lang="en-US">
                <a:solidFill>
                  <a:schemeClr val="bg1">
                    <a:lumMod val="50000"/>
                  </a:schemeClr>
                </a:solidFill>
                <a:latin typeface="Calibri" charset="0"/>
              </a:rPr>
              <a:pPr eaLnBrk="1" hangingPunct="1"/>
              <a:t>27</a:t>
            </a:fld>
            <a:endParaRPr lang="en-US" dirty="0">
              <a:solidFill>
                <a:schemeClr val="bg1">
                  <a:lumMod val="50000"/>
                </a:schemeClr>
              </a:solidFill>
              <a:latin typeface="Calibri" charset="0"/>
            </a:endParaRPr>
          </a:p>
        </p:txBody>
      </p:sp>
    </p:spTree>
    <p:extLst>
      <p:ext uri="{BB962C8B-B14F-4D97-AF65-F5344CB8AC3E}">
        <p14:creationId xmlns:p14="http://schemas.microsoft.com/office/powerpoint/2010/main" val="26311892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7571"/>
            <a:ext cx="8229600" cy="1143000"/>
          </a:xfrm>
        </p:spPr>
        <p:txBody>
          <a:bodyPr/>
          <a:lstStyle/>
          <a:p>
            <a:r>
              <a:rPr lang="en-US" dirty="0" smtClean="0"/>
              <a:t>What’s a WORK?</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28</a:t>
            </a:fld>
            <a:endParaRPr lang="en-US" dirty="0"/>
          </a:p>
        </p:txBody>
      </p:sp>
    </p:spTree>
    <p:extLst>
      <p:ext uri="{BB962C8B-B14F-4D97-AF65-F5344CB8AC3E}">
        <p14:creationId xmlns:p14="http://schemas.microsoft.com/office/powerpoint/2010/main" val="676907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1333" y="1930400"/>
            <a:ext cx="5808134" cy="694267"/>
          </a:xfrm>
          <a:prstGeom prst="rect">
            <a:avLst/>
          </a:prstGeom>
          <a:solidFill>
            <a:srgbClr val="FFFF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931333" y="1225688"/>
            <a:ext cx="5808134" cy="704712"/>
          </a:xfrm>
          <a:prstGeom prst="rect">
            <a:avLst/>
          </a:prstGeom>
          <a:solidFill>
            <a:srgbClr val="FFFF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F8A9FF69-00B8-2846-8A4A-0FE8F2B4F65B}" type="slidenum">
              <a:rPr lang="en-US">
                <a:latin typeface="Calibri" charset="0"/>
              </a:rPr>
              <a:pPr eaLnBrk="1" hangingPunct="1"/>
              <a:t>29</a:t>
            </a:fld>
            <a:endParaRPr lang="en-US" dirty="0">
              <a:latin typeface="Calibri" charset="0"/>
            </a:endParaRPr>
          </a:p>
        </p:txBody>
      </p:sp>
      <p:sp>
        <p:nvSpPr>
          <p:cNvPr id="30726" name="Rectangle 2"/>
          <p:cNvSpPr>
            <a:spLocks noGrp="1" noChangeArrowheads="1"/>
          </p:cNvSpPr>
          <p:nvPr>
            <p:ph type="title" idx="4294967295"/>
          </p:nvPr>
        </p:nvSpPr>
        <p:spPr>
          <a:xfrm>
            <a:off x="0" y="194733"/>
            <a:ext cx="8685213" cy="990600"/>
          </a:xfrm>
        </p:spPr>
        <p:txBody>
          <a:bodyPr bIns="91440">
            <a:normAutofit/>
          </a:bodyPr>
          <a:lstStyle/>
          <a:p>
            <a:pPr eaLnBrk="1" hangingPunct="1">
              <a:defRPr/>
            </a:pPr>
            <a:r>
              <a:rPr lang="en-US" dirty="0" smtClean="0">
                <a:ea typeface="+mj-ea"/>
              </a:rPr>
              <a:t>Identify the </a:t>
            </a:r>
            <a:r>
              <a:rPr lang="en-US" dirty="0" smtClean="0"/>
              <a:t>WORK</a:t>
            </a:r>
            <a:endParaRPr lang="en-US" b="1" dirty="0" smtClean="0">
              <a:ea typeface="+mj-ea"/>
            </a:endParaRPr>
          </a:p>
        </p:txBody>
      </p:sp>
      <p:sp>
        <p:nvSpPr>
          <p:cNvPr id="6" name="TextBox 5"/>
          <p:cNvSpPr txBox="1"/>
          <p:nvPr/>
        </p:nvSpPr>
        <p:spPr>
          <a:xfrm>
            <a:off x="309035" y="1225688"/>
            <a:ext cx="8737600" cy="5570756"/>
          </a:xfrm>
          <a:prstGeom prst="rect">
            <a:avLst/>
          </a:prstGeom>
          <a:noFill/>
        </p:spPr>
        <p:txBody>
          <a:bodyPr wrap="square" rtlCol="0">
            <a:spAutoFit/>
          </a:bodyPr>
          <a:lstStyle/>
          <a:p>
            <a:pPr marL="829818" indent="-742950">
              <a:buFont typeface="+mj-lt"/>
              <a:buAutoNum type="alphaUcPeriod"/>
            </a:pPr>
            <a:r>
              <a:rPr lang="en-US" sz="3600" dirty="0" smtClean="0"/>
              <a:t>Ivan Argüelles’ </a:t>
            </a:r>
            <a:r>
              <a:rPr lang="en-US" sz="3600" u="sng" dirty="0" smtClean="0"/>
              <a:t>That Goddess</a:t>
            </a:r>
          </a:p>
          <a:p>
            <a:pPr marL="228600" indent="-228600">
              <a:buFont typeface="+mj-lt"/>
              <a:buAutoNum type="alphaUcPeriod"/>
            </a:pPr>
            <a:endParaRPr lang="en-US" sz="1200" u="sng" dirty="0" smtClean="0"/>
          </a:p>
          <a:p>
            <a:pPr marL="742950" indent="-742950">
              <a:buFont typeface="+mj-lt"/>
              <a:buAutoNum type="alphaUcPeriod"/>
            </a:pPr>
            <a:r>
              <a:rPr lang="en-US" sz="3600" dirty="0" smtClean="0"/>
              <a:t>Queen’s </a:t>
            </a:r>
            <a:r>
              <a:rPr lang="en-US" sz="3600" u="sng" dirty="0" smtClean="0"/>
              <a:t>Bohemian Rhapsody</a:t>
            </a:r>
            <a:endParaRPr lang="en-US" sz="400" u="sng" dirty="0" smtClean="0"/>
          </a:p>
          <a:p>
            <a:pPr marL="742950" indent="-742950">
              <a:buFont typeface="+mj-lt"/>
              <a:buAutoNum type="alphaUcPeriod"/>
            </a:pPr>
            <a:r>
              <a:rPr lang="en-US" sz="3600" dirty="0" smtClean="0"/>
              <a:t>An autographed copy of </a:t>
            </a:r>
            <a:r>
              <a:rPr lang="en-US" sz="3600" u="sng" dirty="0" smtClean="0"/>
              <a:t>Green Eggs &amp; </a:t>
            </a:r>
            <a:r>
              <a:rPr lang="en-US" sz="3600" dirty="0" smtClean="0"/>
              <a:t>			</a:t>
            </a:r>
            <a:r>
              <a:rPr lang="en-US" sz="3600" u="sng" dirty="0" smtClean="0"/>
              <a:t>Ham</a:t>
            </a:r>
          </a:p>
          <a:p>
            <a:pPr marL="228600" indent="-228600">
              <a:buFont typeface="+mj-lt"/>
              <a:buAutoNum type="alphaUcPeriod"/>
            </a:pPr>
            <a:endParaRPr lang="en-US" sz="1000" u="sng" dirty="0" smtClean="0"/>
          </a:p>
          <a:p>
            <a:pPr marL="742950" indent="-742950">
              <a:buFont typeface="+mj-lt"/>
              <a:buAutoNum type="alphaUcPeriod"/>
            </a:pPr>
            <a:r>
              <a:rPr lang="en-US" sz="3600" u="sng" dirty="0" smtClean="0"/>
              <a:t>Foucault’s Pendulum</a:t>
            </a:r>
            <a:r>
              <a:rPr lang="en-US" sz="3600" dirty="0" smtClean="0"/>
              <a:t>, an English translation of Umberto Eco’s </a:t>
            </a:r>
            <a:r>
              <a:rPr lang="en-US" sz="3600" u="sng" dirty="0" smtClean="0"/>
              <a:t>Pendolo di Foucault </a:t>
            </a:r>
          </a:p>
          <a:p>
            <a:pPr marL="742950" indent="-742950">
              <a:buFont typeface="+mj-lt"/>
              <a:buAutoNum type="alphaUcPeriod"/>
            </a:pPr>
            <a:r>
              <a:rPr lang="en-US" sz="3600" dirty="0" smtClean="0"/>
              <a:t>An audio recording of </a:t>
            </a:r>
            <a:r>
              <a:rPr lang="en-US" sz="3600" u="sng" dirty="0" smtClean="0"/>
              <a:t>The Agony &amp; The Ecstasy </a:t>
            </a:r>
          </a:p>
          <a:p>
            <a:endParaRPr lang="en-US" sz="1000" u="sng" dirty="0" smtClean="0"/>
          </a:p>
        </p:txBody>
      </p:sp>
    </p:spTree>
    <p:extLst>
      <p:ext uri="{BB962C8B-B14F-4D97-AF65-F5344CB8AC3E}">
        <p14:creationId xmlns:p14="http://schemas.microsoft.com/office/powerpoint/2010/main" val="36035846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Practicalities</a:t>
            </a:r>
            <a:endParaRPr lang="en-US" dirty="0"/>
          </a:p>
        </p:txBody>
      </p:sp>
      <p:sp>
        <p:nvSpPr>
          <p:cNvPr id="3" name="Content Placeholder 2"/>
          <p:cNvSpPr>
            <a:spLocks noGrp="1"/>
          </p:cNvSpPr>
          <p:nvPr>
            <p:ph idx="1"/>
          </p:nvPr>
        </p:nvSpPr>
        <p:spPr>
          <a:xfrm>
            <a:off x="457200" y="1417638"/>
            <a:ext cx="8229600" cy="2392651"/>
          </a:xfrm>
        </p:spPr>
        <p:txBody>
          <a:bodyPr>
            <a:normAutofit/>
          </a:bodyPr>
          <a:lstStyle/>
          <a:p>
            <a:r>
              <a:rPr lang="en-US" dirty="0"/>
              <a:t>Breaks</a:t>
            </a:r>
          </a:p>
          <a:p>
            <a:r>
              <a:rPr lang="en-US" dirty="0"/>
              <a:t>Beverages</a:t>
            </a:r>
          </a:p>
          <a:p>
            <a:r>
              <a:rPr lang="en-US" dirty="0"/>
              <a:t>Food</a:t>
            </a:r>
          </a:p>
          <a:p>
            <a:r>
              <a:rPr lang="en-US" dirty="0"/>
              <a:t>Apply active listening techniques </a:t>
            </a:r>
          </a:p>
        </p:txBody>
      </p:sp>
      <p:sp>
        <p:nvSpPr>
          <p:cNvPr id="4" name="TextBox 3"/>
          <p:cNvSpPr txBox="1"/>
          <p:nvPr/>
        </p:nvSpPr>
        <p:spPr>
          <a:xfrm>
            <a:off x="1144952" y="3829311"/>
            <a:ext cx="2422508" cy="461665"/>
          </a:xfrm>
          <a:prstGeom prst="rect">
            <a:avLst/>
          </a:prstGeom>
          <a:noFill/>
        </p:spPr>
        <p:txBody>
          <a:bodyPr wrap="none" rtlCol="0">
            <a:spAutoFit/>
          </a:bodyPr>
          <a:lstStyle/>
          <a:p>
            <a:r>
              <a:rPr lang="en-US" sz="2400" dirty="0" smtClean="0"/>
              <a:t>Avoid distractions</a:t>
            </a:r>
            <a:endParaRPr lang="en-US" sz="2400" dirty="0"/>
          </a:p>
        </p:txBody>
      </p:sp>
      <p:sp>
        <p:nvSpPr>
          <p:cNvPr id="5" name="TextBox 4"/>
          <p:cNvSpPr txBox="1"/>
          <p:nvPr/>
        </p:nvSpPr>
        <p:spPr>
          <a:xfrm>
            <a:off x="1144952" y="4336634"/>
            <a:ext cx="3451486" cy="461665"/>
          </a:xfrm>
          <a:prstGeom prst="rect">
            <a:avLst/>
          </a:prstGeom>
          <a:noFill/>
        </p:spPr>
        <p:txBody>
          <a:bodyPr wrap="none" rtlCol="0">
            <a:spAutoFit/>
          </a:bodyPr>
          <a:lstStyle/>
          <a:p>
            <a:r>
              <a:rPr lang="en-US" sz="2400" dirty="0" smtClean="0"/>
              <a:t>Show that you’re listening </a:t>
            </a:r>
            <a:r>
              <a:rPr lang="en-US" dirty="0" smtClean="0"/>
              <a:t> </a:t>
            </a:r>
            <a:endParaRPr lang="en-US" dirty="0"/>
          </a:p>
        </p:txBody>
      </p:sp>
      <p:sp>
        <p:nvSpPr>
          <p:cNvPr id="6" name="TextBox 5"/>
          <p:cNvSpPr txBox="1"/>
          <p:nvPr/>
        </p:nvSpPr>
        <p:spPr>
          <a:xfrm>
            <a:off x="1144952" y="4931038"/>
            <a:ext cx="2351926" cy="461665"/>
          </a:xfrm>
          <a:prstGeom prst="rect">
            <a:avLst/>
          </a:prstGeom>
          <a:noFill/>
        </p:spPr>
        <p:txBody>
          <a:bodyPr wrap="none" rtlCol="0">
            <a:spAutoFit/>
          </a:bodyPr>
          <a:lstStyle/>
          <a:p>
            <a:r>
              <a:rPr lang="en-US" sz="2400" dirty="0" smtClean="0"/>
              <a:t>Provide feedback </a:t>
            </a:r>
            <a:endParaRPr lang="en-US" sz="2400" dirty="0"/>
          </a:p>
        </p:txBody>
      </p:sp>
      <p:sp>
        <p:nvSpPr>
          <p:cNvPr id="7" name="TextBox 6"/>
          <p:cNvSpPr txBox="1"/>
          <p:nvPr/>
        </p:nvSpPr>
        <p:spPr>
          <a:xfrm>
            <a:off x="1144952" y="5470462"/>
            <a:ext cx="2609158" cy="461665"/>
          </a:xfrm>
          <a:prstGeom prst="rect">
            <a:avLst/>
          </a:prstGeom>
          <a:noFill/>
        </p:spPr>
        <p:txBody>
          <a:bodyPr wrap="none" rtlCol="0">
            <a:spAutoFit/>
          </a:bodyPr>
          <a:lstStyle/>
          <a:p>
            <a:r>
              <a:rPr lang="en-US" sz="2400" dirty="0" smtClean="0"/>
              <a:t>Keep an open mind </a:t>
            </a:r>
            <a:endParaRPr lang="en-US" sz="2400" dirty="0"/>
          </a:p>
        </p:txBody>
      </p:sp>
      <p:sp>
        <p:nvSpPr>
          <p:cNvPr id="10" name="Slide Number Placeholder 9"/>
          <p:cNvSpPr>
            <a:spLocks noGrp="1"/>
          </p:cNvSpPr>
          <p:nvPr>
            <p:ph type="sldNum" sz="quarter" idx="12"/>
          </p:nvPr>
        </p:nvSpPr>
        <p:spPr/>
        <p:txBody>
          <a:bodyPr/>
          <a:lstStyle/>
          <a:p>
            <a:fld id="{C69651B2-2BA6-FD4D-8B70-8A9F70834AA3}" type="slidenum">
              <a:rPr lang="en-US" smtClean="0"/>
              <a:t>3</a:t>
            </a:fld>
            <a:endParaRPr lang="en-US" dirty="0"/>
          </a:p>
        </p:txBody>
      </p:sp>
    </p:spTree>
    <p:extLst>
      <p:ext uri="{BB962C8B-B14F-4D97-AF65-F5344CB8AC3E}">
        <p14:creationId xmlns:p14="http://schemas.microsoft.com/office/powerpoint/2010/main" val="201399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1"/>
            <a:ext cx="8229600" cy="995362"/>
          </a:xfrm>
        </p:spPr>
        <p:txBody>
          <a:bodyPr/>
          <a:lstStyle/>
          <a:p>
            <a:r>
              <a:rPr lang="en-US" dirty="0" smtClean="0"/>
              <a:t>WORK Attributes</a:t>
            </a:r>
            <a:endParaRPr lang="en-US" dirty="0"/>
          </a:p>
        </p:txBody>
      </p:sp>
      <p:sp>
        <p:nvSpPr>
          <p:cNvPr id="3" name="Content Placeholder 2"/>
          <p:cNvSpPr>
            <a:spLocks noGrp="1"/>
          </p:cNvSpPr>
          <p:nvPr>
            <p:ph idx="1"/>
          </p:nvPr>
        </p:nvSpPr>
        <p:spPr>
          <a:xfrm>
            <a:off x="237067" y="1455208"/>
            <a:ext cx="4267200" cy="5215467"/>
          </a:xfrm>
        </p:spPr>
        <p:txBody>
          <a:bodyPr>
            <a:noAutofit/>
          </a:bodyPr>
          <a:lstStyle/>
          <a:p>
            <a:r>
              <a:rPr lang="en-US" dirty="0" smtClean="0"/>
              <a:t>Title</a:t>
            </a:r>
            <a:endParaRPr lang="en-US" dirty="0"/>
          </a:p>
          <a:p>
            <a:r>
              <a:rPr lang="en-US" dirty="0" smtClean="0"/>
              <a:t>Form</a:t>
            </a:r>
          </a:p>
          <a:p>
            <a:r>
              <a:rPr lang="en-US" dirty="0" smtClean="0"/>
              <a:t>Date</a:t>
            </a:r>
          </a:p>
          <a:p>
            <a:r>
              <a:rPr lang="en-US" dirty="0" smtClean="0"/>
              <a:t>Intended Termination</a:t>
            </a:r>
          </a:p>
          <a:p>
            <a:r>
              <a:rPr lang="en-US" dirty="0" smtClean="0"/>
              <a:t>Intended Audience</a:t>
            </a:r>
          </a:p>
          <a:p>
            <a:r>
              <a:rPr lang="en-US" dirty="0" smtClean="0"/>
              <a:t>Context </a:t>
            </a:r>
          </a:p>
          <a:p>
            <a:r>
              <a:rPr lang="en-US" dirty="0" smtClean="0"/>
              <a:t>Medium of Performance (musical work)</a:t>
            </a:r>
          </a:p>
          <a:p>
            <a:pPr marL="0" indent="0" algn="ctr">
              <a:buNone/>
            </a:pPr>
            <a:endParaRPr lang="en-US" sz="2800" dirty="0" smtClean="0"/>
          </a:p>
        </p:txBody>
      </p:sp>
      <p:sp>
        <p:nvSpPr>
          <p:cNvPr id="4" name="Slide Number Placeholder 3"/>
          <p:cNvSpPr>
            <a:spLocks noGrp="1"/>
          </p:cNvSpPr>
          <p:nvPr>
            <p:ph type="sldNum" sz="quarter" idx="12"/>
          </p:nvPr>
        </p:nvSpPr>
        <p:spPr/>
        <p:txBody>
          <a:bodyPr/>
          <a:lstStyle/>
          <a:p>
            <a:fld id="{C69651B2-2BA6-FD4D-8B70-8A9F70834AA3}" type="slidenum">
              <a:rPr lang="en-US" smtClean="0"/>
              <a:t>30</a:t>
            </a:fld>
            <a:endParaRPr lang="en-US" dirty="0"/>
          </a:p>
        </p:txBody>
      </p:sp>
      <p:sp>
        <p:nvSpPr>
          <p:cNvPr id="8" name="TextBox 7"/>
          <p:cNvSpPr txBox="1"/>
          <p:nvPr/>
        </p:nvSpPr>
        <p:spPr>
          <a:xfrm>
            <a:off x="4301068" y="1353740"/>
            <a:ext cx="4385732" cy="4524315"/>
          </a:xfrm>
          <a:prstGeom prst="rect">
            <a:avLst/>
          </a:prstGeom>
          <a:noFill/>
        </p:spPr>
        <p:txBody>
          <a:bodyPr wrap="square" rtlCol="0">
            <a:spAutoFit/>
          </a:bodyPr>
          <a:lstStyle/>
          <a:p>
            <a:pPr marL="457200" indent="-457200">
              <a:buFont typeface="Arial"/>
              <a:buChar char="•"/>
            </a:pPr>
            <a:r>
              <a:rPr lang="en-US" sz="3200" dirty="0"/>
              <a:t>Numeric Designation (musical work)</a:t>
            </a:r>
          </a:p>
          <a:p>
            <a:pPr marL="457200" indent="-457200">
              <a:buFont typeface="Arial"/>
              <a:buChar char="•"/>
            </a:pPr>
            <a:r>
              <a:rPr lang="en-US" sz="3200" dirty="0"/>
              <a:t>Key (musical work)</a:t>
            </a:r>
          </a:p>
          <a:p>
            <a:pPr marL="457200" indent="-457200">
              <a:buFont typeface="Arial"/>
              <a:buChar char="•"/>
            </a:pPr>
            <a:r>
              <a:rPr lang="en-US" sz="3200" dirty="0"/>
              <a:t>Coordinates (cartographic work)</a:t>
            </a:r>
          </a:p>
          <a:p>
            <a:pPr marL="457200" indent="-457200">
              <a:buFont typeface="Arial"/>
              <a:buChar char="•"/>
            </a:pPr>
            <a:r>
              <a:rPr lang="en-US" sz="3200" dirty="0"/>
              <a:t>Equinox (cartographic work) </a:t>
            </a:r>
          </a:p>
          <a:p>
            <a:pPr marL="457200" indent="-457200">
              <a:buFont typeface="Arial"/>
              <a:buChar char="•"/>
            </a:pPr>
            <a:r>
              <a:rPr lang="en-US" sz="3200" dirty="0"/>
              <a:t>Other Distinguishing Characteristic</a:t>
            </a:r>
          </a:p>
        </p:txBody>
      </p:sp>
    </p:spTree>
    <p:extLst>
      <p:ext uri="{BB962C8B-B14F-4D97-AF65-F5344CB8AC3E}">
        <p14:creationId xmlns:p14="http://schemas.microsoft.com/office/powerpoint/2010/main" val="7472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429"/>
          </a:xfrm>
        </p:spPr>
        <p:txBody>
          <a:bodyPr>
            <a:normAutofit fontScale="90000"/>
          </a:bodyPr>
          <a:lstStyle/>
          <a:p>
            <a:r>
              <a:rPr lang="en-US" dirty="0" smtClean="0"/>
              <a:t>Identify the Work attributes </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31</a:t>
            </a:fld>
            <a:endParaRPr lang="en-US" dirty="0"/>
          </a:p>
        </p:txBody>
      </p:sp>
      <p:sp>
        <p:nvSpPr>
          <p:cNvPr id="7" name="Rectangle 6"/>
          <p:cNvSpPr/>
          <p:nvPr/>
        </p:nvSpPr>
        <p:spPr>
          <a:xfrm>
            <a:off x="982133" y="2184400"/>
            <a:ext cx="7162799" cy="287867"/>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6350001" y="5075872"/>
            <a:ext cx="2556932" cy="1477328"/>
          </a:xfrm>
          <a:prstGeom prst="rect">
            <a:avLst/>
          </a:prstGeom>
          <a:noFill/>
        </p:spPr>
        <p:txBody>
          <a:bodyPr wrap="square" rtlCol="0">
            <a:spAutoFit/>
          </a:bodyPr>
          <a:lstStyle/>
          <a:p>
            <a:r>
              <a:rPr lang="en-US" b="1" dirty="0" smtClean="0"/>
              <a:t>Location/Call No. </a:t>
            </a:r>
            <a:r>
              <a:rPr lang="en-US" dirty="0"/>
              <a:t> </a:t>
            </a:r>
            <a:r>
              <a:rPr lang="en-US" u="sng" dirty="0">
                <a:hlinkClick r:id="rId3"/>
              </a:rPr>
              <a:t>Education-Psychology Children's Lit Coll </a:t>
            </a:r>
            <a:endParaRPr lang="en-US" u="sng" dirty="0" smtClean="0"/>
          </a:p>
          <a:p>
            <a:r>
              <a:rPr lang="en-US" u="sng" dirty="0" smtClean="0">
                <a:hlinkClick r:id="rId4"/>
              </a:rPr>
              <a:t>PS3573 </a:t>
            </a:r>
            <a:r>
              <a:rPr lang="en-US" u="sng" dirty="0">
                <a:hlinkClick r:id="rId4"/>
              </a:rPr>
              <a:t>.Wi442V5.1981 	</a:t>
            </a:r>
          </a:p>
          <a:p>
            <a:endParaRPr lang="en-US" dirty="0"/>
          </a:p>
        </p:txBody>
      </p:sp>
      <p:sp>
        <p:nvSpPr>
          <p:cNvPr id="8" name="Rectangle 7"/>
          <p:cNvSpPr/>
          <p:nvPr/>
        </p:nvSpPr>
        <p:spPr>
          <a:xfrm>
            <a:off x="135467" y="2506134"/>
            <a:ext cx="1075266" cy="270933"/>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5350933" y="3166533"/>
            <a:ext cx="694267" cy="3556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929467" y="999067"/>
            <a:ext cx="270933" cy="423333"/>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608667" y="999067"/>
            <a:ext cx="694266" cy="423333"/>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35467" y="999067"/>
            <a:ext cx="8771465" cy="5554133"/>
          </a:xfrm>
        </p:spPr>
        <p:txBody>
          <a:bodyPr>
            <a:noAutofit/>
          </a:bodyPr>
          <a:lstStyle/>
          <a:p>
            <a:pPr marL="0" indent="0">
              <a:buNone/>
            </a:pPr>
            <a:r>
              <a:rPr lang="hu-HU" sz="2000" dirty="0" smtClean="0"/>
              <a:t>008    830811 </a:t>
            </a:r>
            <a:r>
              <a:rPr lang="hu-HU" sz="2000" dirty="0"/>
              <a:t>1981    nyu    j            eng u </a:t>
            </a:r>
            <a:r>
              <a:rPr lang="en-US" sz="2000" dirty="0" smtClean="0"/>
              <a:t>  </a:t>
            </a:r>
          </a:p>
          <a:p>
            <a:pPr marL="0" indent="0">
              <a:buNone/>
            </a:pPr>
            <a:r>
              <a:rPr lang="en-US" sz="2000" dirty="0" smtClean="0"/>
              <a:t>090    </a:t>
            </a:r>
            <a:r>
              <a:rPr lang="en-US" sz="2000" dirty="0"/>
              <a:t>PS3573|b.Wi442V5.1981 </a:t>
            </a:r>
          </a:p>
          <a:p>
            <a:pPr marL="0" indent="0">
              <a:buNone/>
            </a:pPr>
            <a:r>
              <a:rPr lang="tr-TR" sz="2000" dirty="0"/>
              <a:t>100 10 </a:t>
            </a:r>
            <a:r>
              <a:rPr lang="tr-TR" sz="2000" dirty="0" err="1"/>
              <a:t>Willard</a:t>
            </a:r>
            <a:r>
              <a:rPr lang="tr-TR" sz="2000" dirty="0"/>
              <a:t>, Nancy. </a:t>
            </a:r>
          </a:p>
          <a:p>
            <a:pPr marL="0" indent="0">
              <a:buNone/>
            </a:pPr>
            <a:r>
              <a:rPr lang="tr-TR" sz="2000" dirty="0"/>
              <a:t>245 12 A </a:t>
            </a:r>
            <a:r>
              <a:rPr lang="tr-TR" sz="2000" dirty="0" err="1"/>
              <a:t>visit</a:t>
            </a:r>
            <a:r>
              <a:rPr lang="tr-TR" sz="2000" dirty="0"/>
              <a:t> </a:t>
            </a:r>
            <a:r>
              <a:rPr lang="tr-TR" sz="2000" dirty="0" err="1"/>
              <a:t>to</a:t>
            </a:r>
            <a:r>
              <a:rPr lang="tr-TR" sz="2000" dirty="0"/>
              <a:t> William </a:t>
            </a:r>
            <a:r>
              <a:rPr lang="tr-TR" sz="2000" dirty="0" err="1"/>
              <a:t>Blake's</a:t>
            </a:r>
            <a:r>
              <a:rPr lang="tr-TR" sz="2000" dirty="0"/>
              <a:t> </a:t>
            </a:r>
            <a:r>
              <a:rPr lang="tr-TR" sz="2000" dirty="0" err="1"/>
              <a:t>inn</a:t>
            </a:r>
            <a:r>
              <a:rPr lang="tr-TR" sz="2000" dirty="0"/>
              <a:t> :|</a:t>
            </a:r>
            <a:r>
              <a:rPr lang="tr-TR" sz="2000" dirty="0" err="1"/>
              <a:t>bpoems</a:t>
            </a:r>
            <a:r>
              <a:rPr lang="tr-TR" sz="2000" dirty="0"/>
              <a:t> </a:t>
            </a:r>
            <a:r>
              <a:rPr lang="tr-TR" sz="2000" dirty="0" err="1"/>
              <a:t>for</a:t>
            </a:r>
            <a:r>
              <a:rPr lang="tr-TR" sz="2000" dirty="0"/>
              <a:t> </a:t>
            </a:r>
            <a:r>
              <a:rPr lang="tr-TR" sz="2000" dirty="0" err="1"/>
              <a:t>innocent</a:t>
            </a:r>
            <a:r>
              <a:rPr lang="tr-TR" sz="2000" dirty="0"/>
              <a:t> </a:t>
            </a:r>
            <a:r>
              <a:rPr lang="tr-TR" sz="2000" dirty="0" err="1"/>
              <a:t>and</a:t>
            </a:r>
            <a:r>
              <a:rPr lang="tr-TR" sz="2000" dirty="0"/>
              <a:t> </a:t>
            </a:r>
            <a:r>
              <a:rPr lang="tr-TR" sz="2000" dirty="0" err="1" smtClean="0"/>
              <a:t>experienced</a:t>
            </a:r>
            <a:r>
              <a:rPr lang="tr-TR" sz="2000" dirty="0" smtClean="0"/>
              <a:t> </a:t>
            </a:r>
            <a:r>
              <a:rPr lang="tr-TR" sz="2000" dirty="0" err="1"/>
              <a:t>travelers</a:t>
            </a:r>
            <a:r>
              <a:rPr lang="tr-TR" sz="2000" dirty="0"/>
              <a:t> /|</a:t>
            </a:r>
            <a:r>
              <a:rPr lang="tr-TR" sz="2000" dirty="0" err="1"/>
              <a:t>cby</a:t>
            </a:r>
            <a:r>
              <a:rPr lang="tr-TR" sz="2000" dirty="0"/>
              <a:t> Nancy </a:t>
            </a:r>
            <a:r>
              <a:rPr lang="tr-TR" sz="2000" dirty="0" err="1"/>
              <a:t>Willard</a:t>
            </a:r>
            <a:r>
              <a:rPr lang="tr-TR" sz="2000" dirty="0"/>
              <a:t> ; </a:t>
            </a:r>
            <a:r>
              <a:rPr lang="tr-TR" sz="2000" dirty="0" err="1"/>
              <a:t>illustrated</a:t>
            </a:r>
            <a:r>
              <a:rPr lang="tr-TR" sz="2000" dirty="0"/>
              <a:t> </a:t>
            </a:r>
            <a:r>
              <a:rPr lang="tr-TR" sz="2000" dirty="0" err="1" smtClean="0"/>
              <a:t>by</a:t>
            </a:r>
            <a:r>
              <a:rPr lang="tr-TR" sz="2000" dirty="0" smtClean="0"/>
              <a:t> </a:t>
            </a:r>
            <a:r>
              <a:rPr lang="tr-TR" sz="2000" dirty="0"/>
              <a:t>Alice </a:t>
            </a:r>
            <a:r>
              <a:rPr lang="tr-TR" sz="2000" dirty="0" err="1"/>
              <a:t>and</a:t>
            </a:r>
            <a:r>
              <a:rPr lang="tr-TR" sz="2000" dirty="0"/>
              <a:t> Martin </a:t>
            </a:r>
            <a:r>
              <a:rPr lang="tr-TR" sz="2000" dirty="0" err="1"/>
              <a:t>Provensen</a:t>
            </a:r>
            <a:r>
              <a:rPr lang="tr-TR" sz="2000" dirty="0"/>
              <a:t> </a:t>
            </a:r>
          </a:p>
          <a:p>
            <a:pPr marL="0" indent="0">
              <a:buNone/>
            </a:pPr>
            <a:r>
              <a:rPr lang="it-IT" sz="2000" dirty="0"/>
              <a:t>250    1st ed </a:t>
            </a:r>
          </a:p>
          <a:p>
            <a:pPr marL="0" indent="0">
              <a:buNone/>
            </a:pPr>
            <a:r>
              <a:rPr lang="it-IT" sz="2000" dirty="0"/>
              <a:t>260 0  New York :|</a:t>
            </a:r>
            <a:r>
              <a:rPr lang="it-IT" sz="2000" dirty="0" err="1"/>
              <a:t>bHarcourt</a:t>
            </a:r>
            <a:r>
              <a:rPr lang="it-IT" sz="2000" dirty="0"/>
              <a:t> Brace Jovanovich,|cc1981 </a:t>
            </a:r>
          </a:p>
          <a:p>
            <a:pPr marL="0" indent="0">
              <a:buNone/>
            </a:pPr>
            <a:r>
              <a:rPr lang="pl-PL" sz="2000" dirty="0"/>
              <a:t>300    44 p. :|</a:t>
            </a:r>
            <a:r>
              <a:rPr lang="pl-PL" sz="2000" dirty="0" err="1"/>
              <a:t>bcol</a:t>
            </a:r>
            <a:r>
              <a:rPr lang="pl-PL" sz="2000" dirty="0"/>
              <a:t>. </a:t>
            </a:r>
            <a:r>
              <a:rPr lang="pl-PL" sz="2000" dirty="0" err="1"/>
              <a:t>ill</a:t>
            </a:r>
            <a:r>
              <a:rPr lang="pl-PL" sz="2000" dirty="0"/>
              <a:t>. ;|c26 cm </a:t>
            </a:r>
          </a:p>
          <a:p>
            <a:pPr>
              <a:buAutoNum type="arabicPlain" startAt="520"/>
            </a:pPr>
            <a:r>
              <a:rPr lang="pl-PL" sz="2000" dirty="0" smtClean="0"/>
              <a:t>  A </a:t>
            </a:r>
            <a:r>
              <a:rPr lang="pl-PL" sz="2000" dirty="0" err="1"/>
              <a:t>collection</a:t>
            </a:r>
            <a:r>
              <a:rPr lang="pl-PL" sz="2000" dirty="0"/>
              <a:t> of </a:t>
            </a:r>
            <a:r>
              <a:rPr lang="pl-PL" sz="2000" dirty="0" err="1"/>
              <a:t>poems</a:t>
            </a:r>
            <a:r>
              <a:rPr lang="pl-PL" sz="2000" dirty="0"/>
              <a:t> </a:t>
            </a:r>
            <a:r>
              <a:rPr lang="pl-PL" sz="2000" dirty="0" err="1"/>
              <a:t>describing</a:t>
            </a:r>
            <a:r>
              <a:rPr lang="pl-PL" sz="2000" dirty="0"/>
              <a:t> the </a:t>
            </a:r>
            <a:r>
              <a:rPr lang="pl-PL" sz="2000" dirty="0" err="1"/>
              <a:t>curious</a:t>
            </a:r>
            <a:r>
              <a:rPr lang="pl-PL" sz="2000" dirty="0"/>
              <a:t> </a:t>
            </a:r>
            <a:r>
              <a:rPr lang="pl-PL" sz="2000" dirty="0" err="1"/>
              <a:t>menagerie</a:t>
            </a:r>
            <a:r>
              <a:rPr lang="pl-PL" sz="2000" dirty="0"/>
              <a:t> </a:t>
            </a:r>
            <a:r>
              <a:rPr lang="pl-PL" sz="2000" dirty="0" smtClean="0"/>
              <a:t>of  </a:t>
            </a:r>
            <a:r>
              <a:rPr lang="pl-PL" sz="2000" dirty="0" err="1" smtClean="0"/>
              <a:t>guests</a:t>
            </a:r>
            <a:r>
              <a:rPr lang="pl-PL" sz="2000" dirty="0" smtClean="0"/>
              <a:t> </a:t>
            </a:r>
            <a:r>
              <a:rPr lang="pl-PL" sz="2000" dirty="0" err="1"/>
              <a:t>who</a:t>
            </a:r>
            <a:r>
              <a:rPr lang="pl-PL" sz="2000" dirty="0"/>
              <a:t> </a:t>
            </a:r>
            <a:r>
              <a:rPr lang="pl-PL" sz="2000" dirty="0" err="1" smtClean="0"/>
              <a:t>arrive</a:t>
            </a:r>
            <a:r>
              <a:rPr lang="pl-PL" sz="2000" dirty="0" smtClean="0"/>
              <a:t> </a:t>
            </a:r>
            <a:r>
              <a:rPr lang="pl-PL" sz="2000" dirty="0" err="1"/>
              <a:t>at</a:t>
            </a:r>
            <a:r>
              <a:rPr lang="pl-PL" sz="2000" dirty="0"/>
              <a:t> William </a:t>
            </a:r>
            <a:r>
              <a:rPr lang="pl-PL" sz="2000" dirty="0" err="1"/>
              <a:t>Blake's</a:t>
            </a:r>
            <a:r>
              <a:rPr lang="pl-PL" sz="2000" dirty="0"/>
              <a:t> </a:t>
            </a:r>
            <a:r>
              <a:rPr lang="pl-PL" sz="2000" dirty="0" err="1"/>
              <a:t>inn</a:t>
            </a:r>
            <a:r>
              <a:rPr lang="pl-PL" sz="2000" dirty="0"/>
              <a:t> </a:t>
            </a:r>
          </a:p>
          <a:p>
            <a:pPr marL="0" indent="0">
              <a:buNone/>
            </a:pPr>
            <a:r>
              <a:rPr lang="pl-PL" sz="2000" dirty="0" smtClean="0"/>
              <a:t>600 10 Blake, William,|d1757-1827|xIn </a:t>
            </a:r>
            <a:r>
              <a:rPr lang="pl-PL" sz="2000" dirty="0" err="1" smtClean="0"/>
              <a:t>literature|vJuvenile</a:t>
            </a:r>
            <a:r>
              <a:rPr lang="pl-PL" sz="2000" dirty="0" smtClean="0"/>
              <a:t> </a:t>
            </a:r>
            <a:r>
              <a:rPr lang="pl-PL" sz="2000" dirty="0" err="1" smtClean="0"/>
              <a:t>literature</a:t>
            </a:r>
            <a:r>
              <a:rPr lang="pl-PL" sz="2000" dirty="0" smtClean="0"/>
              <a:t>. </a:t>
            </a:r>
          </a:p>
          <a:p>
            <a:pPr marL="0" indent="0">
              <a:buNone/>
            </a:pPr>
            <a:r>
              <a:rPr lang="pl-PL" sz="2000" dirty="0" smtClean="0"/>
              <a:t>650  0 </a:t>
            </a:r>
            <a:r>
              <a:rPr lang="pl-PL" sz="2000" dirty="0" err="1" smtClean="0"/>
              <a:t>Children's</a:t>
            </a:r>
            <a:r>
              <a:rPr lang="pl-PL" sz="2000" dirty="0" smtClean="0"/>
              <a:t> </a:t>
            </a:r>
            <a:r>
              <a:rPr lang="pl-PL" sz="2000" dirty="0" err="1" smtClean="0"/>
              <a:t>poetry</a:t>
            </a:r>
            <a:r>
              <a:rPr lang="pl-PL" sz="2000" dirty="0" smtClean="0"/>
              <a:t>, American. </a:t>
            </a:r>
          </a:p>
          <a:p>
            <a:pPr marL="0" indent="0">
              <a:buNone/>
            </a:pPr>
            <a:r>
              <a:rPr lang="pl-PL" sz="2000" dirty="0" smtClean="0"/>
              <a:t>650  0 American </a:t>
            </a:r>
            <a:r>
              <a:rPr lang="pl-PL" sz="2000" dirty="0" err="1" smtClean="0"/>
              <a:t>poetry</a:t>
            </a:r>
            <a:r>
              <a:rPr lang="pl-PL" sz="2000" dirty="0" smtClean="0"/>
              <a:t>. </a:t>
            </a:r>
          </a:p>
          <a:p>
            <a:pPr marL="0" indent="0">
              <a:buNone/>
            </a:pPr>
            <a:r>
              <a:rPr lang="pl-PL" sz="2000" dirty="0" smtClean="0"/>
              <a:t>700 10 </a:t>
            </a:r>
            <a:r>
              <a:rPr lang="pl-PL" sz="2000" dirty="0" err="1" smtClean="0"/>
              <a:t>Provensen</a:t>
            </a:r>
            <a:r>
              <a:rPr lang="pl-PL" sz="2000" dirty="0" smtClean="0"/>
              <a:t>, Alice. </a:t>
            </a:r>
          </a:p>
          <a:p>
            <a:pPr marL="0" indent="0">
              <a:buNone/>
            </a:pPr>
            <a:r>
              <a:rPr lang="pl-PL" sz="2000" dirty="0" smtClean="0"/>
              <a:t>700 10 </a:t>
            </a:r>
            <a:r>
              <a:rPr lang="pl-PL" sz="2000" dirty="0" err="1" smtClean="0"/>
              <a:t>Provensen</a:t>
            </a:r>
            <a:r>
              <a:rPr lang="pl-PL" sz="2000" dirty="0" smtClean="0"/>
              <a:t>, Martin</a:t>
            </a:r>
            <a:r>
              <a:rPr lang="pl-PL" sz="1800" dirty="0" smtClean="0"/>
              <a:t>. </a:t>
            </a:r>
          </a:p>
          <a:p>
            <a:pPr marL="0" indent="0">
              <a:buNone/>
            </a:pPr>
            <a:endParaRPr lang="en-US" sz="1800" dirty="0"/>
          </a:p>
        </p:txBody>
      </p:sp>
    </p:spTree>
    <p:extLst>
      <p:ext uri="{BB962C8B-B14F-4D97-AF65-F5344CB8AC3E}">
        <p14:creationId xmlns:p14="http://schemas.microsoft.com/office/powerpoint/2010/main" val="11811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design-backgroun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6626" name="Rectangle 2"/>
          <p:cNvSpPr>
            <a:spLocks noGrp="1" noChangeArrowheads="1"/>
          </p:cNvSpPr>
          <p:nvPr>
            <p:ph type="title"/>
          </p:nvPr>
        </p:nvSpPr>
        <p:spPr>
          <a:xfrm>
            <a:off x="533400" y="2606676"/>
            <a:ext cx="8229600" cy="966257"/>
          </a:xfrm>
        </p:spPr>
        <p:txBody>
          <a:bodyPr>
            <a:normAutofit/>
          </a:bodyPr>
          <a:lstStyle/>
          <a:p>
            <a:pPr eaLnBrk="1" hangingPunct="1"/>
            <a:r>
              <a:rPr lang="en-US" sz="4800" b="1" dirty="0" smtClean="0">
                <a:latin typeface="Calibri" charset="0"/>
                <a:cs typeface="Arial" charset="0"/>
              </a:rPr>
              <a:t>Group 1 Entity: EXPRESSION</a:t>
            </a:r>
            <a:endParaRPr lang="en-US" sz="4800" b="1" dirty="0">
              <a:latin typeface="Calibri" charset="0"/>
              <a:cs typeface="Arial" charset="0"/>
            </a:endParaRPr>
          </a:p>
        </p:txBody>
      </p:sp>
      <p:sp>
        <p:nvSpPr>
          <p:cNvPr id="24580" name="Rectangle 3"/>
          <p:cNvSpPr>
            <a:spLocks noGrp="1" noChangeArrowheads="1"/>
          </p:cNvSpPr>
          <p:nvPr>
            <p:ph idx="1"/>
          </p:nvPr>
        </p:nvSpPr>
        <p:spPr>
          <a:xfrm>
            <a:off x="474133" y="1083733"/>
            <a:ext cx="8288867" cy="5637742"/>
          </a:xfrm>
        </p:spPr>
        <p:txBody>
          <a:bodyPr>
            <a:noAutofit/>
          </a:bodyPr>
          <a:lstStyle/>
          <a:p>
            <a:pPr marL="0" indent="0" algn="ctr" eaLnBrk="1" hangingPunct="1">
              <a:lnSpc>
                <a:spcPct val="90000"/>
              </a:lnSpc>
              <a:buNone/>
            </a:pPr>
            <a:r>
              <a:rPr lang="en-US" dirty="0" smtClean="0">
                <a:latin typeface="Calibri" charset="0"/>
                <a:cs typeface="Arial" charset="0"/>
              </a:rPr>
              <a:t> </a:t>
            </a:r>
          </a:p>
          <a:p>
            <a:pPr marL="0" indent="0" algn="ctr" eaLnBrk="1" hangingPunct="1">
              <a:lnSpc>
                <a:spcPct val="90000"/>
              </a:lnSpc>
              <a:buNone/>
            </a:pPr>
            <a:endParaRPr lang="en-US" dirty="0">
              <a:latin typeface="Calibri" charset="0"/>
              <a:cs typeface="Arial" charset="0"/>
            </a:endParaRPr>
          </a:p>
          <a:p>
            <a:pPr marL="0" indent="0" algn="ctr" eaLnBrk="1" hangingPunct="1">
              <a:lnSpc>
                <a:spcPct val="90000"/>
              </a:lnSpc>
              <a:buNone/>
            </a:pPr>
            <a:endParaRPr lang="en-US" sz="1800" dirty="0">
              <a:latin typeface="Calibri" charset="0"/>
              <a:cs typeface="Arial" charset="0"/>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98C0F112-6458-604B-A516-E65013814F41}" type="slidenum">
              <a:rPr lang="en-US">
                <a:solidFill>
                  <a:schemeClr val="bg1">
                    <a:lumMod val="50000"/>
                  </a:schemeClr>
                </a:solidFill>
                <a:latin typeface="Calibri" charset="0"/>
              </a:rPr>
              <a:pPr eaLnBrk="1" hangingPunct="1"/>
              <a:t>32</a:t>
            </a:fld>
            <a:endParaRPr lang="en-US" dirty="0">
              <a:solidFill>
                <a:schemeClr val="bg1">
                  <a:lumMod val="50000"/>
                </a:schemeClr>
              </a:solidFill>
              <a:latin typeface="Calibri" charset="0"/>
            </a:endParaRPr>
          </a:p>
        </p:txBody>
      </p:sp>
    </p:spTree>
    <p:extLst>
      <p:ext uri="{BB962C8B-B14F-4D97-AF65-F5344CB8AC3E}">
        <p14:creationId xmlns:p14="http://schemas.microsoft.com/office/powerpoint/2010/main" val="382466063"/>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EXPRESSION</a:t>
            </a:r>
            <a:endParaRPr lang="en-US" dirty="0"/>
          </a:p>
        </p:txBody>
      </p:sp>
      <p:sp>
        <p:nvSpPr>
          <p:cNvPr id="3" name="Content Placeholder 2"/>
          <p:cNvSpPr>
            <a:spLocks noGrp="1"/>
          </p:cNvSpPr>
          <p:nvPr>
            <p:ph idx="1"/>
          </p:nvPr>
        </p:nvSpPr>
        <p:spPr/>
        <p:txBody>
          <a:bodyPr/>
          <a:lstStyle/>
          <a:p>
            <a:pPr>
              <a:lnSpc>
                <a:spcPct val="90000"/>
              </a:lnSpc>
            </a:pPr>
            <a:r>
              <a:rPr lang="en-US" dirty="0">
                <a:latin typeface="Calibri" charset="0"/>
                <a:cs typeface="Arial" charset="0"/>
              </a:rPr>
              <a:t>Alpha-numeric notation in a specific language</a:t>
            </a:r>
          </a:p>
          <a:p>
            <a:pPr>
              <a:lnSpc>
                <a:spcPct val="90000"/>
              </a:lnSpc>
            </a:pPr>
            <a:r>
              <a:rPr lang="en-US" dirty="0">
                <a:latin typeface="Calibri" charset="0"/>
                <a:cs typeface="Arial" charset="0"/>
              </a:rPr>
              <a:t>Musical notation</a:t>
            </a:r>
          </a:p>
          <a:p>
            <a:pPr>
              <a:lnSpc>
                <a:spcPct val="90000"/>
              </a:lnSpc>
            </a:pPr>
            <a:r>
              <a:rPr lang="en-US" dirty="0">
                <a:latin typeface="Calibri" charset="0"/>
                <a:cs typeface="Arial" charset="0"/>
              </a:rPr>
              <a:t>Choreographic notation</a:t>
            </a:r>
          </a:p>
          <a:p>
            <a:pPr>
              <a:lnSpc>
                <a:spcPct val="90000"/>
              </a:lnSpc>
            </a:pPr>
            <a:r>
              <a:rPr lang="en-US" dirty="0">
                <a:latin typeface="Calibri" charset="0"/>
                <a:cs typeface="Arial" charset="0"/>
              </a:rPr>
              <a:t>Sound</a:t>
            </a:r>
          </a:p>
          <a:p>
            <a:pPr>
              <a:lnSpc>
                <a:spcPct val="90000"/>
              </a:lnSpc>
            </a:pPr>
            <a:r>
              <a:rPr lang="en-US" dirty="0">
                <a:latin typeface="Calibri" charset="0"/>
                <a:cs typeface="Arial" charset="0"/>
              </a:rPr>
              <a:t>Image</a:t>
            </a:r>
          </a:p>
          <a:p>
            <a:pPr>
              <a:lnSpc>
                <a:spcPct val="90000"/>
              </a:lnSpc>
            </a:pPr>
            <a:r>
              <a:rPr lang="en-US" dirty="0">
                <a:latin typeface="Calibri" charset="0"/>
                <a:cs typeface="Arial" charset="0"/>
              </a:rPr>
              <a:t>Object</a:t>
            </a:r>
          </a:p>
          <a:p>
            <a:pPr>
              <a:lnSpc>
                <a:spcPct val="90000"/>
              </a:lnSpc>
            </a:pPr>
            <a:r>
              <a:rPr lang="en-US" dirty="0">
                <a:latin typeface="Calibri" charset="0"/>
                <a:cs typeface="Arial" charset="0"/>
              </a:rPr>
              <a:t>Movement</a:t>
            </a:r>
          </a:p>
          <a:p>
            <a:pPr>
              <a:lnSpc>
                <a:spcPct val="90000"/>
              </a:lnSpc>
            </a:pPr>
            <a:r>
              <a:rPr lang="en-US" dirty="0">
                <a:latin typeface="Calibri" charset="0"/>
                <a:cs typeface="Arial" charset="0"/>
              </a:rPr>
              <a:t>Or any combination of such forms</a:t>
            </a:r>
            <a:endParaRPr lang="en-US" sz="2400" dirty="0">
              <a:latin typeface="Calibri" charset="0"/>
              <a:cs typeface="Arial"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33</a:t>
            </a:fld>
            <a:endParaRPr lang="en-US" dirty="0"/>
          </a:p>
        </p:txBody>
      </p:sp>
    </p:spTree>
    <p:extLst>
      <p:ext uri="{BB962C8B-B14F-4D97-AF65-F5344CB8AC3E}">
        <p14:creationId xmlns:p14="http://schemas.microsoft.com/office/powerpoint/2010/main" val="349342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651B2-2BA6-FD4D-8B70-8A9F70834AA3}" type="slidenum">
              <a:rPr lang="en-US" smtClean="0"/>
              <a:t>34</a:t>
            </a:fld>
            <a:endParaRPr lang="en-US" dirty="0"/>
          </a:p>
        </p:txBody>
      </p:sp>
      <p:sp>
        <p:nvSpPr>
          <p:cNvPr id="5" name="TextBox 4"/>
          <p:cNvSpPr txBox="1">
            <a:spLocks noChangeArrowheads="1"/>
          </p:cNvSpPr>
          <p:nvPr/>
        </p:nvSpPr>
        <p:spPr bwMode="auto">
          <a:xfrm>
            <a:off x="1168400" y="473612"/>
            <a:ext cx="62992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ctr" eaLnBrk="1" hangingPunct="1"/>
            <a:r>
              <a:rPr lang="en-US" sz="6000" b="1" dirty="0" smtClean="0">
                <a:solidFill>
                  <a:srgbClr val="7117D9"/>
                </a:solidFill>
                <a:latin typeface="Papyrus"/>
                <a:cs typeface="Papyrus"/>
              </a:rPr>
              <a:t>“An expression is the specific intellectual or artistic form that a work takes each time it is realized.”         </a:t>
            </a:r>
            <a:r>
              <a:rPr lang="en-US" sz="3200" b="1" dirty="0" smtClean="0">
                <a:solidFill>
                  <a:srgbClr val="7117D9"/>
                </a:solidFill>
                <a:latin typeface="Papyrus"/>
                <a:cs typeface="Papyrus"/>
              </a:rPr>
              <a:t>FRBR p.19</a:t>
            </a:r>
            <a:endParaRPr lang="en-US" sz="6000" b="1" dirty="0">
              <a:solidFill>
                <a:srgbClr val="7117D9"/>
              </a:solidFill>
              <a:latin typeface="Papyrus"/>
              <a:cs typeface="Papyrus"/>
            </a:endParaRPr>
          </a:p>
        </p:txBody>
      </p:sp>
    </p:spTree>
    <p:extLst>
      <p:ext uri="{BB962C8B-B14F-4D97-AF65-F5344CB8AC3E}">
        <p14:creationId xmlns:p14="http://schemas.microsoft.com/office/powerpoint/2010/main" val="2911716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2"/>
          <p:cNvSpPr>
            <a:spLocks noGrp="1" noChangeArrowheads="1"/>
          </p:cNvSpPr>
          <p:nvPr>
            <p:ph type="title" idx="4294967295"/>
          </p:nvPr>
        </p:nvSpPr>
        <p:spPr>
          <a:xfrm>
            <a:off x="0" y="38230"/>
            <a:ext cx="9144000" cy="1066800"/>
          </a:xfrm>
        </p:spPr>
        <p:txBody>
          <a:bodyPr bIns="91440">
            <a:normAutofit/>
          </a:bodyPr>
          <a:lstStyle/>
          <a:p>
            <a:pPr>
              <a:defRPr/>
            </a:pPr>
            <a:r>
              <a:rPr lang="en-US" dirty="0"/>
              <a:t>Identify the </a:t>
            </a:r>
            <a:r>
              <a:rPr lang="en-US" dirty="0" smtClean="0">
                <a:ea typeface="+mj-ea"/>
              </a:rPr>
              <a:t>EXPRESSION</a:t>
            </a:r>
          </a:p>
        </p:txBody>
      </p:sp>
      <p:sp>
        <p:nvSpPr>
          <p:cNvPr id="19458" name="Rectangle 8"/>
          <p:cNvSpPr txBox="1">
            <a:spLocks noGrp="1" noChangeArrowheads="1"/>
          </p:cNvSpPr>
          <p:nvPr/>
        </p:nvSpPr>
        <p:spPr>
          <a:xfrm>
            <a:off x="146050" y="6210300"/>
            <a:ext cx="457200" cy="457200"/>
          </a:xfrm>
          <a:prstGeom prst="ellipse">
            <a:avLst/>
          </a:prstGeom>
          <a:noFill/>
        </p:spPr>
        <p:txBody>
          <a:bodyPr wrap="none" lIns="0" tIns="0" rIns="0" bIns="0" anchor="ctr" anchorCtr="1"/>
          <a:lstStyle/>
          <a:p>
            <a:pPr algn="ctr"/>
            <a:fld id="{D9A02318-666C-0E40-89F8-0B8AF26C4084}" type="slidenum">
              <a:rPr lang="en-US" sz="1400">
                <a:solidFill>
                  <a:srgbClr val="FFFFFF"/>
                </a:solidFill>
                <a:latin typeface="Perpetua" charset="0"/>
              </a:rPr>
              <a:pPr algn="ctr"/>
              <a:t>35</a:t>
            </a:fld>
            <a:endParaRPr lang="en-US" sz="1400" dirty="0">
              <a:solidFill>
                <a:srgbClr val="FFFFFF"/>
              </a:solidFill>
              <a:latin typeface="Perpetua" charset="0"/>
            </a:endParaRPr>
          </a:p>
        </p:txBody>
      </p:sp>
      <p:sp>
        <p:nvSpPr>
          <p:cNvPr id="190471" name="Rectangle 7"/>
          <p:cNvSpPr>
            <a:spLocks noChangeArrowheads="1"/>
          </p:cNvSpPr>
          <p:nvPr/>
        </p:nvSpPr>
        <p:spPr bwMode="auto">
          <a:xfrm>
            <a:off x="778934" y="1303866"/>
            <a:ext cx="8229600" cy="948267"/>
          </a:xfrm>
          <a:prstGeom prst="rect">
            <a:avLst/>
          </a:prstGeom>
          <a:solidFill>
            <a:srgbClr val="FFFF99"/>
          </a:solidFill>
          <a:ln w="9525">
            <a:noFill/>
            <a:miter lim="800000"/>
            <a:headEnd/>
            <a:tailEnd/>
          </a:ln>
        </p:spPr>
        <p:txBody>
          <a:bodyPr wrap="none" anchor="ctr"/>
          <a:lstStyle/>
          <a:p>
            <a:endParaRPr lang="en-US" dirty="0"/>
          </a:p>
        </p:txBody>
      </p:sp>
      <p:sp>
        <p:nvSpPr>
          <p:cNvPr id="11" name="Rectangle 7"/>
          <p:cNvSpPr>
            <a:spLocks noChangeArrowheads="1"/>
          </p:cNvSpPr>
          <p:nvPr/>
        </p:nvSpPr>
        <p:spPr bwMode="auto">
          <a:xfrm>
            <a:off x="778934" y="5646717"/>
            <a:ext cx="8056034" cy="1020783"/>
          </a:xfrm>
          <a:prstGeom prst="rect">
            <a:avLst/>
          </a:prstGeom>
          <a:solidFill>
            <a:srgbClr val="FFFF99"/>
          </a:solidFill>
          <a:ln w="9525">
            <a:noFill/>
            <a:miter lim="800000"/>
            <a:headEnd/>
            <a:tailEnd/>
          </a:ln>
        </p:spPr>
        <p:txBody>
          <a:bodyPr wrap="none" anchor="ctr"/>
          <a:lstStyle/>
          <a:p>
            <a:endParaRPr lang="en-US" dirty="0"/>
          </a:p>
        </p:txBody>
      </p:sp>
      <p:sp>
        <p:nvSpPr>
          <p:cNvPr id="10" name="Rectangle 7"/>
          <p:cNvSpPr>
            <a:spLocks noChangeArrowheads="1"/>
          </p:cNvSpPr>
          <p:nvPr/>
        </p:nvSpPr>
        <p:spPr bwMode="auto">
          <a:xfrm>
            <a:off x="778934" y="2523066"/>
            <a:ext cx="7450666" cy="982134"/>
          </a:xfrm>
          <a:prstGeom prst="rect">
            <a:avLst/>
          </a:prstGeom>
          <a:solidFill>
            <a:srgbClr val="FFFF99"/>
          </a:solidFill>
          <a:ln w="9525">
            <a:noFill/>
            <a:miter lim="800000"/>
            <a:headEnd/>
            <a:tailEnd/>
          </a:ln>
        </p:spPr>
        <p:txBody>
          <a:bodyPr wrap="none" anchor="ctr"/>
          <a:lstStyle/>
          <a:p>
            <a:endParaRPr lang="en-US" dirty="0"/>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FC3ADBAD-382B-4642-885A-FB4FCC52CA2C}" type="slidenum">
              <a:rPr lang="en-US">
                <a:latin typeface="Calibri" charset="0"/>
              </a:rPr>
              <a:pPr eaLnBrk="1" hangingPunct="1"/>
              <a:t>35</a:t>
            </a:fld>
            <a:endParaRPr lang="en-US" dirty="0">
              <a:latin typeface="Calibri" charset="0"/>
            </a:endParaRPr>
          </a:p>
        </p:txBody>
      </p:sp>
      <p:sp>
        <p:nvSpPr>
          <p:cNvPr id="3" name="TextBox 2"/>
          <p:cNvSpPr txBox="1"/>
          <p:nvPr/>
        </p:nvSpPr>
        <p:spPr>
          <a:xfrm>
            <a:off x="309035" y="1225688"/>
            <a:ext cx="8737600" cy="5632312"/>
          </a:xfrm>
          <a:prstGeom prst="rect">
            <a:avLst/>
          </a:prstGeom>
          <a:noFill/>
        </p:spPr>
        <p:txBody>
          <a:bodyPr wrap="square" rtlCol="0">
            <a:spAutoFit/>
          </a:bodyPr>
          <a:lstStyle/>
          <a:p>
            <a:pPr marL="829818" indent="-742950">
              <a:buFont typeface="+mj-lt"/>
              <a:buAutoNum type="alphaUcPeriod"/>
            </a:pPr>
            <a:r>
              <a:rPr lang="en-US" sz="3600" dirty="0" smtClean="0"/>
              <a:t>Spanish translation of Ivan Argüelles’                           		</a:t>
            </a:r>
            <a:r>
              <a:rPr lang="en-US" sz="3600" u="sng" dirty="0" smtClean="0"/>
              <a:t>That Goddess</a:t>
            </a:r>
          </a:p>
          <a:p>
            <a:pPr marL="228600" indent="-228600">
              <a:buFont typeface="+mj-lt"/>
              <a:buAutoNum type="alphaUcPeriod"/>
            </a:pPr>
            <a:endParaRPr lang="en-US" sz="1200" u="sng" dirty="0" smtClean="0"/>
          </a:p>
          <a:p>
            <a:pPr marL="742950" indent="-742950">
              <a:buFont typeface="+mj-lt"/>
              <a:buAutoNum type="alphaUcPeriod"/>
            </a:pPr>
            <a:r>
              <a:rPr lang="en-US" sz="3600" dirty="0" smtClean="0"/>
              <a:t>Performance of  Queen’s </a:t>
            </a:r>
            <a:r>
              <a:rPr lang="en-US" sz="3600" u="sng" dirty="0" smtClean="0"/>
              <a:t>Bohemian</a:t>
            </a:r>
            <a:r>
              <a:rPr lang="en-US" sz="3600" dirty="0" smtClean="0"/>
              <a:t> 				</a:t>
            </a:r>
            <a:r>
              <a:rPr lang="en-US" sz="3600" u="sng" dirty="0" smtClean="0"/>
              <a:t>Rhapsody</a:t>
            </a:r>
          </a:p>
          <a:p>
            <a:pPr marL="228600" indent="-228600">
              <a:buFont typeface="+mj-lt"/>
              <a:buAutoNum type="alphaUcPeriod"/>
            </a:pPr>
            <a:endParaRPr lang="en-US" sz="400" u="sng" dirty="0" smtClean="0"/>
          </a:p>
          <a:p>
            <a:pPr marL="742950" indent="-742950">
              <a:buFont typeface="+mj-lt"/>
              <a:buAutoNum type="alphaUcPeriod"/>
            </a:pPr>
            <a:r>
              <a:rPr lang="en-US" sz="3600" dirty="0" smtClean="0"/>
              <a:t>An autographed copy of </a:t>
            </a:r>
            <a:r>
              <a:rPr lang="en-US" sz="3600" u="sng" dirty="0" smtClean="0"/>
              <a:t>Green Eggs &amp; </a:t>
            </a:r>
            <a:r>
              <a:rPr lang="en-US" sz="3600" dirty="0" smtClean="0"/>
              <a:t>			</a:t>
            </a:r>
            <a:r>
              <a:rPr lang="en-US" sz="3600" u="sng" dirty="0" smtClean="0"/>
              <a:t>Ham</a:t>
            </a:r>
          </a:p>
          <a:p>
            <a:pPr marL="228600" indent="-228600">
              <a:buFont typeface="+mj-lt"/>
              <a:buAutoNum type="alphaUcPeriod"/>
            </a:pPr>
            <a:endParaRPr lang="en-US" sz="1000" u="sng" dirty="0" smtClean="0"/>
          </a:p>
          <a:p>
            <a:pPr marL="742950" indent="-742950">
              <a:buFont typeface="+mj-lt"/>
              <a:buAutoNum type="alphaUcPeriod"/>
            </a:pPr>
            <a:r>
              <a:rPr lang="en-US" sz="3600" dirty="0" smtClean="0"/>
              <a:t>Umberto Eco’s </a:t>
            </a:r>
            <a:r>
              <a:rPr lang="en-US" sz="3600" u="sng" dirty="0"/>
              <a:t>Pendolo di </a:t>
            </a:r>
            <a:r>
              <a:rPr lang="en-US" sz="3600" u="sng" dirty="0" smtClean="0"/>
              <a:t>Foucault</a:t>
            </a:r>
          </a:p>
          <a:p>
            <a:pPr marL="228600" indent="-228600">
              <a:buFont typeface="+mj-lt"/>
              <a:buAutoNum type="alphaUcPeriod"/>
            </a:pPr>
            <a:endParaRPr lang="en-US" sz="1000" u="sng" dirty="0" smtClean="0"/>
          </a:p>
          <a:p>
            <a:pPr marL="742950" indent="-742950">
              <a:buFont typeface="+mj-lt"/>
              <a:buAutoNum type="alphaUcPeriod"/>
            </a:pPr>
            <a:r>
              <a:rPr lang="en-US" sz="3600" dirty="0" smtClean="0"/>
              <a:t>An audio recording of </a:t>
            </a:r>
            <a:r>
              <a:rPr lang="en-US" sz="3600" u="sng" dirty="0" smtClean="0"/>
              <a:t>The Agony &amp; The Ecstasy</a:t>
            </a:r>
            <a:endParaRPr lang="en-US" sz="3600" u="sng" dirty="0"/>
          </a:p>
        </p:txBody>
      </p:sp>
    </p:spTree>
    <p:extLst>
      <p:ext uri="{BB962C8B-B14F-4D97-AF65-F5344CB8AC3E}">
        <p14:creationId xmlns:p14="http://schemas.microsoft.com/office/powerpoint/2010/main" val="23139431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0471"/>
                                        </p:tgtEl>
                                        <p:attrNameLst>
                                          <p:attrName>style.visibility</p:attrName>
                                        </p:attrNameLst>
                                      </p:cBhvr>
                                      <p:to>
                                        <p:strVal val="visible"/>
                                      </p:to>
                                    </p:set>
                                    <p:animEffect transition="in" filter="dissolve">
                                      <p:cBhvr>
                                        <p:cTn id="7" dur="500"/>
                                        <p:tgtEl>
                                          <p:spTgt spid="1904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1" grpId="0" animBg="1"/>
      <p:bldP spid="11"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69495"/>
          </a:xfrm>
        </p:spPr>
        <p:txBody>
          <a:bodyPr>
            <a:normAutofit fontScale="90000"/>
          </a:bodyPr>
          <a:lstStyle/>
          <a:p>
            <a:r>
              <a:rPr lang="en-US" dirty="0" smtClean="0"/>
              <a:t>What is the RELATIONSHIP between an EXPRESSION and a WORK?</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36</a:t>
            </a:fld>
            <a:endParaRPr lang="en-US" dirty="0"/>
          </a:p>
        </p:txBody>
      </p:sp>
      <p:sp>
        <p:nvSpPr>
          <p:cNvPr id="15" name="Cloud 14"/>
          <p:cNvSpPr/>
          <p:nvPr/>
        </p:nvSpPr>
        <p:spPr>
          <a:xfrm>
            <a:off x="2269066" y="2065867"/>
            <a:ext cx="2455333" cy="1490133"/>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WORK</a:t>
            </a:r>
            <a:endParaRPr lang="en-US" dirty="0">
              <a:solidFill>
                <a:schemeClr val="tx1"/>
              </a:solidFill>
            </a:endParaRPr>
          </a:p>
        </p:txBody>
      </p:sp>
      <p:sp>
        <p:nvSpPr>
          <p:cNvPr id="16" name="Oval 15"/>
          <p:cNvSpPr/>
          <p:nvPr/>
        </p:nvSpPr>
        <p:spPr>
          <a:xfrm>
            <a:off x="4453467" y="3403600"/>
            <a:ext cx="2427963" cy="162560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EXPRESSION</a:t>
            </a:r>
            <a:endParaRPr lang="en-US" sz="2400" dirty="0">
              <a:solidFill>
                <a:srgbClr val="000000"/>
              </a:solidFill>
            </a:endParaRPr>
          </a:p>
        </p:txBody>
      </p:sp>
      <p:cxnSp>
        <p:nvCxnSpPr>
          <p:cNvPr id="17" name="Straight Connector 16"/>
          <p:cNvCxnSpPr/>
          <p:nvPr/>
        </p:nvCxnSpPr>
        <p:spPr>
          <a:xfrm>
            <a:off x="2472267" y="3268134"/>
            <a:ext cx="0" cy="1195862"/>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40422" y="3403600"/>
            <a:ext cx="2131846" cy="1077218"/>
          </a:xfrm>
          <a:prstGeom prst="rect">
            <a:avLst/>
          </a:prstGeom>
          <a:noFill/>
        </p:spPr>
        <p:txBody>
          <a:bodyPr wrap="square" rtlCol="0">
            <a:spAutoFit/>
          </a:bodyPr>
          <a:lstStyle/>
          <a:p>
            <a:pPr algn="r"/>
            <a:r>
              <a:rPr lang="en-US" sz="3200" dirty="0"/>
              <a:t>i</a:t>
            </a:r>
            <a:r>
              <a:rPr lang="en-US" sz="3200" dirty="0" smtClean="0"/>
              <a:t>s realized through</a:t>
            </a:r>
            <a:endParaRPr lang="en-US" sz="3200" dirty="0"/>
          </a:p>
        </p:txBody>
      </p:sp>
      <p:cxnSp>
        <p:nvCxnSpPr>
          <p:cNvPr id="19" name="Straight Arrow Connector 18"/>
          <p:cNvCxnSpPr/>
          <p:nvPr/>
        </p:nvCxnSpPr>
        <p:spPr>
          <a:xfrm flipV="1">
            <a:off x="2472267" y="4419600"/>
            <a:ext cx="1981200" cy="443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6" idx="7"/>
          </p:cNvCxnSpPr>
          <p:nvPr/>
        </p:nvCxnSpPr>
        <p:spPr>
          <a:xfrm flipV="1">
            <a:off x="6525863" y="2523067"/>
            <a:ext cx="27337" cy="1118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4724399" y="2523067"/>
            <a:ext cx="18288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643147" y="2564446"/>
            <a:ext cx="2500853" cy="1077218"/>
          </a:xfrm>
          <a:prstGeom prst="rect">
            <a:avLst/>
          </a:prstGeom>
          <a:noFill/>
        </p:spPr>
        <p:txBody>
          <a:bodyPr wrap="square" rtlCol="0">
            <a:spAutoFit/>
          </a:bodyPr>
          <a:lstStyle/>
          <a:p>
            <a:r>
              <a:rPr lang="en-US" sz="3200" dirty="0"/>
              <a:t>i</a:t>
            </a:r>
            <a:r>
              <a:rPr lang="en-US" sz="3200" dirty="0" smtClean="0"/>
              <a:t>s the realization of</a:t>
            </a:r>
            <a:endParaRPr lang="en-US" sz="3200" dirty="0"/>
          </a:p>
        </p:txBody>
      </p:sp>
      <p:sp>
        <p:nvSpPr>
          <p:cNvPr id="25" name="TextBox 24"/>
          <p:cNvSpPr txBox="1"/>
          <p:nvPr/>
        </p:nvSpPr>
        <p:spPr>
          <a:xfrm>
            <a:off x="1" y="5333998"/>
            <a:ext cx="9144000" cy="1077218"/>
          </a:xfrm>
          <a:prstGeom prst="rect">
            <a:avLst/>
          </a:prstGeom>
          <a:noFill/>
        </p:spPr>
        <p:txBody>
          <a:bodyPr wrap="square" rtlCol="0">
            <a:spAutoFit/>
          </a:bodyPr>
          <a:lstStyle/>
          <a:p>
            <a:pPr algn="ctr"/>
            <a:r>
              <a:rPr lang="en-US" sz="3200" dirty="0" smtClean="0"/>
              <a:t>The logical relationship between Work &amp; Expression </a:t>
            </a:r>
          </a:p>
          <a:p>
            <a:pPr algn="ctr"/>
            <a:r>
              <a:rPr lang="en-US" sz="3200" dirty="0" smtClean="0"/>
              <a:t>is the first of the 3 Primary  WEMI Relationships</a:t>
            </a:r>
            <a:endParaRPr lang="en-US" sz="3200" dirty="0"/>
          </a:p>
        </p:txBody>
      </p:sp>
    </p:spTree>
    <p:extLst>
      <p:ext uri="{BB962C8B-B14F-4D97-AF65-F5344CB8AC3E}">
        <p14:creationId xmlns:p14="http://schemas.microsoft.com/office/powerpoint/2010/main" val="91177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P spid="24"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9651B2-2BA6-FD4D-8B70-8A9F70834AA3}" type="slidenum">
              <a:rPr lang="en-US" smtClean="0"/>
              <a:t>37</a:t>
            </a:fld>
            <a:endParaRPr lang="en-US" dirty="0"/>
          </a:p>
        </p:txBody>
      </p:sp>
      <p:sp>
        <p:nvSpPr>
          <p:cNvPr id="4" name="TextBox 3"/>
          <p:cNvSpPr txBox="1"/>
          <p:nvPr/>
        </p:nvSpPr>
        <p:spPr>
          <a:xfrm>
            <a:off x="745067" y="389466"/>
            <a:ext cx="7687733" cy="707886"/>
          </a:xfrm>
          <a:prstGeom prst="rect">
            <a:avLst/>
          </a:prstGeom>
          <a:noFill/>
        </p:spPr>
        <p:txBody>
          <a:bodyPr wrap="square" rtlCol="0">
            <a:spAutoFit/>
          </a:bodyPr>
          <a:lstStyle/>
          <a:p>
            <a:pPr algn="ctr"/>
            <a:r>
              <a:rPr lang="en-US" sz="4000" dirty="0" smtClean="0"/>
              <a:t>EXPRESSION Attributes</a:t>
            </a:r>
            <a:endParaRPr lang="en-US" sz="4000" dirty="0"/>
          </a:p>
        </p:txBody>
      </p:sp>
      <p:sp>
        <p:nvSpPr>
          <p:cNvPr id="7" name="TextBox 6"/>
          <p:cNvSpPr txBox="1"/>
          <p:nvPr/>
        </p:nvSpPr>
        <p:spPr>
          <a:xfrm>
            <a:off x="287866" y="1629054"/>
            <a:ext cx="3166534" cy="4401205"/>
          </a:xfrm>
          <a:prstGeom prst="rect">
            <a:avLst/>
          </a:prstGeom>
          <a:noFill/>
        </p:spPr>
        <p:txBody>
          <a:bodyPr wrap="square" rtlCol="0">
            <a:spAutoFit/>
          </a:bodyPr>
          <a:lstStyle/>
          <a:p>
            <a:pPr marL="457200" indent="-457200">
              <a:buFont typeface="Arial"/>
              <a:buChar char="•"/>
            </a:pPr>
            <a:r>
              <a:rPr lang="en-US" sz="4000" dirty="0" smtClean="0"/>
              <a:t>Title</a:t>
            </a:r>
          </a:p>
          <a:p>
            <a:pPr marL="457200" indent="-457200">
              <a:buFont typeface="Arial"/>
              <a:buChar char="•"/>
            </a:pPr>
            <a:r>
              <a:rPr lang="en-US" sz="4000" dirty="0" smtClean="0"/>
              <a:t>Form</a:t>
            </a:r>
          </a:p>
          <a:p>
            <a:pPr marL="457200" indent="-457200">
              <a:buFont typeface="Arial"/>
              <a:buChar char="•"/>
            </a:pPr>
            <a:r>
              <a:rPr lang="en-US" sz="4000" dirty="0" smtClean="0"/>
              <a:t>Date</a:t>
            </a:r>
          </a:p>
          <a:p>
            <a:pPr marL="457200" indent="-457200">
              <a:buFont typeface="Arial"/>
              <a:buChar char="•"/>
            </a:pPr>
            <a:r>
              <a:rPr lang="en-US" sz="4000" dirty="0" smtClean="0"/>
              <a:t>Language</a:t>
            </a:r>
          </a:p>
          <a:p>
            <a:pPr marL="457200" indent="-457200">
              <a:buFont typeface="Arial"/>
              <a:buChar char="•"/>
            </a:pPr>
            <a:r>
              <a:rPr lang="en-US" sz="4000" dirty="0" smtClean="0"/>
              <a:t>Extensibility</a:t>
            </a:r>
          </a:p>
          <a:p>
            <a:pPr marL="457200" indent="-457200">
              <a:buFont typeface="Arial"/>
              <a:buChar char="•"/>
            </a:pPr>
            <a:r>
              <a:rPr lang="en-US" sz="4000" dirty="0" smtClean="0"/>
              <a:t>Revisability</a:t>
            </a:r>
          </a:p>
          <a:p>
            <a:pPr marL="457200" indent="-457200">
              <a:buFont typeface="Arial"/>
              <a:buChar char="•"/>
            </a:pPr>
            <a:r>
              <a:rPr lang="en-US" sz="4000" dirty="0" smtClean="0"/>
              <a:t>Extent</a:t>
            </a:r>
          </a:p>
        </p:txBody>
      </p:sp>
      <p:sp>
        <p:nvSpPr>
          <p:cNvPr id="9" name="TextBox 8"/>
          <p:cNvSpPr txBox="1"/>
          <p:nvPr/>
        </p:nvSpPr>
        <p:spPr>
          <a:xfrm>
            <a:off x="-1032933" y="4351867"/>
            <a:ext cx="184666" cy="369332"/>
          </a:xfrm>
          <a:prstGeom prst="rect">
            <a:avLst/>
          </a:prstGeom>
          <a:noFill/>
        </p:spPr>
        <p:txBody>
          <a:bodyPr wrap="none" rtlCol="0">
            <a:spAutoFit/>
          </a:bodyPr>
          <a:lstStyle/>
          <a:p>
            <a:endParaRPr lang="en-US" dirty="0"/>
          </a:p>
        </p:txBody>
      </p:sp>
      <p:sp>
        <p:nvSpPr>
          <p:cNvPr id="8" name="TextBox 7"/>
          <p:cNvSpPr txBox="1"/>
          <p:nvPr/>
        </p:nvSpPr>
        <p:spPr>
          <a:xfrm>
            <a:off x="4284133" y="1629054"/>
            <a:ext cx="4859866" cy="4401205"/>
          </a:xfrm>
          <a:prstGeom prst="rect">
            <a:avLst/>
          </a:prstGeom>
          <a:noFill/>
        </p:spPr>
        <p:txBody>
          <a:bodyPr wrap="square" rtlCol="0">
            <a:spAutoFit/>
          </a:bodyPr>
          <a:lstStyle/>
          <a:p>
            <a:pPr marL="571500" indent="-571500">
              <a:buFont typeface="Arial"/>
              <a:buChar char="•"/>
            </a:pPr>
            <a:r>
              <a:rPr lang="en-US" sz="4000" dirty="0" smtClean="0"/>
              <a:t>Context</a:t>
            </a:r>
            <a:endParaRPr lang="en-US" sz="4000" dirty="0"/>
          </a:p>
          <a:p>
            <a:pPr marL="457200" indent="-457200">
              <a:buFont typeface="Arial"/>
              <a:buChar char="•"/>
            </a:pPr>
            <a:r>
              <a:rPr lang="en-US" sz="4000" dirty="0" smtClean="0"/>
              <a:t>Summarization </a:t>
            </a:r>
            <a:r>
              <a:rPr lang="en-US" sz="4000" dirty="0"/>
              <a:t>of Content</a:t>
            </a:r>
          </a:p>
          <a:p>
            <a:pPr marL="457200" indent="-457200">
              <a:buFont typeface="Arial"/>
              <a:buChar char="•"/>
            </a:pPr>
            <a:r>
              <a:rPr lang="en-US" sz="4000" dirty="0" smtClean="0"/>
              <a:t>Critical </a:t>
            </a:r>
            <a:r>
              <a:rPr lang="en-US" sz="4000" dirty="0"/>
              <a:t>Response to the expression</a:t>
            </a:r>
          </a:p>
          <a:p>
            <a:pPr marL="457200" indent="-457200">
              <a:buFont typeface="Arial"/>
              <a:buChar char="•"/>
            </a:pPr>
            <a:r>
              <a:rPr lang="en-US" sz="4000" dirty="0"/>
              <a:t>Use restrictions on the expression</a:t>
            </a:r>
          </a:p>
        </p:txBody>
      </p:sp>
    </p:spTree>
    <p:extLst>
      <p:ext uri="{BB962C8B-B14F-4D97-AF65-F5344CB8AC3E}">
        <p14:creationId xmlns:p14="http://schemas.microsoft.com/office/powerpoint/2010/main" val="246659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9651B2-2BA6-FD4D-8B70-8A9F70834AA3}" type="slidenum">
              <a:rPr lang="en-US" smtClean="0"/>
              <a:t>38</a:t>
            </a:fld>
            <a:endParaRPr lang="en-US" dirty="0"/>
          </a:p>
        </p:txBody>
      </p:sp>
      <p:sp>
        <p:nvSpPr>
          <p:cNvPr id="4" name="Rectangle 3"/>
          <p:cNvSpPr/>
          <p:nvPr/>
        </p:nvSpPr>
        <p:spPr>
          <a:xfrm>
            <a:off x="220133" y="1443841"/>
            <a:ext cx="8923867" cy="5201424"/>
          </a:xfrm>
          <a:prstGeom prst="rect">
            <a:avLst/>
          </a:prstGeom>
        </p:spPr>
        <p:txBody>
          <a:bodyPr wrap="square">
            <a:spAutoFit/>
          </a:bodyPr>
          <a:lstStyle/>
          <a:p>
            <a:r>
              <a:rPr lang="en-US" sz="4000" dirty="0" smtClean="0"/>
              <a:t>Serials:</a:t>
            </a:r>
            <a:r>
              <a:rPr lang="en-US" sz="3600" dirty="0" smtClean="0"/>
              <a:t>  Sequencing pattern, Expected </a:t>
            </a:r>
            <a:r>
              <a:rPr lang="en-US" sz="3600" dirty="0"/>
              <a:t>regularity of </a:t>
            </a:r>
            <a:r>
              <a:rPr lang="en-US" sz="3600" dirty="0" smtClean="0"/>
              <a:t>issue, Expected </a:t>
            </a:r>
            <a:r>
              <a:rPr lang="en-US" sz="3600" dirty="0"/>
              <a:t>frequency of </a:t>
            </a:r>
            <a:r>
              <a:rPr lang="en-US" sz="3600" dirty="0" smtClean="0"/>
              <a:t>issue</a:t>
            </a:r>
            <a:endParaRPr lang="en-US" sz="3200" dirty="0" smtClean="0"/>
          </a:p>
          <a:p>
            <a:endParaRPr lang="en-US" sz="3600" dirty="0" smtClean="0"/>
          </a:p>
          <a:p>
            <a:r>
              <a:rPr lang="en-US" sz="4000" dirty="0" smtClean="0"/>
              <a:t>Musical notation:</a:t>
            </a:r>
            <a:r>
              <a:rPr lang="en-US" sz="3600" dirty="0" smtClean="0"/>
              <a:t> </a:t>
            </a:r>
            <a:r>
              <a:rPr lang="en-US" sz="3600" dirty="0"/>
              <a:t> </a:t>
            </a:r>
            <a:r>
              <a:rPr lang="en-US" sz="3600" dirty="0" smtClean="0"/>
              <a:t>Type of score, Medium of performance </a:t>
            </a:r>
            <a:endParaRPr lang="en-US" sz="3200" dirty="0" smtClean="0"/>
          </a:p>
          <a:p>
            <a:endParaRPr lang="en-US" sz="3200" dirty="0" smtClean="0"/>
          </a:p>
          <a:p>
            <a:r>
              <a:rPr lang="en-US" sz="4000" dirty="0" smtClean="0"/>
              <a:t>Cartographic images/objects</a:t>
            </a:r>
            <a:r>
              <a:rPr lang="en-US" sz="3600" dirty="0" smtClean="0"/>
              <a:t>:</a:t>
            </a:r>
            <a:r>
              <a:rPr lang="en-US" sz="3600" dirty="0"/>
              <a:t> </a:t>
            </a:r>
            <a:r>
              <a:rPr lang="en-US" sz="3600" dirty="0" smtClean="0"/>
              <a:t>Scale,</a:t>
            </a:r>
            <a:r>
              <a:rPr lang="en-US" sz="3600" dirty="0"/>
              <a:t> </a:t>
            </a:r>
            <a:r>
              <a:rPr lang="en-US" sz="3600" dirty="0" smtClean="0"/>
              <a:t>Projection, Presentation technique, Representation </a:t>
            </a:r>
            <a:r>
              <a:rPr lang="en-US" sz="3600" dirty="0"/>
              <a:t>of </a:t>
            </a:r>
            <a:r>
              <a:rPr lang="en-US" sz="3600" dirty="0" smtClean="0"/>
              <a:t>relief, etc.</a:t>
            </a:r>
            <a:endParaRPr lang="en-US" sz="3600" dirty="0"/>
          </a:p>
        </p:txBody>
      </p:sp>
      <p:sp>
        <p:nvSpPr>
          <p:cNvPr id="5" name="TextBox 4"/>
          <p:cNvSpPr txBox="1"/>
          <p:nvPr/>
        </p:nvSpPr>
        <p:spPr>
          <a:xfrm>
            <a:off x="745067" y="221790"/>
            <a:ext cx="7687733" cy="707886"/>
          </a:xfrm>
          <a:prstGeom prst="rect">
            <a:avLst/>
          </a:prstGeom>
          <a:noFill/>
        </p:spPr>
        <p:txBody>
          <a:bodyPr wrap="square" rtlCol="0">
            <a:spAutoFit/>
          </a:bodyPr>
          <a:lstStyle/>
          <a:p>
            <a:pPr algn="ctr"/>
            <a:r>
              <a:rPr lang="en-US" sz="4000" dirty="0" smtClean="0"/>
              <a:t>EXPRESSION Attributes, cont’d.</a:t>
            </a:r>
            <a:endParaRPr lang="en-US" sz="4000" dirty="0"/>
          </a:p>
        </p:txBody>
      </p:sp>
    </p:spTree>
    <p:extLst>
      <p:ext uri="{BB962C8B-B14F-4D97-AF65-F5344CB8AC3E}">
        <p14:creationId xmlns:p14="http://schemas.microsoft.com/office/powerpoint/2010/main" val="123730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429"/>
          </a:xfrm>
        </p:spPr>
        <p:txBody>
          <a:bodyPr>
            <a:normAutofit fontScale="90000"/>
          </a:bodyPr>
          <a:lstStyle/>
          <a:p>
            <a:r>
              <a:rPr lang="en-US" dirty="0" smtClean="0"/>
              <a:t>Identify the Expression attributes </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39</a:t>
            </a:fld>
            <a:endParaRPr lang="en-US" dirty="0"/>
          </a:p>
        </p:txBody>
      </p:sp>
      <p:sp>
        <p:nvSpPr>
          <p:cNvPr id="7" name="Rectangle 6"/>
          <p:cNvSpPr/>
          <p:nvPr/>
        </p:nvSpPr>
        <p:spPr>
          <a:xfrm>
            <a:off x="982133" y="2184400"/>
            <a:ext cx="7162799" cy="287867"/>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5350933" y="3166533"/>
            <a:ext cx="694267" cy="3556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35467" y="2506134"/>
            <a:ext cx="1075266" cy="270933"/>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708400" y="999067"/>
            <a:ext cx="491067" cy="423333"/>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35467" y="3928533"/>
            <a:ext cx="8551333" cy="575734"/>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6350001" y="5075872"/>
            <a:ext cx="2556932" cy="1754327"/>
          </a:xfrm>
          <a:prstGeom prst="rect">
            <a:avLst/>
          </a:prstGeom>
          <a:noFill/>
        </p:spPr>
        <p:txBody>
          <a:bodyPr wrap="square" rtlCol="0">
            <a:spAutoFit/>
          </a:bodyPr>
          <a:lstStyle/>
          <a:p>
            <a:r>
              <a:rPr lang="en-US" b="1" dirty="0" smtClean="0"/>
              <a:t>Location/Call No. </a:t>
            </a:r>
            <a:r>
              <a:rPr lang="en-US" dirty="0"/>
              <a:t> </a:t>
            </a:r>
            <a:r>
              <a:rPr lang="en-US" u="sng" dirty="0">
                <a:hlinkClick r:id="rId3"/>
              </a:rPr>
              <a:t>Education-Psychology Children's Lit Coll </a:t>
            </a:r>
            <a:endParaRPr lang="en-US" u="sng" dirty="0" smtClean="0"/>
          </a:p>
          <a:p>
            <a:r>
              <a:rPr lang="en-US" u="sng" dirty="0" smtClean="0">
                <a:hlinkClick r:id="rId4"/>
              </a:rPr>
              <a:t>PS3573 </a:t>
            </a:r>
            <a:r>
              <a:rPr lang="en-US" u="sng" dirty="0">
                <a:hlinkClick r:id="rId4"/>
              </a:rPr>
              <a:t>.</a:t>
            </a:r>
            <a:r>
              <a:rPr lang="en-US" u="sng" dirty="0" smtClean="0">
                <a:hlinkClick r:id="rId4"/>
              </a:rPr>
              <a:t>Wi442V5.1981</a:t>
            </a:r>
          </a:p>
          <a:p>
            <a:r>
              <a:rPr lang="en-US" u="sng" dirty="0">
                <a:hlinkClick r:id="rId4"/>
              </a:rPr>
              <a:t>Barcode: B000511019</a:t>
            </a:r>
            <a:r>
              <a:rPr lang="en-US" u="sng" dirty="0" smtClean="0">
                <a:hlinkClick r:id="rId4"/>
              </a:rPr>
              <a:t> </a:t>
            </a:r>
            <a:r>
              <a:rPr lang="en-US" u="sng" dirty="0">
                <a:hlinkClick r:id="rId4"/>
              </a:rPr>
              <a:t>	</a:t>
            </a:r>
          </a:p>
          <a:p>
            <a:endParaRPr lang="en-US" dirty="0"/>
          </a:p>
        </p:txBody>
      </p:sp>
      <p:sp>
        <p:nvSpPr>
          <p:cNvPr id="11" name="Rectangle 10"/>
          <p:cNvSpPr/>
          <p:nvPr/>
        </p:nvSpPr>
        <p:spPr>
          <a:xfrm>
            <a:off x="1625600" y="999067"/>
            <a:ext cx="626533" cy="423333"/>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78933" y="3522133"/>
            <a:ext cx="609600" cy="4064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35467" y="999067"/>
            <a:ext cx="8771465" cy="5554133"/>
          </a:xfrm>
        </p:spPr>
        <p:txBody>
          <a:bodyPr>
            <a:noAutofit/>
          </a:bodyPr>
          <a:lstStyle/>
          <a:p>
            <a:pPr marL="0" indent="0">
              <a:buNone/>
            </a:pPr>
            <a:r>
              <a:rPr lang="hu-HU" sz="2000" dirty="0" smtClean="0"/>
              <a:t>008    830811 </a:t>
            </a:r>
            <a:r>
              <a:rPr lang="hu-HU" sz="2000" dirty="0"/>
              <a:t>1981    nyu    j            eng u </a:t>
            </a:r>
            <a:r>
              <a:rPr lang="en-US" sz="2000" dirty="0" smtClean="0"/>
              <a:t>  </a:t>
            </a:r>
          </a:p>
          <a:p>
            <a:pPr marL="0" indent="0">
              <a:buNone/>
            </a:pPr>
            <a:r>
              <a:rPr lang="en-US" sz="2000" dirty="0" smtClean="0"/>
              <a:t>090    </a:t>
            </a:r>
            <a:r>
              <a:rPr lang="en-US" sz="2000" dirty="0"/>
              <a:t>PS3573|b.Wi442V5.1981 </a:t>
            </a:r>
          </a:p>
          <a:p>
            <a:pPr marL="0" indent="0">
              <a:buNone/>
            </a:pPr>
            <a:r>
              <a:rPr lang="tr-TR" sz="2000" dirty="0"/>
              <a:t>100 10 </a:t>
            </a:r>
            <a:r>
              <a:rPr lang="tr-TR" sz="2000" dirty="0" err="1"/>
              <a:t>Willard</a:t>
            </a:r>
            <a:r>
              <a:rPr lang="tr-TR" sz="2000" dirty="0"/>
              <a:t>, Nancy. </a:t>
            </a:r>
          </a:p>
          <a:p>
            <a:pPr marL="0" indent="0">
              <a:buNone/>
            </a:pPr>
            <a:r>
              <a:rPr lang="tr-TR" sz="2000" dirty="0"/>
              <a:t>245 12 A </a:t>
            </a:r>
            <a:r>
              <a:rPr lang="tr-TR" sz="2000" dirty="0" err="1"/>
              <a:t>visit</a:t>
            </a:r>
            <a:r>
              <a:rPr lang="tr-TR" sz="2000" dirty="0"/>
              <a:t> </a:t>
            </a:r>
            <a:r>
              <a:rPr lang="tr-TR" sz="2000" dirty="0" err="1"/>
              <a:t>to</a:t>
            </a:r>
            <a:r>
              <a:rPr lang="tr-TR" sz="2000" dirty="0"/>
              <a:t> William </a:t>
            </a:r>
            <a:r>
              <a:rPr lang="tr-TR" sz="2000" dirty="0" err="1"/>
              <a:t>Blake's</a:t>
            </a:r>
            <a:r>
              <a:rPr lang="tr-TR" sz="2000" dirty="0"/>
              <a:t> </a:t>
            </a:r>
            <a:r>
              <a:rPr lang="tr-TR" sz="2000" dirty="0" err="1"/>
              <a:t>inn</a:t>
            </a:r>
            <a:r>
              <a:rPr lang="tr-TR" sz="2000" dirty="0"/>
              <a:t> :|</a:t>
            </a:r>
            <a:r>
              <a:rPr lang="tr-TR" sz="2000" dirty="0" err="1"/>
              <a:t>bpoems</a:t>
            </a:r>
            <a:r>
              <a:rPr lang="tr-TR" sz="2000" dirty="0"/>
              <a:t> </a:t>
            </a:r>
            <a:r>
              <a:rPr lang="tr-TR" sz="2000" dirty="0" err="1"/>
              <a:t>for</a:t>
            </a:r>
            <a:r>
              <a:rPr lang="tr-TR" sz="2000" dirty="0"/>
              <a:t> </a:t>
            </a:r>
            <a:r>
              <a:rPr lang="tr-TR" sz="2000" dirty="0" err="1"/>
              <a:t>innocent</a:t>
            </a:r>
            <a:r>
              <a:rPr lang="tr-TR" sz="2000" dirty="0"/>
              <a:t> </a:t>
            </a:r>
            <a:r>
              <a:rPr lang="tr-TR" sz="2000" dirty="0" err="1"/>
              <a:t>and</a:t>
            </a:r>
            <a:r>
              <a:rPr lang="tr-TR" sz="2000" dirty="0"/>
              <a:t> </a:t>
            </a:r>
            <a:r>
              <a:rPr lang="tr-TR" sz="2000" dirty="0" err="1" smtClean="0"/>
              <a:t>experienced</a:t>
            </a:r>
            <a:r>
              <a:rPr lang="tr-TR" sz="2000" dirty="0" smtClean="0"/>
              <a:t> </a:t>
            </a:r>
            <a:r>
              <a:rPr lang="tr-TR" sz="2000" dirty="0" err="1"/>
              <a:t>travelers</a:t>
            </a:r>
            <a:r>
              <a:rPr lang="tr-TR" sz="2000" dirty="0"/>
              <a:t> /|</a:t>
            </a:r>
            <a:r>
              <a:rPr lang="tr-TR" sz="2000" dirty="0" err="1"/>
              <a:t>cby</a:t>
            </a:r>
            <a:r>
              <a:rPr lang="tr-TR" sz="2000" dirty="0"/>
              <a:t> Nancy </a:t>
            </a:r>
            <a:r>
              <a:rPr lang="tr-TR" sz="2000" dirty="0" err="1"/>
              <a:t>Willard</a:t>
            </a:r>
            <a:r>
              <a:rPr lang="tr-TR" sz="2000" dirty="0"/>
              <a:t> ; </a:t>
            </a:r>
            <a:r>
              <a:rPr lang="tr-TR" sz="2000" dirty="0" err="1"/>
              <a:t>illustrated</a:t>
            </a:r>
            <a:r>
              <a:rPr lang="tr-TR" sz="2000" dirty="0"/>
              <a:t> </a:t>
            </a:r>
            <a:r>
              <a:rPr lang="tr-TR" sz="2000" dirty="0" err="1" smtClean="0"/>
              <a:t>by</a:t>
            </a:r>
            <a:r>
              <a:rPr lang="tr-TR" sz="2000" dirty="0" smtClean="0"/>
              <a:t> </a:t>
            </a:r>
            <a:r>
              <a:rPr lang="tr-TR" sz="2000" dirty="0"/>
              <a:t>Alice </a:t>
            </a:r>
            <a:r>
              <a:rPr lang="tr-TR" sz="2000" dirty="0" err="1"/>
              <a:t>and</a:t>
            </a:r>
            <a:r>
              <a:rPr lang="tr-TR" sz="2000" dirty="0"/>
              <a:t> Martin </a:t>
            </a:r>
            <a:r>
              <a:rPr lang="tr-TR" sz="2000" dirty="0" err="1"/>
              <a:t>Provensen</a:t>
            </a:r>
            <a:r>
              <a:rPr lang="tr-TR" sz="2000" dirty="0"/>
              <a:t> </a:t>
            </a:r>
          </a:p>
          <a:p>
            <a:pPr marL="0" indent="0">
              <a:buNone/>
            </a:pPr>
            <a:r>
              <a:rPr lang="it-IT" sz="2000" dirty="0"/>
              <a:t>250    1st ed </a:t>
            </a:r>
          </a:p>
          <a:p>
            <a:pPr marL="0" indent="0">
              <a:buNone/>
            </a:pPr>
            <a:r>
              <a:rPr lang="it-IT" sz="2000" dirty="0"/>
              <a:t>260 0  New York :|</a:t>
            </a:r>
            <a:r>
              <a:rPr lang="it-IT" sz="2000" dirty="0" err="1"/>
              <a:t>bHarcourt</a:t>
            </a:r>
            <a:r>
              <a:rPr lang="it-IT" sz="2000" dirty="0"/>
              <a:t> Brace Jovanovich,|cc1981 </a:t>
            </a:r>
          </a:p>
          <a:p>
            <a:pPr marL="0" indent="0">
              <a:buNone/>
            </a:pPr>
            <a:r>
              <a:rPr lang="pl-PL" sz="2000" dirty="0"/>
              <a:t>300    44 p. :|</a:t>
            </a:r>
            <a:r>
              <a:rPr lang="pl-PL" sz="2000" dirty="0" err="1"/>
              <a:t>bcol</a:t>
            </a:r>
            <a:r>
              <a:rPr lang="pl-PL" sz="2000" dirty="0"/>
              <a:t>. </a:t>
            </a:r>
            <a:r>
              <a:rPr lang="pl-PL" sz="2000" dirty="0" err="1"/>
              <a:t>ill</a:t>
            </a:r>
            <a:r>
              <a:rPr lang="pl-PL" sz="2000" dirty="0"/>
              <a:t>. ;|c26 cm </a:t>
            </a:r>
          </a:p>
          <a:p>
            <a:pPr>
              <a:buAutoNum type="arabicPlain" startAt="520"/>
            </a:pPr>
            <a:r>
              <a:rPr lang="pl-PL" sz="2000" dirty="0" smtClean="0"/>
              <a:t>  A </a:t>
            </a:r>
            <a:r>
              <a:rPr lang="pl-PL" sz="2000" dirty="0" err="1"/>
              <a:t>collection</a:t>
            </a:r>
            <a:r>
              <a:rPr lang="pl-PL" sz="2000" dirty="0"/>
              <a:t> of </a:t>
            </a:r>
            <a:r>
              <a:rPr lang="pl-PL" sz="2000" dirty="0" err="1"/>
              <a:t>poems</a:t>
            </a:r>
            <a:r>
              <a:rPr lang="pl-PL" sz="2000" dirty="0"/>
              <a:t> </a:t>
            </a:r>
            <a:r>
              <a:rPr lang="pl-PL" sz="2000" dirty="0" err="1"/>
              <a:t>describing</a:t>
            </a:r>
            <a:r>
              <a:rPr lang="pl-PL" sz="2000" dirty="0"/>
              <a:t> the </a:t>
            </a:r>
            <a:r>
              <a:rPr lang="pl-PL" sz="2000" dirty="0" err="1"/>
              <a:t>curious</a:t>
            </a:r>
            <a:r>
              <a:rPr lang="pl-PL" sz="2000" dirty="0"/>
              <a:t> </a:t>
            </a:r>
            <a:r>
              <a:rPr lang="pl-PL" sz="2000" dirty="0" err="1"/>
              <a:t>menagerie</a:t>
            </a:r>
            <a:r>
              <a:rPr lang="pl-PL" sz="2000" dirty="0"/>
              <a:t> </a:t>
            </a:r>
            <a:r>
              <a:rPr lang="pl-PL" sz="2000" dirty="0" smtClean="0"/>
              <a:t>of  </a:t>
            </a:r>
            <a:r>
              <a:rPr lang="pl-PL" sz="2000" dirty="0" err="1" smtClean="0"/>
              <a:t>guests</a:t>
            </a:r>
            <a:r>
              <a:rPr lang="pl-PL" sz="2000" dirty="0" smtClean="0"/>
              <a:t> </a:t>
            </a:r>
            <a:r>
              <a:rPr lang="pl-PL" sz="2000" dirty="0" err="1"/>
              <a:t>who</a:t>
            </a:r>
            <a:r>
              <a:rPr lang="pl-PL" sz="2000" dirty="0"/>
              <a:t> </a:t>
            </a:r>
            <a:r>
              <a:rPr lang="pl-PL" sz="2000" dirty="0" err="1" smtClean="0"/>
              <a:t>arrive</a:t>
            </a:r>
            <a:r>
              <a:rPr lang="pl-PL" sz="2000" dirty="0" smtClean="0"/>
              <a:t> </a:t>
            </a:r>
            <a:r>
              <a:rPr lang="pl-PL" sz="2000" dirty="0" err="1"/>
              <a:t>at</a:t>
            </a:r>
            <a:r>
              <a:rPr lang="pl-PL" sz="2000" dirty="0"/>
              <a:t> William </a:t>
            </a:r>
            <a:r>
              <a:rPr lang="pl-PL" sz="2000" dirty="0" err="1"/>
              <a:t>Blake's</a:t>
            </a:r>
            <a:r>
              <a:rPr lang="pl-PL" sz="2000" dirty="0"/>
              <a:t> </a:t>
            </a:r>
            <a:r>
              <a:rPr lang="pl-PL" sz="2000" dirty="0" err="1"/>
              <a:t>inn</a:t>
            </a:r>
            <a:r>
              <a:rPr lang="pl-PL" sz="2000" dirty="0"/>
              <a:t> </a:t>
            </a:r>
          </a:p>
          <a:p>
            <a:pPr marL="0" indent="0">
              <a:buNone/>
            </a:pPr>
            <a:r>
              <a:rPr lang="pl-PL" sz="2000" dirty="0"/>
              <a:t>600 10 Blake, William,|d1757-1827|xIn </a:t>
            </a:r>
            <a:r>
              <a:rPr lang="pl-PL" sz="2000" dirty="0" err="1"/>
              <a:t>literature|</a:t>
            </a:r>
            <a:r>
              <a:rPr lang="pl-PL" sz="2000" dirty="0" err="1" smtClean="0"/>
              <a:t>vJuvenile</a:t>
            </a:r>
            <a:r>
              <a:rPr lang="pl-PL" sz="2000" dirty="0" smtClean="0"/>
              <a:t> </a:t>
            </a:r>
            <a:r>
              <a:rPr lang="pl-PL" sz="2000" dirty="0" err="1"/>
              <a:t>literature</a:t>
            </a:r>
            <a:r>
              <a:rPr lang="pl-PL" sz="2000" dirty="0"/>
              <a:t>. </a:t>
            </a:r>
          </a:p>
          <a:p>
            <a:pPr marL="0" indent="0">
              <a:buNone/>
            </a:pPr>
            <a:r>
              <a:rPr lang="pl-PL" sz="2000" dirty="0"/>
              <a:t>650  0 </a:t>
            </a:r>
            <a:r>
              <a:rPr lang="pl-PL" sz="2000" dirty="0" err="1"/>
              <a:t>Children's</a:t>
            </a:r>
            <a:r>
              <a:rPr lang="pl-PL" sz="2000" dirty="0"/>
              <a:t> </a:t>
            </a:r>
            <a:r>
              <a:rPr lang="pl-PL" sz="2000" dirty="0" err="1"/>
              <a:t>poetry</a:t>
            </a:r>
            <a:r>
              <a:rPr lang="pl-PL" sz="2000" dirty="0"/>
              <a:t>, American. </a:t>
            </a:r>
          </a:p>
          <a:p>
            <a:pPr marL="0" indent="0">
              <a:buNone/>
            </a:pPr>
            <a:r>
              <a:rPr lang="pl-PL" sz="2000" dirty="0"/>
              <a:t>650  0 American </a:t>
            </a:r>
            <a:r>
              <a:rPr lang="pl-PL" sz="2000" dirty="0" err="1"/>
              <a:t>poetry</a:t>
            </a:r>
            <a:r>
              <a:rPr lang="pl-PL" sz="2000" dirty="0"/>
              <a:t>. </a:t>
            </a:r>
          </a:p>
          <a:p>
            <a:pPr marL="0" indent="0">
              <a:buNone/>
            </a:pPr>
            <a:r>
              <a:rPr lang="pl-PL" sz="2000" dirty="0"/>
              <a:t>700 10 </a:t>
            </a:r>
            <a:r>
              <a:rPr lang="pl-PL" sz="2000" dirty="0" err="1"/>
              <a:t>Provensen</a:t>
            </a:r>
            <a:r>
              <a:rPr lang="pl-PL" sz="2000" dirty="0"/>
              <a:t>, Alice. </a:t>
            </a:r>
          </a:p>
          <a:p>
            <a:pPr marL="0" indent="0">
              <a:buNone/>
            </a:pPr>
            <a:r>
              <a:rPr lang="pl-PL" sz="2000" dirty="0"/>
              <a:t>700 10 </a:t>
            </a:r>
            <a:r>
              <a:rPr lang="pl-PL" sz="2000" dirty="0" err="1"/>
              <a:t>Provensen</a:t>
            </a:r>
            <a:r>
              <a:rPr lang="pl-PL" sz="2000" dirty="0"/>
              <a:t>, Martin</a:t>
            </a:r>
            <a:r>
              <a:rPr lang="pl-PL" sz="1800" dirty="0"/>
              <a:t>. </a:t>
            </a:r>
          </a:p>
          <a:p>
            <a:pPr marL="0" indent="0">
              <a:buNone/>
            </a:pPr>
            <a:endParaRPr lang="en-US" sz="1800" dirty="0"/>
          </a:p>
        </p:txBody>
      </p:sp>
    </p:spTree>
    <p:extLst>
      <p:ext uri="{BB962C8B-B14F-4D97-AF65-F5344CB8AC3E}">
        <p14:creationId xmlns:p14="http://schemas.microsoft.com/office/powerpoint/2010/main" val="232980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P spid="6"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3.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60259" y="3609838"/>
            <a:ext cx="2857500" cy="2844800"/>
          </a:xfrm>
          <a:prstGeom prst="rect">
            <a:avLst/>
          </a:prstGeom>
        </p:spPr>
      </p:pic>
      <p:sp>
        <p:nvSpPr>
          <p:cNvPr id="8" name="Explosion 1 7"/>
          <p:cNvSpPr/>
          <p:nvPr/>
        </p:nvSpPr>
        <p:spPr>
          <a:xfrm>
            <a:off x="707789" y="353961"/>
            <a:ext cx="7993844" cy="3255877"/>
          </a:xfrm>
          <a:prstGeom prst="irregularSeal1">
            <a:avLst/>
          </a:prstGeom>
          <a:effectLst>
            <a:glow rad="609600">
              <a:srgbClr val="FFFF00">
                <a:alpha val="47000"/>
              </a:srgbClr>
            </a:glow>
            <a:outerShdw blurRad="40000" dist="23000" dir="5400000" rotWithShape="0">
              <a:srgbClr val="000000">
                <a:alpha val="35000"/>
              </a:srgbClr>
            </a:outerShdw>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78782" y="1238024"/>
            <a:ext cx="3537034" cy="1143000"/>
          </a:xfrm>
        </p:spPr>
        <p:txBody>
          <a:bodyPr>
            <a:normAutofit/>
          </a:bodyPr>
          <a:lstStyle/>
          <a:p>
            <a:r>
              <a:rPr lang="en-US" sz="4800" b="1" dirty="0"/>
              <a:t>d</a:t>
            </a:r>
            <a:r>
              <a:rPr lang="en-US" sz="4800" b="1" dirty="0" smtClean="0"/>
              <a:t>on’t panic</a:t>
            </a:r>
            <a:endParaRPr lang="en-US" sz="4800" b="1" dirty="0"/>
          </a:p>
        </p:txBody>
      </p:sp>
      <p:sp>
        <p:nvSpPr>
          <p:cNvPr id="10" name="Slide Number Placeholder 9"/>
          <p:cNvSpPr>
            <a:spLocks noGrp="1"/>
          </p:cNvSpPr>
          <p:nvPr>
            <p:ph type="sldNum" sz="quarter" idx="12"/>
          </p:nvPr>
        </p:nvSpPr>
        <p:spPr/>
        <p:txBody>
          <a:bodyPr/>
          <a:lstStyle/>
          <a:p>
            <a:fld id="{C69651B2-2BA6-FD4D-8B70-8A9F70834AA3}" type="slidenum">
              <a:rPr lang="en-US" smtClean="0"/>
              <a:t>4</a:t>
            </a:fld>
            <a:endParaRPr lang="en-US" dirty="0"/>
          </a:p>
        </p:txBody>
      </p:sp>
    </p:spTree>
    <p:extLst>
      <p:ext uri="{BB962C8B-B14F-4D97-AF65-F5344CB8AC3E}">
        <p14:creationId xmlns:p14="http://schemas.microsoft.com/office/powerpoint/2010/main" val="3478868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37.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357438"/>
            <a:ext cx="8229600" cy="1143000"/>
          </a:xfrm>
        </p:spPr>
        <p:txBody>
          <a:bodyPr>
            <a:normAutofit/>
          </a:bodyPr>
          <a:lstStyle/>
          <a:p>
            <a:r>
              <a:rPr lang="en-US" b="1" dirty="0" smtClean="0"/>
              <a:t>Group 1 Entity: </a:t>
            </a:r>
            <a:r>
              <a:rPr lang="en-US" sz="4800" b="1" dirty="0" smtClean="0"/>
              <a:t>MANIFESTATION</a:t>
            </a:r>
            <a:endParaRPr lang="en-US" b="1" dirty="0"/>
          </a:p>
        </p:txBody>
      </p:sp>
      <p:sp>
        <p:nvSpPr>
          <p:cNvPr id="4" name="Slide Number Placeholder 3"/>
          <p:cNvSpPr>
            <a:spLocks noGrp="1"/>
          </p:cNvSpPr>
          <p:nvPr>
            <p:ph type="sldNum" sz="quarter" idx="12"/>
          </p:nvPr>
        </p:nvSpPr>
        <p:spPr/>
        <p:txBody>
          <a:bodyPr/>
          <a:lstStyle/>
          <a:p>
            <a:fld id="{C69651B2-2BA6-FD4D-8B70-8A9F70834AA3}" type="slidenum">
              <a:rPr lang="en-US" smtClean="0"/>
              <a:t>40</a:t>
            </a:fld>
            <a:endParaRPr lang="en-US" dirty="0"/>
          </a:p>
        </p:txBody>
      </p:sp>
    </p:spTree>
    <p:extLst>
      <p:ext uri="{BB962C8B-B14F-4D97-AF65-F5344CB8AC3E}">
        <p14:creationId xmlns:p14="http://schemas.microsoft.com/office/powerpoint/2010/main" val="1755780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MANIFESTATION is ...</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41</a:t>
            </a:fld>
            <a:endParaRPr lang="en-US" dirty="0"/>
          </a:p>
        </p:txBody>
      </p:sp>
      <p:sp>
        <p:nvSpPr>
          <p:cNvPr id="5" name="Content Placeholder 2"/>
          <p:cNvSpPr txBox="1">
            <a:spLocks/>
          </p:cNvSpPr>
          <p:nvPr/>
        </p:nvSpPr>
        <p:spPr>
          <a:xfrm>
            <a:off x="457200" y="1785408"/>
            <a:ext cx="8229600" cy="49360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physical embodiment of an expression of a work.</a:t>
            </a:r>
          </a:p>
          <a:p>
            <a:pPr marL="0" indent="0">
              <a:buFont typeface="Arial"/>
              <a:buNone/>
            </a:pPr>
            <a:endParaRPr lang="en-US" sz="1100" dirty="0" smtClean="0"/>
          </a:p>
          <a:p>
            <a:r>
              <a:rPr lang="en-US" dirty="0" smtClean="0"/>
              <a:t>It represents all the physical objects that bear the same characteristics in terms of intellectual content and physical form.</a:t>
            </a:r>
          </a:p>
          <a:p>
            <a:pPr marL="0" indent="0">
              <a:buFont typeface="Arial"/>
              <a:buNone/>
            </a:pPr>
            <a:endParaRPr lang="en-US" sz="1800" dirty="0" smtClean="0"/>
          </a:p>
          <a:p>
            <a:r>
              <a:rPr lang="en-US" dirty="0" smtClean="0"/>
              <a:t>Whether production is small or large, the set of all the copies produced in each case is a single manifestation. </a:t>
            </a:r>
          </a:p>
          <a:p>
            <a:endParaRPr lang="en-US" dirty="0"/>
          </a:p>
        </p:txBody>
      </p:sp>
    </p:spTree>
    <p:extLst>
      <p:ext uri="{BB962C8B-B14F-4D97-AF65-F5344CB8AC3E}">
        <p14:creationId xmlns:p14="http://schemas.microsoft.com/office/powerpoint/2010/main" val="370641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651B2-2BA6-FD4D-8B70-8A9F70834AA3}" type="slidenum">
              <a:rPr lang="en-US" smtClean="0"/>
              <a:t>42</a:t>
            </a:fld>
            <a:endParaRPr lang="en-US" dirty="0"/>
          </a:p>
        </p:txBody>
      </p:sp>
      <p:sp>
        <p:nvSpPr>
          <p:cNvPr id="5" name="Rectangle 4"/>
          <p:cNvSpPr/>
          <p:nvPr/>
        </p:nvSpPr>
        <p:spPr>
          <a:xfrm>
            <a:off x="1100667" y="2370666"/>
            <a:ext cx="7281333" cy="113453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100667" y="4772024"/>
            <a:ext cx="7281333" cy="142875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00200"/>
            <a:ext cx="8229600" cy="4986867"/>
          </a:xfrm>
        </p:spPr>
        <p:txBody>
          <a:bodyPr>
            <a:normAutofit fontScale="92500" lnSpcReduction="20000"/>
          </a:bodyPr>
          <a:lstStyle/>
          <a:p>
            <a:pPr marL="742950" indent="-742950">
              <a:buFont typeface="+mj-lt"/>
              <a:buAutoNum type="arabicPeriod"/>
            </a:pPr>
            <a:r>
              <a:rPr lang="en-US" sz="3600" dirty="0" smtClean="0">
                <a:solidFill>
                  <a:srgbClr val="2C57E3"/>
                </a:solidFill>
              </a:rPr>
              <a:t>Robert Elmer’s </a:t>
            </a:r>
            <a:r>
              <a:rPr lang="en-US" sz="3600" u="sng" dirty="0" smtClean="0">
                <a:solidFill>
                  <a:srgbClr val="2C57E3"/>
                </a:solidFill>
              </a:rPr>
              <a:t>Archery</a:t>
            </a:r>
          </a:p>
          <a:p>
            <a:pPr marL="742950" indent="-742950">
              <a:buFont typeface="+mj-lt"/>
              <a:buAutoNum type="arabicPeriod"/>
            </a:pPr>
            <a:endParaRPr lang="en-US" sz="3600" u="sng" dirty="0" smtClean="0">
              <a:solidFill>
                <a:srgbClr val="2C57E3"/>
              </a:solidFill>
            </a:endParaRPr>
          </a:p>
          <a:p>
            <a:pPr marL="742950" indent="-742950">
              <a:buFont typeface="+mj-lt"/>
              <a:buAutoNum type="arabicPeriod"/>
            </a:pPr>
            <a:r>
              <a:rPr lang="en-US" sz="3600" dirty="0" smtClean="0">
                <a:solidFill>
                  <a:srgbClr val="2C57E3"/>
                </a:solidFill>
              </a:rPr>
              <a:t>Robert Elmer’s </a:t>
            </a:r>
            <a:r>
              <a:rPr lang="en-US" sz="3600" u="sng" dirty="0" smtClean="0">
                <a:solidFill>
                  <a:srgbClr val="2C57E3"/>
                </a:solidFill>
              </a:rPr>
              <a:t>Archery</a:t>
            </a:r>
            <a:r>
              <a:rPr lang="en-US" sz="3600" dirty="0" smtClean="0">
                <a:solidFill>
                  <a:srgbClr val="2C57E3"/>
                </a:solidFill>
              </a:rPr>
              <a:t> published in  Philadelphia by Penn Pub. Co. in 1933</a:t>
            </a:r>
          </a:p>
          <a:p>
            <a:pPr marL="742950" indent="-742950">
              <a:buFont typeface="+mj-lt"/>
              <a:buAutoNum type="arabicPeriod"/>
            </a:pPr>
            <a:r>
              <a:rPr lang="en-US" sz="3600" dirty="0" smtClean="0">
                <a:solidFill>
                  <a:srgbClr val="2C57E3"/>
                </a:solidFill>
              </a:rPr>
              <a:t>MAIN’s copy of </a:t>
            </a:r>
            <a:r>
              <a:rPr lang="en-US" sz="3600" u="sng" dirty="0" smtClean="0">
                <a:solidFill>
                  <a:srgbClr val="2C57E3"/>
                </a:solidFill>
              </a:rPr>
              <a:t>Archery</a:t>
            </a:r>
            <a:r>
              <a:rPr lang="en-US" sz="3600" dirty="0" smtClean="0">
                <a:solidFill>
                  <a:srgbClr val="2C57E3"/>
                </a:solidFill>
              </a:rPr>
              <a:t> by Robert Elmer published in Philadelphia</a:t>
            </a:r>
            <a:r>
              <a:rPr lang="en-US" sz="3600" dirty="0">
                <a:solidFill>
                  <a:srgbClr val="2C57E3"/>
                </a:solidFill>
              </a:rPr>
              <a:t> </a:t>
            </a:r>
            <a:r>
              <a:rPr lang="en-US" sz="3600" dirty="0" smtClean="0">
                <a:solidFill>
                  <a:srgbClr val="2C57E3"/>
                </a:solidFill>
              </a:rPr>
              <a:t>by Penn Pub. Co. in 1933 with call # GV1185 .E43  MAIN</a:t>
            </a:r>
          </a:p>
          <a:p>
            <a:pPr marL="742950" indent="-742950">
              <a:buFont typeface="+mj-lt"/>
              <a:buAutoNum type="arabicPeriod"/>
            </a:pPr>
            <a:r>
              <a:rPr lang="en-US" sz="3600" u="sng" dirty="0" smtClean="0">
                <a:solidFill>
                  <a:srgbClr val="2C57E3"/>
                </a:solidFill>
              </a:rPr>
              <a:t>Archery</a:t>
            </a:r>
            <a:r>
              <a:rPr lang="en-US" sz="3600" u="sng" dirty="0">
                <a:solidFill>
                  <a:srgbClr val="2C57E3"/>
                </a:solidFill>
              </a:rPr>
              <a:t>; a poem</a:t>
            </a:r>
            <a:r>
              <a:rPr lang="en-US" sz="3600" dirty="0">
                <a:solidFill>
                  <a:srgbClr val="2C57E3"/>
                </a:solidFill>
              </a:rPr>
              <a:t> </a:t>
            </a:r>
            <a:r>
              <a:rPr lang="en-US" sz="3600" dirty="0" smtClean="0">
                <a:solidFill>
                  <a:srgbClr val="2C57E3"/>
                </a:solidFill>
              </a:rPr>
              <a:t>by James Ogden. [</a:t>
            </a:r>
            <a:r>
              <a:rPr lang="en-US" sz="3600" dirty="0">
                <a:solidFill>
                  <a:srgbClr val="2C57E3"/>
                </a:solidFill>
              </a:rPr>
              <a:t>Manchester] : Printed for the author, </a:t>
            </a:r>
            <a:r>
              <a:rPr lang="en-US" sz="3600" dirty="0" smtClean="0">
                <a:solidFill>
                  <a:srgbClr val="2C57E3"/>
                </a:solidFill>
              </a:rPr>
              <a:t>1793.</a:t>
            </a:r>
            <a:r>
              <a:rPr lang="en-US" sz="3600" dirty="0">
                <a:solidFill>
                  <a:srgbClr val="2C57E3"/>
                </a:solidFill>
              </a:rPr>
              <a:t>	</a:t>
            </a:r>
          </a:p>
          <a:p>
            <a:endParaRPr lang="en-US" dirty="0" smtClean="0"/>
          </a:p>
          <a:p>
            <a:endParaRPr lang="en-US" dirty="0" smtClean="0"/>
          </a:p>
          <a:p>
            <a:endParaRPr lang="en-US" dirty="0" smtClean="0"/>
          </a:p>
          <a:p>
            <a:endParaRPr lang="en-US" u="sng" dirty="0">
              <a:hlinkClick r:id="rId3"/>
            </a:endParaRPr>
          </a:p>
          <a:p>
            <a:endParaRPr lang="en-US" dirty="0"/>
          </a:p>
        </p:txBody>
      </p:sp>
      <p:sp>
        <p:nvSpPr>
          <p:cNvPr id="2" name="Title 1"/>
          <p:cNvSpPr>
            <a:spLocks noGrp="1"/>
          </p:cNvSpPr>
          <p:nvPr>
            <p:ph type="title"/>
          </p:nvPr>
        </p:nvSpPr>
        <p:spPr/>
        <p:txBody>
          <a:bodyPr/>
          <a:lstStyle/>
          <a:p>
            <a:r>
              <a:rPr lang="en-US" dirty="0" smtClean="0"/>
              <a:t>Identify the MANIFESTATION</a:t>
            </a:r>
            <a:endParaRPr lang="en-US" dirty="0"/>
          </a:p>
        </p:txBody>
      </p:sp>
    </p:spTree>
    <p:extLst>
      <p:ext uri="{BB962C8B-B14F-4D97-AF65-F5344CB8AC3E}">
        <p14:creationId xmlns:p14="http://schemas.microsoft.com/office/powerpoint/2010/main" val="409241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69"/>
            <a:ext cx="8229600" cy="822257"/>
          </a:xfrm>
        </p:spPr>
        <p:txBody>
          <a:bodyPr/>
          <a:lstStyle/>
          <a:p>
            <a:r>
              <a:rPr lang="en-US" dirty="0" smtClean="0"/>
              <a:t>MANIFESTATION Attributes</a:t>
            </a:r>
            <a:endParaRPr lang="en-US" dirty="0"/>
          </a:p>
        </p:txBody>
      </p:sp>
      <p:sp>
        <p:nvSpPr>
          <p:cNvPr id="3" name="Content Placeholder 2"/>
          <p:cNvSpPr>
            <a:spLocks noGrp="1"/>
          </p:cNvSpPr>
          <p:nvPr>
            <p:ph idx="1"/>
          </p:nvPr>
        </p:nvSpPr>
        <p:spPr>
          <a:xfrm>
            <a:off x="230886" y="1003643"/>
            <a:ext cx="4137914" cy="5717831"/>
          </a:xfrm>
        </p:spPr>
        <p:txBody>
          <a:bodyPr>
            <a:noAutofit/>
          </a:bodyPr>
          <a:lstStyle/>
          <a:p>
            <a:r>
              <a:rPr lang="en-US" sz="2700" dirty="0"/>
              <a:t>title of the </a:t>
            </a:r>
            <a:r>
              <a:rPr lang="en-US" sz="2700" i="1" dirty="0"/>
              <a:t>manifestation </a:t>
            </a:r>
            <a:endParaRPr lang="en-US" sz="2700" dirty="0"/>
          </a:p>
          <a:p>
            <a:r>
              <a:rPr lang="en-US" sz="2700" dirty="0"/>
              <a:t>statement of responsibility </a:t>
            </a:r>
          </a:p>
          <a:p>
            <a:r>
              <a:rPr lang="en-US" sz="2700" dirty="0">
                <a:solidFill>
                  <a:srgbClr val="0000FF"/>
                </a:solidFill>
              </a:rPr>
              <a:t>edition/issue designation </a:t>
            </a:r>
          </a:p>
          <a:p>
            <a:r>
              <a:rPr lang="en-US" sz="2700" dirty="0">
                <a:solidFill>
                  <a:srgbClr val="0000FF"/>
                </a:solidFill>
              </a:rPr>
              <a:t>place of publication/distribution</a:t>
            </a:r>
            <a:r>
              <a:rPr lang="en-US" sz="2700" dirty="0">
                <a:solidFill>
                  <a:srgbClr val="3366FF"/>
                </a:solidFill>
              </a:rPr>
              <a:t> </a:t>
            </a:r>
          </a:p>
          <a:p>
            <a:r>
              <a:rPr lang="en-US" sz="2700" dirty="0">
                <a:solidFill>
                  <a:srgbClr val="0000FF"/>
                </a:solidFill>
              </a:rPr>
              <a:t>publisher/distributor </a:t>
            </a:r>
          </a:p>
          <a:p>
            <a:r>
              <a:rPr lang="en-US" sz="2700" dirty="0">
                <a:solidFill>
                  <a:srgbClr val="0000FF"/>
                </a:solidFill>
              </a:rPr>
              <a:t>date of publication/distribution </a:t>
            </a:r>
          </a:p>
          <a:p>
            <a:r>
              <a:rPr lang="en-US" sz="2700" dirty="0"/>
              <a:t>fabricator/manufacturer </a:t>
            </a:r>
          </a:p>
          <a:p>
            <a:r>
              <a:rPr lang="en-US" sz="2700" dirty="0">
                <a:solidFill>
                  <a:srgbClr val="0000FF"/>
                </a:solidFill>
              </a:rPr>
              <a:t>series statement</a:t>
            </a:r>
            <a:r>
              <a:rPr lang="en-US" sz="2700" dirty="0">
                <a:solidFill>
                  <a:srgbClr val="3366FF"/>
                </a:solidFill>
              </a:rPr>
              <a:t> </a:t>
            </a:r>
          </a:p>
          <a:p>
            <a:r>
              <a:rPr lang="en-US" sz="2700" dirty="0"/>
              <a:t>form of carrier </a:t>
            </a:r>
          </a:p>
        </p:txBody>
      </p:sp>
      <p:sp>
        <p:nvSpPr>
          <p:cNvPr id="4" name="Slide Number Placeholder 3"/>
          <p:cNvSpPr>
            <a:spLocks noGrp="1"/>
          </p:cNvSpPr>
          <p:nvPr>
            <p:ph type="sldNum" sz="quarter" idx="12"/>
          </p:nvPr>
        </p:nvSpPr>
        <p:spPr/>
        <p:txBody>
          <a:bodyPr/>
          <a:lstStyle/>
          <a:p>
            <a:fld id="{C69651B2-2BA6-FD4D-8B70-8A9F70834AA3}" type="slidenum">
              <a:rPr lang="en-US" smtClean="0"/>
              <a:t>43</a:t>
            </a:fld>
            <a:endParaRPr lang="en-US" dirty="0"/>
          </a:p>
        </p:txBody>
      </p:sp>
      <p:sp>
        <p:nvSpPr>
          <p:cNvPr id="5" name="TextBox 4"/>
          <p:cNvSpPr txBox="1"/>
          <p:nvPr/>
        </p:nvSpPr>
        <p:spPr>
          <a:xfrm>
            <a:off x="4758267" y="1003643"/>
            <a:ext cx="4199466" cy="5569986"/>
          </a:xfrm>
          <a:prstGeom prst="rect">
            <a:avLst/>
          </a:prstGeom>
          <a:noFill/>
        </p:spPr>
        <p:txBody>
          <a:bodyPr wrap="square" rtlCol="0">
            <a:spAutoFit/>
          </a:bodyPr>
          <a:lstStyle/>
          <a:p>
            <a:pPr marL="457200" indent="-457200">
              <a:lnSpc>
                <a:spcPct val="110000"/>
              </a:lnSpc>
              <a:buFont typeface="Arial"/>
              <a:buChar char="•"/>
            </a:pPr>
            <a:r>
              <a:rPr lang="en-US" sz="2700" dirty="0"/>
              <a:t>extent of the carrier </a:t>
            </a:r>
          </a:p>
          <a:p>
            <a:pPr marL="457200" indent="-457200">
              <a:lnSpc>
                <a:spcPct val="110000"/>
              </a:lnSpc>
              <a:buFont typeface="Arial"/>
              <a:buChar char="•"/>
            </a:pPr>
            <a:r>
              <a:rPr lang="en-US" sz="2700" dirty="0"/>
              <a:t>physical medium </a:t>
            </a:r>
          </a:p>
          <a:p>
            <a:pPr marL="457200" indent="-457200">
              <a:lnSpc>
                <a:spcPct val="110000"/>
              </a:lnSpc>
              <a:buFont typeface="Arial"/>
              <a:buChar char="•"/>
            </a:pPr>
            <a:r>
              <a:rPr lang="en-US" sz="2700" dirty="0"/>
              <a:t>capture mode </a:t>
            </a:r>
          </a:p>
          <a:p>
            <a:pPr marL="457200" indent="-457200">
              <a:lnSpc>
                <a:spcPct val="110000"/>
              </a:lnSpc>
              <a:buFont typeface="Arial"/>
              <a:buChar char="•"/>
            </a:pPr>
            <a:r>
              <a:rPr lang="en-US" sz="2700" dirty="0"/>
              <a:t>dimensions of the carrier </a:t>
            </a:r>
          </a:p>
          <a:p>
            <a:pPr marL="457200" indent="-457200">
              <a:lnSpc>
                <a:spcPct val="110000"/>
              </a:lnSpc>
              <a:buFont typeface="Arial"/>
              <a:buChar char="•"/>
            </a:pPr>
            <a:r>
              <a:rPr lang="en-US" sz="2700" i="1" dirty="0"/>
              <a:t>manifestation </a:t>
            </a:r>
            <a:r>
              <a:rPr lang="en-US" sz="2700" dirty="0"/>
              <a:t>identifier </a:t>
            </a:r>
          </a:p>
          <a:p>
            <a:pPr marL="457200" indent="-457200">
              <a:lnSpc>
                <a:spcPct val="110000"/>
              </a:lnSpc>
              <a:buFont typeface="Arial"/>
              <a:buChar char="•"/>
            </a:pPr>
            <a:r>
              <a:rPr lang="en-US" sz="2700" dirty="0"/>
              <a:t>source for acquisition/access authorization </a:t>
            </a:r>
          </a:p>
          <a:p>
            <a:pPr marL="457200" indent="-457200">
              <a:lnSpc>
                <a:spcPct val="110000"/>
              </a:lnSpc>
              <a:buFont typeface="Arial"/>
              <a:buChar char="•"/>
            </a:pPr>
            <a:r>
              <a:rPr lang="en-US" sz="2700" dirty="0"/>
              <a:t>terms of availability </a:t>
            </a:r>
          </a:p>
          <a:p>
            <a:pPr marL="457200" indent="-457200">
              <a:lnSpc>
                <a:spcPct val="110000"/>
              </a:lnSpc>
              <a:buFont typeface="Arial"/>
              <a:buChar char="•"/>
            </a:pPr>
            <a:r>
              <a:rPr lang="en-US" sz="2700" dirty="0"/>
              <a:t>access restrictions on the </a:t>
            </a:r>
            <a:r>
              <a:rPr lang="en-US" sz="2700" i="1" dirty="0"/>
              <a:t>manifestation </a:t>
            </a:r>
            <a:endParaRPr lang="en-US" sz="2700" dirty="0"/>
          </a:p>
          <a:p>
            <a:pPr marL="457200" indent="-457200">
              <a:lnSpc>
                <a:spcPct val="110000"/>
              </a:lnSpc>
              <a:buFont typeface="Arial"/>
              <a:buChar char="•"/>
            </a:pPr>
            <a:r>
              <a:rPr lang="en-US" sz="2700" dirty="0"/>
              <a:t>typeface (printed book) </a:t>
            </a:r>
          </a:p>
          <a:p>
            <a:pPr marL="457200" indent="-457200">
              <a:lnSpc>
                <a:spcPct val="110000"/>
              </a:lnSpc>
              <a:buFont typeface="Arial"/>
              <a:buChar char="•"/>
            </a:pPr>
            <a:r>
              <a:rPr lang="en-US" sz="2700" dirty="0"/>
              <a:t>type size (printed book) </a:t>
            </a:r>
          </a:p>
        </p:txBody>
      </p:sp>
    </p:spTree>
    <p:extLst>
      <p:ext uri="{BB962C8B-B14F-4D97-AF65-F5344CB8AC3E}">
        <p14:creationId xmlns:p14="http://schemas.microsoft.com/office/powerpoint/2010/main" val="706049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33"/>
            <a:ext cx="8229600" cy="842962"/>
          </a:xfrm>
        </p:spPr>
        <p:txBody>
          <a:bodyPr/>
          <a:lstStyle/>
          <a:p>
            <a:r>
              <a:rPr lang="en-US" dirty="0" smtClean="0"/>
              <a:t>Manifestation Attributes, cont’d.</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44</a:t>
            </a:fld>
            <a:endParaRPr lang="en-US" dirty="0"/>
          </a:p>
        </p:txBody>
      </p:sp>
      <p:sp>
        <p:nvSpPr>
          <p:cNvPr id="5" name="TextBox 4"/>
          <p:cNvSpPr txBox="1"/>
          <p:nvPr/>
        </p:nvSpPr>
        <p:spPr>
          <a:xfrm>
            <a:off x="203200" y="627498"/>
            <a:ext cx="4775200" cy="6093977"/>
          </a:xfrm>
          <a:prstGeom prst="rect">
            <a:avLst/>
          </a:prstGeom>
          <a:noFill/>
        </p:spPr>
        <p:txBody>
          <a:bodyPr wrap="square" rtlCol="0">
            <a:spAutoFit/>
          </a:bodyPr>
          <a:lstStyle/>
          <a:p>
            <a:pPr marL="285750" indent="-285750">
              <a:buFont typeface="Arial"/>
              <a:buChar char="•"/>
            </a:pPr>
            <a:r>
              <a:rPr lang="en-US" sz="2600" dirty="0" smtClean="0"/>
              <a:t>color </a:t>
            </a:r>
            <a:r>
              <a:rPr lang="en-US" sz="2600" dirty="0"/>
              <a:t>(image) </a:t>
            </a:r>
          </a:p>
          <a:p>
            <a:pPr marL="285750" indent="-285750">
              <a:buFont typeface="Arial"/>
              <a:buChar char="•"/>
            </a:pPr>
            <a:r>
              <a:rPr lang="en-US" sz="2600" dirty="0">
                <a:solidFill>
                  <a:srgbClr val="0000FF"/>
                </a:solidFill>
              </a:rPr>
              <a:t>reduction ratio (microform) </a:t>
            </a:r>
          </a:p>
          <a:p>
            <a:pPr marL="285750" indent="-285750">
              <a:buFont typeface="Arial"/>
              <a:buChar char="•"/>
            </a:pPr>
            <a:r>
              <a:rPr lang="en-US" sz="2600" dirty="0"/>
              <a:t>polarity (microform or visual projection) </a:t>
            </a:r>
          </a:p>
          <a:p>
            <a:pPr marL="285750" indent="-285750">
              <a:buFont typeface="Arial"/>
              <a:buChar char="•"/>
            </a:pPr>
            <a:r>
              <a:rPr lang="en-US" sz="2600" dirty="0"/>
              <a:t>generation (microform or visual projection) </a:t>
            </a:r>
          </a:p>
          <a:p>
            <a:pPr marL="285750" indent="-285750">
              <a:buFont typeface="Arial"/>
              <a:buChar char="•"/>
            </a:pPr>
            <a:r>
              <a:rPr lang="en-US" sz="2600" dirty="0"/>
              <a:t>presentation format (visual projection) </a:t>
            </a:r>
          </a:p>
          <a:p>
            <a:pPr marL="285750" indent="-285750">
              <a:buFont typeface="Arial"/>
              <a:buChar char="•"/>
            </a:pPr>
            <a:r>
              <a:rPr lang="en-US" sz="2600" dirty="0"/>
              <a:t>system requirements (</a:t>
            </a:r>
            <a:r>
              <a:rPr lang="en-US" sz="2600" dirty="0" smtClean="0"/>
              <a:t>e-resource</a:t>
            </a:r>
            <a:r>
              <a:rPr lang="en-US" sz="2600" dirty="0"/>
              <a:t>) </a:t>
            </a:r>
          </a:p>
          <a:p>
            <a:pPr marL="285750" indent="-285750">
              <a:buFont typeface="Arial"/>
              <a:buChar char="•"/>
            </a:pPr>
            <a:r>
              <a:rPr lang="en-US" sz="2600" dirty="0"/>
              <a:t>file characteristics (</a:t>
            </a:r>
            <a:r>
              <a:rPr lang="en-US" sz="2600" dirty="0" smtClean="0"/>
              <a:t>e-resource</a:t>
            </a:r>
            <a:r>
              <a:rPr lang="en-US" sz="2600" dirty="0"/>
              <a:t>) </a:t>
            </a:r>
          </a:p>
          <a:p>
            <a:pPr marL="285750" indent="-285750">
              <a:buFont typeface="Arial"/>
              <a:buChar char="•"/>
            </a:pPr>
            <a:r>
              <a:rPr lang="en-US" sz="2600" dirty="0">
                <a:solidFill>
                  <a:srgbClr val="0000FF"/>
                </a:solidFill>
              </a:rPr>
              <a:t>mode of access (remote access </a:t>
            </a:r>
            <a:r>
              <a:rPr lang="en-US" sz="2600" dirty="0" smtClean="0">
                <a:solidFill>
                  <a:srgbClr val="0000FF"/>
                </a:solidFill>
              </a:rPr>
              <a:t>e- </a:t>
            </a:r>
            <a:r>
              <a:rPr lang="en-US" sz="2600" dirty="0">
                <a:solidFill>
                  <a:srgbClr val="0000FF"/>
                </a:solidFill>
              </a:rPr>
              <a:t>resource) </a:t>
            </a:r>
          </a:p>
          <a:p>
            <a:pPr marL="285750" indent="-285750">
              <a:buFont typeface="Arial"/>
              <a:buChar char="•"/>
            </a:pPr>
            <a:r>
              <a:rPr lang="en-US" sz="2600" dirty="0"/>
              <a:t>access address (remote access </a:t>
            </a:r>
            <a:r>
              <a:rPr lang="en-US" sz="2600" dirty="0" smtClean="0"/>
              <a:t>e-resource</a:t>
            </a:r>
            <a:r>
              <a:rPr lang="en-US" sz="2600" dirty="0"/>
              <a:t>) </a:t>
            </a:r>
          </a:p>
        </p:txBody>
      </p:sp>
      <p:sp>
        <p:nvSpPr>
          <p:cNvPr id="6" name="TextBox 5"/>
          <p:cNvSpPr txBox="1"/>
          <p:nvPr/>
        </p:nvSpPr>
        <p:spPr>
          <a:xfrm>
            <a:off x="5198535" y="668868"/>
            <a:ext cx="3945466" cy="6247864"/>
          </a:xfrm>
          <a:prstGeom prst="rect">
            <a:avLst/>
          </a:prstGeom>
          <a:noFill/>
        </p:spPr>
        <p:txBody>
          <a:bodyPr wrap="square" rtlCol="0">
            <a:spAutoFit/>
          </a:bodyPr>
          <a:lstStyle/>
          <a:p>
            <a:r>
              <a:rPr lang="en-US" sz="2700" dirty="0" smtClean="0">
                <a:solidFill>
                  <a:srgbClr val="953735"/>
                </a:solidFill>
              </a:rPr>
              <a:t>HAND-PRINTED BOOKS:</a:t>
            </a:r>
          </a:p>
          <a:p>
            <a:pPr marL="285750" indent="-285750">
              <a:buFont typeface="Arial"/>
              <a:buChar char="•"/>
            </a:pPr>
            <a:r>
              <a:rPr lang="en-US" sz="2700" dirty="0" smtClean="0"/>
              <a:t>Collation</a:t>
            </a:r>
          </a:p>
          <a:p>
            <a:pPr marL="285750" indent="-285750">
              <a:buFont typeface="Arial"/>
              <a:buChar char="•"/>
            </a:pPr>
            <a:r>
              <a:rPr lang="en-US" sz="2700" dirty="0" smtClean="0">
                <a:solidFill>
                  <a:srgbClr val="000000"/>
                </a:solidFill>
              </a:rPr>
              <a:t>Foliation</a:t>
            </a:r>
            <a:endParaRPr lang="en-US" sz="2700" dirty="0">
              <a:solidFill>
                <a:srgbClr val="000000"/>
              </a:solidFill>
            </a:endParaRPr>
          </a:p>
          <a:p>
            <a:endParaRPr lang="en-US" sz="1100" dirty="0" smtClean="0"/>
          </a:p>
          <a:p>
            <a:r>
              <a:rPr lang="en-US" sz="2700" dirty="0" smtClean="0">
                <a:solidFill>
                  <a:srgbClr val="953735"/>
                </a:solidFill>
              </a:rPr>
              <a:t>SOUND RECORDINGS:</a:t>
            </a:r>
          </a:p>
          <a:p>
            <a:pPr marL="285750" indent="-285750">
              <a:buFont typeface="Arial"/>
              <a:buChar char="•"/>
            </a:pPr>
            <a:r>
              <a:rPr lang="en-US" sz="2700" dirty="0" smtClean="0"/>
              <a:t>playing speed</a:t>
            </a:r>
            <a:endParaRPr lang="en-US" sz="2700" dirty="0"/>
          </a:p>
          <a:p>
            <a:pPr marL="285750" indent="-285750">
              <a:buFont typeface="Arial"/>
              <a:buChar char="•"/>
            </a:pPr>
            <a:r>
              <a:rPr lang="en-US" sz="2700" dirty="0">
                <a:solidFill>
                  <a:srgbClr val="000000"/>
                </a:solidFill>
              </a:rPr>
              <a:t>groove </a:t>
            </a:r>
            <a:r>
              <a:rPr lang="en-US" sz="2700" dirty="0" smtClean="0">
                <a:solidFill>
                  <a:srgbClr val="000000"/>
                </a:solidFill>
              </a:rPr>
              <a:t>width</a:t>
            </a:r>
            <a:endParaRPr lang="en-US" sz="2700" dirty="0">
              <a:solidFill>
                <a:srgbClr val="000000"/>
              </a:solidFill>
            </a:endParaRPr>
          </a:p>
          <a:p>
            <a:pPr marL="285750" indent="-285750">
              <a:buFont typeface="Arial"/>
              <a:buChar char="•"/>
            </a:pPr>
            <a:r>
              <a:rPr lang="en-US" sz="2700" dirty="0"/>
              <a:t>kind of </a:t>
            </a:r>
            <a:r>
              <a:rPr lang="en-US" sz="2700" dirty="0" smtClean="0"/>
              <a:t>cutting</a:t>
            </a:r>
            <a:endParaRPr lang="en-US" sz="2700" dirty="0"/>
          </a:p>
          <a:p>
            <a:pPr marL="285750" indent="-285750">
              <a:buFont typeface="Arial"/>
              <a:buChar char="•"/>
            </a:pPr>
            <a:r>
              <a:rPr lang="en-US" sz="2700" dirty="0"/>
              <a:t>tape </a:t>
            </a:r>
            <a:r>
              <a:rPr lang="en-US" sz="2700" dirty="0" smtClean="0"/>
              <a:t>configuration</a:t>
            </a:r>
            <a:endParaRPr lang="en-US" sz="2700" dirty="0"/>
          </a:p>
          <a:p>
            <a:pPr marL="285750" indent="-285750">
              <a:buFont typeface="Arial"/>
              <a:buChar char="•"/>
            </a:pPr>
            <a:r>
              <a:rPr lang="en-US" sz="2700" dirty="0"/>
              <a:t>kind of </a:t>
            </a:r>
            <a:r>
              <a:rPr lang="en-US" sz="2700" dirty="0" smtClean="0"/>
              <a:t>sound</a:t>
            </a:r>
          </a:p>
          <a:p>
            <a:pPr marL="285750" indent="-285750">
              <a:buFont typeface="Arial"/>
              <a:buChar char="•"/>
            </a:pPr>
            <a:r>
              <a:rPr lang="en-US" sz="2700" dirty="0" smtClean="0"/>
              <a:t>special </a:t>
            </a:r>
            <a:r>
              <a:rPr lang="en-US" sz="2700" dirty="0"/>
              <a:t>reproduction </a:t>
            </a:r>
            <a:r>
              <a:rPr lang="en-US" sz="2700" dirty="0" smtClean="0"/>
              <a:t>characteristic</a:t>
            </a:r>
          </a:p>
          <a:p>
            <a:pPr marL="285750" indent="-285750">
              <a:buFont typeface="Arial"/>
              <a:buChar char="•"/>
            </a:pPr>
            <a:endParaRPr lang="en-US" sz="1100" dirty="0" smtClean="0"/>
          </a:p>
          <a:p>
            <a:r>
              <a:rPr lang="en-US" sz="2700" dirty="0" smtClean="0">
                <a:solidFill>
                  <a:schemeClr val="accent2">
                    <a:lumMod val="75000"/>
                  </a:schemeClr>
                </a:solidFill>
              </a:rPr>
              <a:t>SERIALS:</a:t>
            </a:r>
            <a:endParaRPr lang="en-US" sz="2700" dirty="0">
              <a:solidFill>
                <a:schemeClr val="accent2">
                  <a:lumMod val="75000"/>
                </a:schemeClr>
              </a:solidFill>
            </a:endParaRPr>
          </a:p>
          <a:p>
            <a:pPr marL="285750" indent="-285750">
              <a:buFont typeface="Arial"/>
              <a:buChar char="•"/>
            </a:pPr>
            <a:r>
              <a:rPr lang="en-US" sz="2700" dirty="0"/>
              <a:t>publication status</a:t>
            </a:r>
          </a:p>
          <a:p>
            <a:pPr marL="285750" indent="-285750">
              <a:buFont typeface="Arial"/>
              <a:buChar char="•"/>
            </a:pPr>
            <a:r>
              <a:rPr lang="en-US" sz="2700" dirty="0" smtClean="0">
                <a:solidFill>
                  <a:srgbClr val="0000FF"/>
                </a:solidFill>
              </a:rPr>
              <a:t>numbering</a:t>
            </a:r>
            <a:endParaRPr lang="en-US" sz="2700" dirty="0">
              <a:solidFill>
                <a:srgbClr val="0000FF"/>
              </a:solidFill>
            </a:endParaRPr>
          </a:p>
        </p:txBody>
      </p:sp>
    </p:spTree>
    <p:extLst>
      <p:ext uri="{BB962C8B-B14F-4D97-AF65-F5344CB8AC3E}">
        <p14:creationId xmlns:p14="http://schemas.microsoft.com/office/powerpoint/2010/main" val="19925928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625600" y="999067"/>
            <a:ext cx="660400" cy="42333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2404533" y="999067"/>
            <a:ext cx="491067" cy="42333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28133" y="3522133"/>
            <a:ext cx="728134" cy="37253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724429"/>
          </a:xfrm>
        </p:spPr>
        <p:txBody>
          <a:bodyPr>
            <a:normAutofit fontScale="90000"/>
          </a:bodyPr>
          <a:lstStyle/>
          <a:p>
            <a:r>
              <a:rPr lang="en-US" dirty="0" smtClean="0"/>
              <a:t>Identify the Manifestation attributes </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45</a:t>
            </a:fld>
            <a:endParaRPr lang="en-US" dirty="0"/>
          </a:p>
        </p:txBody>
      </p:sp>
      <p:sp>
        <p:nvSpPr>
          <p:cNvPr id="7" name="Rectangle 6"/>
          <p:cNvSpPr/>
          <p:nvPr/>
        </p:nvSpPr>
        <p:spPr>
          <a:xfrm>
            <a:off x="982133" y="2184400"/>
            <a:ext cx="7162799" cy="287867"/>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6350001" y="5075872"/>
            <a:ext cx="2556932" cy="1477328"/>
          </a:xfrm>
          <a:prstGeom prst="rect">
            <a:avLst/>
          </a:prstGeom>
          <a:noFill/>
        </p:spPr>
        <p:txBody>
          <a:bodyPr wrap="square" rtlCol="0">
            <a:spAutoFit/>
          </a:bodyPr>
          <a:lstStyle/>
          <a:p>
            <a:r>
              <a:rPr lang="en-US" b="1" dirty="0" smtClean="0"/>
              <a:t>Location/Call No. </a:t>
            </a:r>
            <a:r>
              <a:rPr lang="en-US" dirty="0"/>
              <a:t> </a:t>
            </a:r>
            <a:r>
              <a:rPr lang="en-US" u="sng" dirty="0">
                <a:hlinkClick r:id="rId3"/>
              </a:rPr>
              <a:t>Education-Psychology Children's Lit Coll </a:t>
            </a:r>
            <a:endParaRPr lang="en-US" u="sng" dirty="0" smtClean="0"/>
          </a:p>
          <a:p>
            <a:r>
              <a:rPr lang="en-US" u="sng" dirty="0" smtClean="0">
                <a:hlinkClick r:id="rId4"/>
              </a:rPr>
              <a:t>PS3573 </a:t>
            </a:r>
            <a:r>
              <a:rPr lang="en-US" u="sng" dirty="0">
                <a:hlinkClick r:id="rId4"/>
              </a:rPr>
              <a:t>.Wi442V5.1981 	</a:t>
            </a:r>
          </a:p>
          <a:p>
            <a:endParaRPr lang="en-US" dirty="0"/>
          </a:p>
        </p:txBody>
      </p:sp>
      <p:sp>
        <p:nvSpPr>
          <p:cNvPr id="8" name="Rectangle 7"/>
          <p:cNvSpPr/>
          <p:nvPr/>
        </p:nvSpPr>
        <p:spPr>
          <a:xfrm>
            <a:off x="135467" y="2506134"/>
            <a:ext cx="1075266" cy="270933"/>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5350933" y="3166533"/>
            <a:ext cx="694267" cy="3556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708400" y="999067"/>
            <a:ext cx="491067" cy="423333"/>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456267" y="2506134"/>
            <a:ext cx="6299200" cy="270933"/>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709333" y="3522133"/>
            <a:ext cx="677333" cy="372534"/>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28133" y="2777067"/>
            <a:ext cx="897467" cy="389466"/>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846667" y="3166533"/>
            <a:ext cx="1083733" cy="3556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2286000" y="3166533"/>
            <a:ext cx="2726267" cy="3556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35467" y="999067"/>
            <a:ext cx="8771465" cy="5554133"/>
          </a:xfrm>
        </p:spPr>
        <p:txBody>
          <a:bodyPr>
            <a:noAutofit/>
          </a:bodyPr>
          <a:lstStyle/>
          <a:p>
            <a:pPr marL="0" indent="0">
              <a:buNone/>
            </a:pPr>
            <a:r>
              <a:rPr lang="hu-HU" sz="2000" dirty="0" smtClean="0"/>
              <a:t>008    830811 </a:t>
            </a:r>
            <a:r>
              <a:rPr lang="hu-HU" sz="2000" dirty="0"/>
              <a:t>1981    nyu    j            eng u </a:t>
            </a:r>
            <a:r>
              <a:rPr lang="en-US" sz="2000" dirty="0" smtClean="0"/>
              <a:t>  </a:t>
            </a:r>
          </a:p>
          <a:p>
            <a:pPr marL="0" indent="0">
              <a:buNone/>
            </a:pPr>
            <a:r>
              <a:rPr lang="en-US" sz="2000" dirty="0" smtClean="0"/>
              <a:t>090    </a:t>
            </a:r>
            <a:r>
              <a:rPr lang="en-US" sz="2000" dirty="0"/>
              <a:t>PS3573|b.Wi442V5.1981 </a:t>
            </a:r>
          </a:p>
          <a:p>
            <a:pPr marL="0" indent="0">
              <a:buNone/>
            </a:pPr>
            <a:r>
              <a:rPr lang="tr-TR" sz="2000" dirty="0"/>
              <a:t>100 10 </a:t>
            </a:r>
            <a:r>
              <a:rPr lang="tr-TR" sz="2000" dirty="0" err="1"/>
              <a:t>Willard</a:t>
            </a:r>
            <a:r>
              <a:rPr lang="tr-TR" sz="2000" dirty="0"/>
              <a:t>, Nancy. </a:t>
            </a:r>
          </a:p>
          <a:p>
            <a:pPr marL="0" indent="0">
              <a:buNone/>
            </a:pPr>
            <a:r>
              <a:rPr lang="tr-TR" sz="2000" dirty="0"/>
              <a:t>245 12 A </a:t>
            </a:r>
            <a:r>
              <a:rPr lang="tr-TR" sz="2000" dirty="0" err="1"/>
              <a:t>visit</a:t>
            </a:r>
            <a:r>
              <a:rPr lang="tr-TR" sz="2000" dirty="0"/>
              <a:t> </a:t>
            </a:r>
            <a:r>
              <a:rPr lang="tr-TR" sz="2000" dirty="0" err="1"/>
              <a:t>to</a:t>
            </a:r>
            <a:r>
              <a:rPr lang="tr-TR" sz="2000" dirty="0"/>
              <a:t> William </a:t>
            </a:r>
            <a:r>
              <a:rPr lang="tr-TR" sz="2000" dirty="0" err="1"/>
              <a:t>Blake's</a:t>
            </a:r>
            <a:r>
              <a:rPr lang="tr-TR" sz="2000" dirty="0"/>
              <a:t> </a:t>
            </a:r>
            <a:r>
              <a:rPr lang="tr-TR" sz="2000" dirty="0" err="1"/>
              <a:t>inn</a:t>
            </a:r>
            <a:r>
              <a:rPr lang="tr-TR" sz="2000" dirty="0"/>
              <a:t> :|</a:t>
            </a:r>
            <a:r>
              <a:rPr lang="tr-TR" sz="2000" dirty="0" err="1"/>
              <a:t>bpoems</a:t>
            </a:r>
            <a:r>
              <a:rPr lang="tr-TR" sz="2000" dirty="0"/>
              <a:t> </a:t>
            </a:r>
            <a:r>
              <a:rPr lang="tr-TR" sz="2000" dirty="0" err="1"/>
              <a:t>for</a:t>
            </a:r>
            <a:r>
              <a:rPr lang="tr-TR" sz="2000" dirty="0"/>
              <a:t> </a:t>
            </a:r>
            <a:r>
              <a:rPr lang="tr-TR" sz="2000" dirty="0" err="1"/>
              <a:t>innocent</a:t>
            </a:r>
            <a:r>
              <a:rPr lang="tr-TR" sz="2000" dirty="0"/>
              <a:t> </a:t>
            </a:r>
            <a:r>
              <a:rPr lang="tr-TR" sz="2000" dirty="0" err="1"/>
              <a:t>and</a:t>
            </a:r>
            <a:r>
              <a:rPr lang="tr-TR" sz="2000" dirty="0"/>
              <a:t> </a:t>
            </a:r>
            <a:r>
              <a:rPr lang="tr-TR" sz="2000" dirty="0" err="1" smtClean="0"/>
              <a:t>experienced</a:t>
            </a:r>
            <a:r>
              <a:rPr lang="tr-TR" sz="2000" dirty="0" smtClean="0"/>
              <a:t> </a:t>
            </a:r>
            <a:r>
              <a:rPr lang="tr-TR" sz="2000" dirty="0" err="1"/>
              <a:t>travelers</a:t>
            </a:r>
            <a:r>
              <a:rPr lang="tr-TR" sz="2000" dirty="0"/>
              <a:t> /|</a:t>
            </a:r>
            <a:r>
              <a:rPr lang="tr-TR" sz="2000" dirty="0" err="1"/>
              <a:t>cby</a:t>
            </a:r>
            <a:r>
              <a:rPr lang="tr-TR" sz="2000" dirty="0"/>
              <a:t> Nancy </a:t>
            </a:r>
            <a:r>
              <a:rPr lang="tr-TR" sz="2000" dirty="0" err="1"/>
              <a:t>Willard</a:t>
            </a:r>
            <a:r>
              <a:rPr lang="tr-TR" sz="2000" dirty="0"/>
              <a:t> ; </a:t>
            </a:r>
            <a:r>
              <a:rPr lang="tr-TR" sz="2000" dirty="0" err="1"/>
              <a:t>illustrated</a:t>
            </a:r>
            <a:r>
              <a:rPr lang="tr-TR" sz="2000" dirty="0"/>
              <a:t> </a:t>
            </a:r>
            <a:r>
              <a:rPr lang="tr-TR" sz="2000" dirty="0" err="1" smtClean="0"/>
              <a:t>by</a:t>
            </a:r>
            <a:r>
              <a:rPr lang="tr-TR" sz="2000" dirty="0" smtClean="0"/>
              <a:t> </a:t>
            </a:r>
            <a:r>
              <a:rPr lang="tr-TR" sz="2000" dirty="0"/>
              <a:t>Alice </a:t>
            </a:r>
            <a:r>
              <a:rPr lang="tr-TR" sz="2000" dirty="0" err="1"/>
              <a:t>and</a:t>
            </a:r>
            <a:r>
              <a:rPr lang="tr-TR" sz="2000" dirty="0"/>
              <a:t> Martin </a:t>
            </a:r>
            <a:r>
              <a:rPr lang="tr-TR" sz="2000" dirty="0" err="1"/>
              <a:t>Provensen</a:t>
            </a:r>
            <a:r>
              <a:rPr lang="tr-TR" sz="2000" dirty="0"/>
              <a:t> </a:t>
            </a:r>
          </a:p>
          <a:p>
            <a:pPr marL="0" indent="0">
              <a:buNone/>
            </a:pPr>
            <a:r>
              <a:rPr lang="it-IT" sz="2000" dirty="0"/>
              <a:t>250    1st ed </a:t>
            </a:r>
          </a:p>
          <a:p>
            <a:pPr marL="0" indent="0">
              <a:buNone/>
            </a:pPr>
            <a:r>
              <a:rPr lang="it-IT" sz="2000" dirty="0"/>
              <a:t>260 0  New York :|</a:t>
            </a:r>
            <a:r>
              <a:rPr lang="it-IT" sz="2000" dirty="0" err="1"/>
              <a:t>bHarcourt</a:t>
            </a:r>
            <a:r>
              <a:rPr lang="it-IT" sz="2000" dirty="0"/>
              <a:t> Brace Jovanovich,|cc1981 </a:t>
            </a:r>
          </a:p>
          <a:p>
            <a:pPr marL="0" indent="0">
              <a:buNone/>
            </a:pPr>
            <a:r>
              <a:rPr lang="pl-PL" sz="2000" dirty="0"/>
              <a:t>300    44 p. :|</a:t>
            </a:r>
            <a:r>
              <a:rPr lang="pl-PL" sz="2000" dirty="0" err="1"/>
              <a:t>bcol</a:t>
            </a:r>
            <a:r>
              <a:rPr lang="pl-PL" sz="2000" dirty="0"/>
              <a:t>. </a:t>
            </a:r>
            <a:r>
              <a:rPr lang="pl-PL" sz="2000" dirty="0" err="1"/>
              <a:t>ill</a:t>
            </a:r>
            <a:r>
              <a:rPr lang="pl-PL" sz="2000" dirty="0"/>
              <a:t>. ;|c26 cm </a:t>
            </a:r>
          </a:p>
          <a:p>
            <a:pPr>
              <a:buAutoNum type="arabicPlain" startAt="520"/>
            </a:pPr>
            <a:r>
              <a:rPr lang="pl-PL" sz="2000" dirty="0" smtClean="0"/>
              <a:t>  A </a:t>
            </a:r>
            <a:r>
              <a:rPr lang="pl-PL" sz="2000" dirty="0" err="1"/>
              <a:t>collection</a:t>
            </a:r>
            <a:r>
              <a:rPr lang="pl-PL" sz="2000" dirty="0"/>
              <a:t> of </a:t>
            </a:r>
            <a:r>
              <a:rPr lang="pl-PL" sz="2000" dirty="0" err="1"/>
              <a:t>poems</a:t>
            </a:r>
            <a:r>
              <a:rPr lang="pl-PL" sz="2000" dirty="0"/>
              <a:t> </a:t>
            </a:r>
            <a:r>
              <a:rPr lang="pl-PL" sz="2000" dirty="0" err="1"/>
              <a:t>describing</a:t>
            </a:r>
            <a:r>
              <a:rPr lang="pl-PL" sz="2000" dirty="0"/>
              <a:t> the </a:t>
            </a:r>
            <a:r>
              <a:rPr lang="pl-PL" sz="2000" dirty="0" err="1"/>
              <a:t>curious</a:t>
            </a:r>
            <a:r>
              <a:rPr lang="pl-PL" sz="2000" dirty="0"/>
              <a:t> </a:t>
            </a:r>
            <a:r>
              <a:rPr lang="pl-PL" sz="2000" dirty="0" err="1"/>
              <a:t>menagerie</a:t>
            </a:r>
            <a:r>
              <a:rPr lang="pl-PL" sz="2000" dirty="0"/>
              <a:t> </a:t>
            </a:r>
            <a:r>
              <a:rPr lang="pl-PL" sz="2000" dirty="0" smtClean="0"/>
              <a:t>of  </a:t>
            </a:r>
            <a:r>
              <a:rPr lang="pl-PL" sz="2000" dirty="0" err="1" smtClean="0"/>
              <a:t>guests</a:t>
            </a:r>
            <a:r>
              <a:rPr lang="pl-PL" sz="2000" dirty="0" smtClean="0"/>
              <a:t> </a:t>
            </a:r>
            <a:r>
              <a:rPr lang="pl-PL" sz="2000" dirty="0" err="1"/>
              <a:t>who</a:t>
            </a:r>
            <a:r>
              <a:rPr lang="pl-PL" sz="2000" dirty="0"/>
              <a:t> </a:t>
            </a:r>
            <a:r>
              <a:rPr lang="pl-PL" sz="2000" dirty="0" err="1" smtClean="0"/>
              <a:t>arrive</a:t>
            </a:r>
            <a:r>
              <a:rPr lang="pl-PL" sz="2000" dirty="0" smtClean="0"/>
              <a:t> </a:t>
            </a:r>
            <a:r>
              <a:rPr lang="pl-PL" sz="2000" dirty="0" err="1"/>
              <a:t>at</a:t>
            </a:r>
            <a:r>
              <a:rPr lang="pl-PL" sz="2000" dirty="0"/>
              <a:t> William </a:t>
            </a:r>
            <a:r>
              <a:rPr lang="pl-PL" sz="2000" dirty="0" err="1"/>
              <a:t>Blake's</a:t>
            </a:r>
            <a:r>
              <a:rPr lang="pl-PL" sz="2000" dirty="0"/>
              <a:t> </a:t>
            </a:r>
            <a:r>
              <a:rPr lang="pl-PL" sz="2000" dirty="0" err="1"/>
              <a:t>inn</a:t>
            </a:r>
            <a:r>
              <a:rPr lang="pl-PL" sz="2000" dirty="0"/>
              <a:t> </a:t>
            </a:r>
          </a:p>
          <a:p>
            <a:pPr marL="0" indent="0">
              <a:buNone/>
            </a:pPr>
            <a:r>
              <a:rPr lang="pl-PL" sz="2000" dirty="0"/>
              <a:t>600 10 Blake, William,|d1757-1827|xIn </a:t>
            </a:r>
            <a:r>
              <a:rPr lang="pl-PL" sz="2000" dirty="0" err="1"/>
              <a:t>literature|</a:t>
            </a:r>
            <a:r>
              <a:rPr lang="pl-PL" sz="2000" dirty="0" err="1" smtClean="0"/>
              <a:t>vJuvenile</a:t>
            </a:r>
            <a:r>
              <a:rPr lang="pl-PL" sz="2000" dirty="0" smtClean="0"/>
              <a:t> </a:t>
            </a:r>
            <a:r>
              <a:rPr lang="pl-PL" sz="2000" dirty="0" err="1"/>
              <a:t>literature</a:t>
            </a:r>
            <a:r>
              <a:rPr lang="pl-PL" sz="2000" dirty="0"/>
              <a:t>. </a:t>
            </a:r>
          </a:p>
          <a:p>
            <a:pPr marL="0" indent="0">
              <a:buNone/>
            </a:pPr>
            <a:r>
              <a:rPr lang="pl-PL" sz="2000" dirty="0"/>
              <a:t>650  0 </a:t>
            </a:r>
            <a:r>
              <a:rPr lang="pl-PL" sz="2000" dirty="0" err="1"/>
              <a:t>Children's</a:t>
            </a:r>
            <a:r>
              <a:rPr lang="pl-PL" sz="2000" dirty="0"/>
              <a:t> </a:t>
            </a:r>
            <a:r>
              <a:rPr lang="pl-PL" sz="2000" dirty="0" err="1"/>
              <a:t>poetry</a:t>
            </a:r>
            <a:r>
              <a:rPr lang="pl-PL" sz="2000" dirty="0"/>
              <a:t>, American. </a:t>
            </a:r>
          </a:p>
          <a:p>
            <a:pPr marL="0" indent="0">
              <a:buNone/>
            </a:pPr>
            <a:r>
              <a:rPr lang="pl-PL" sz="2000" dirty="0"/>
              <a:t>650  0 American </a:t>
            </a:r>
            <a:r>
              <a:rPr lang="pl-PL" sz="2000" dirty="0" err="1"/>
              <a:t>poetry</a:t>
            </a:r>
            <a:r>
              <a:rPr lang="pl-PL" sz="2000" dirty="0"/>
              <a:t>. </a:t>
            </a:r>
          </a:p>
          <a:p>
            <a:pPr marL="0" indent="0">
              <a:buNone/>
            </a:pPr>
            <a:r>
              <a:rPr lang="pl-PL" sz="2000" dirty="0"/>
              <a:t>700 10 </a:t>
            </a:r>
            <a:r>
              <a:rPr lang="pl-PL" sz="2000" dirty="0" err="1"/>
              <a:t>Provensen</a:t>
            </a:r>
            <a:r>
              <a:rPr lang="pl-PL" sz="2000" dirty="0"/>
              <a:t>, Alice. </a:t>
            </a:r>
          </a:p>
          <a:p>
            <a:pPr marL="0" indent="0">
              <a:buNone/>
            </a:pPr>
            <a:r>
              <a:rPr lang="pl-PL" sz="2000" dirty="0"/>
              <a:t>700 10 </a:t>
            </a:r>
            <a:r>
              <a:rPr lang="pl-PL" sz="2000" dirty="0" err="1"/>
              <a:t>Provensen</a:t>
            </a:r>
            <a:r>
              <a:rPr lang="pl-PL" sz="2000" dirty="0"/>
              <a:t>, Martin</a:t>
            </a:r>
            <a:r>
              <a:rPr lang="pl-PL" sz="1800" dirty="0"/>
              <a:t>. </a:t>
            </a:r>
          </a:p>
          <a:p>
            <a:pPr marL="0" indent="0">
              <a:buNone/>
            </a:pPr>
            <a:endParaRPr lang="en-US" sz="1800" dirty="0"/>
          </a:p>
        </p:txBody>
      </p:sp>
    </p:spTree>
    <p:extLst>
      <p:ext uri="{BB962C8B-B14F-4D97-AF65-F5344CB8AC3E}">
        <p14:creationId xmlns:p14="http://schemas.microsoft.com/office/powerpoint/2010/main" val="305129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5" grpId="0" animBg="1"/>
      <p:bldP spid="7" grpId="0" animBg="1"/>
      <p:bldP spid="8" grpId="0" animBg="1"/>
      <p:bldP spid="9" grpId="0" animBg="1"/>
      <p:bldP spid="10" grpId="0" animBg="1"/>
      <p:bldP spid="11" grpId="0" animBg="1"/>
      <p:bldP spid="6" grpId="0" animBg="1"/>
      <p:bldP spid="12"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651B2-2BA6-FD4D-8B70-8A9F70834AA3}" type="slidenum">
              <a:rPr lang="en-US" smtClean="0"/>
              <a:t>46</a:t>
            </a:fld>
            <a:endParaRPr lang="en-US" dirty="0"/>
          </a:p>
        </p:txBody>
      </p:sp>
      <p:sp>
        <p:nvSpPr>
          <p:cNvPr id="5" name="Title 1"/>
          <p:cNvSpPr>
            <a:spLocks noGrp="1"/>
          </p:cNvSpPr>
          <p:nvPr>
            <p:ph type="title"/>
          </p:nvPr>
        </p:nvSpPr>
        <p:spPr>
          <a:xfrm>
            <a:off x="457200" y="274637"/>
            <a:ext cx="8229600" cy="1469495"/>
          </a:xfrm>
        </p:spPr>
        <p:txBody>
          <a:bodyPr>
            <a:normAutofit fontScale="90000"/>
          </a:bodyPr>
          <a:lstStyle/>
          <a:p>
            <a:r>
              <a:rPr lang="en-US" dirty="0" smtClean="0"/>
              <a:t>What is the RELATIONSHIP between a MANIFESTATION and an EXPRESSION?</a:t>
            </a:r>
            <a:endParaRPr lang="en-US" dirty="0"/>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9651B2-2BA6-FD4D-8B70-8A9F70834AA3}" type="slidenum">
              <a:rPr lang="en-US" smtClean="0"/>
              <a:pPr/>
              <a:t>46</a:t>
            </a:fld>
            <a:endParaRPr lang="en-US" dirty="0"/>
          </a:p>
        </p:txBody>
      </p:sp>
      <p:cxnSp>
        <p:nvCxnSpPr>
          <p:cNvPr id="10" name="Straight Connector 9"/>
          <p:cNvCxnSpPr/>
          <p:nvPr/>
        </p:nvCxnSpPr>
        <p:spPr>
          <a:xfrm>
            <a:off x="2472267" y="3268134"/>
            <a:ext cx="0" cy="1195862"/>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 y="3403600"/>
            <a:ext cx="2472267" cy="1077218"/>
          </a:xfrm>
          <a:prstGeom prst="rect">
            <a:avLst/>
          </a:prstGeom>
          <a:noFill/>
        </p:spPr>
        <p:txBody>
          <a:bodyPr wrap="square" rtlCol="0">
            <a:spAutoFit/>
          </a:bodyPr>
          <a:lstStyle/>
          <a:p>
            <a:pPr algn="r"/>
            <a:r>
              <a:rPr lang="en-US" sz="3200" dirty="0"/>
              <a:t>i</a:t>
            </a:r>
            <a:r>
              <a:rPr lang="en-US" sz="3200" dirty="0" smtClean="0"/>
              <a:t>s embodied in</a:t>
            </a:r>
            <a:endParaRPr lang="en-US" sz="3200" dirty="0"/>
          </a:p>
        </p:txBody>
      </p:sp>
      <p:cxnSp>
        <p:nvCxnSpPr>
          <p:cNvPr id="12" name="Straight Arrow Connector 11"/>
          <p:cNvCxnSpPr>
            <a:endCxn id="18" idx="1"/>
          </p:cNvCxnSpPr>
          <p:nvPr/>
        </p:nvCxnSpPr>
        <p:spPr>
          <a:xfrm flipV="1">
            <a:off x="2472267" y="4419600"/>
            <a:ext cx="2252132" cy="443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18" idx="0"/>
          </p:cNvCxnSpPr>
          <p:nvPr/>
        </p:nvCxnSpPr>
        <p:spPr>
          <a:xfrm flipV="1">
            <a:off x="6323247" y="2523067"/>
            <a:ext cx="0" cy="101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453468" y="2523067"/>
            <a:ext cx="186977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553200" y="2698916"/>
            <a:ext cx="2500853" cy="584776"/>
          </a:xfrm>
          <a:prstGeom prst="rect">
            <a:avLst/>
          </a:prstGeom>
          <a:noFill/>
        </p:spPr>
        <p:txBody>
          <a:bodyPr wrap="square" rtlCol="0">
            <a:spAutoFit/>
          </a:bodyPr>
          <a:lstStyle/>
          <a:p>
            <a:r>
              <a:rPr lang="en-US" sz="3200" dirty="0" smtClean="0"/>
              <a:t>embodies</a:t>
            </a:r>
            <a:endParaRPr lang="en-US" sz="3200" dirty="0"/>
          </a:p>
        </p:txBody>
      </p:sp>
      <p:sp>
        <p:nvSpPr>
          <p:cNvPr id="16" name="TextBox 15"/>
          <p:cNvSpPr txBox="1"/>
          <p:nvPr/>
        </p:nvSpPr>
        <p:spPr>
          <a:xfrm>
            <a:off x="1" y="5333998"/>
            <a:ext cx="9144000" cy="1569660"/>
          </a:xfrm>
          <a:prstGeom prst="rect">
            <a:avLst/>
          </a:prstGeom>
          <a:noFill/>
        </p:spPr>
        <p:txBody>
          <a:bodyPr wrap="square" rtlCol="0">
            <a:spAutoFit/>
          </a:bodyPr>
          <a:lstStyle/>
          <a:p>
            <a:pPr algn="ctr"/>
            <a:r>
              <a:rPr lang="en-US" sz="3200" dirty="0" smtClean="0"/>
              <a:t>The logical relationship between EXPRESSION &amp; MANIFESTATION  is the second of the </a:t>
            </a:r>
          </a:p>
          <a:p>
            <a:pPr algn="ctr"/>
            <a:r>
              <a:rPr lang="en-US" sz="3200" dirty="0" smtClean="0"/>
              <a:t>3 Primary WEMI Relationships</a:t>
            </a:r>
            <a:endParaRPr lang="en-US" sz="3200" dirty="0"/>
          </a:p>
        </p:txBody>
      </p:sp>
      <p:sp>
        <p:nvSpPr>
          <p:cNvPr id="17" name="Oval 16"/>
          <p:cNvSpPr/>
          <p:nvPr/>
        </p:nvSpPr>
        <p:spPr>
          <a:xfrm>
            <a:off x="2025504" y="1930400"/>
            <a:ext cx="2427963" cy="162560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EXPRESSION</a:t>
            </a:r>
            <a:endParaRPr lang="en-US" sz="2400" dirty="0">
              <a:solidFill>
                <a:srgbClr val="000000"/>
              </a:solidFill>
            </a:endParaRPr>
          </a:p>
        </p:txBody>
      </p:sp>
      <p:sp>
        <p:nvSpPr>
          <p:cNvPr id="18" name="Multidocument 17"/>
          <p:cNvSpPr/>
          <p:nvPr/>
        </p:nvSpPr>
        <p:spPr>
          <a:xfrm>
            <a:off x="4724399" y="3539067"/>
            <a:ext cx="2810933" cy="1761066"/>
          </a:xfrm>
          <a:prstGeom prst="flowChartMultidocumen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MANIFESTATION</a:t>
            </a:r>
            <a:endParaRPr lang="en-US" dirty="0">
              <a:solidFill>
                <a:srgbClr val="000000"/>
              </a:solidFill>
            </a:endParaRPr>
          </a:p>
        </p:txBody>
      </p:sp>
    </p:spTree>
    <p:extLst>
      <p:ext uri="{BB962C8B-B14F-4D97-AF65-F5344CB8AC3E}">
        <p14:creationId xmlns:p14="http://schemas.microsoft.com/office/powerpoint/2010/main" val="29022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36.jpe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0" y="0"/>
            <a:ext cx="9160656" cy="6858000"/>
          </a:xfrm>
          <a:prstGeom prst="rect">
            <a:avLst/>
          </a:prstGeom>
        </p:spPr>
      </p:pic>
      <p:sp>
        <p:nvSpPr>
          <p:cNvPr id="4" name="Slide Number Placeholder 3"/>
          <p:cNvSpPr>
            <a:spLocks noGrp="1"/>
          </p:cNvSpPr>
          <p:nvPr>
            <p:ph type="sldNum" sz="quarter" idx="12"/>
          </p:nvPr>
        </p:nvSpPr>
        <p:spPr/>
        <p:txBody>
          <a:bodyPr/>
          <a:lstStyle/>
          <a:p>
            <a:fld id="{C69651B2-2BA6-FD4D-8B70-8A9F70834AA3}" type="slidenum">
              <a:rPr lang="en-US" smtClean="0"/>
              <a:t>47</a:t>
            </a:fld>
            <a:endParaRPr lang="en-US" dirty="0"/>
          </a:p>
        </p:txBody>
      </p:sp>
      <p:sp>
        <p:nvSpPr>
          <p:cNvPr id="5" name="Rectangle 2"/>
          <p:cNvSpPr>
            <a:spLocks noGrp="1" noChangeArrowheads="1"/>
          </p:cNvSpPr>
          <p:nvPr>
            <p:ph type="title"/>
          </p:nvPr>
        </p:nvSpPr>
        <p:spPr>
          <a:xfrm>
            <a:off x="457200" y="2221972"/>
            <a:ext cx="8229600" cy="1143000"/>
          </a:xfrm>
        </p:spPr>
        <p:txBody>
          <a:bodyPr>
            <a:noAutofit/>
          </a:bodyPr>
          <a:lstStyle/>
          <a:p>
            <a:pPr eaLnBrk="1" hangingPunct="1"/>
            <a:r>
              <a:rPr lang="en-US" sz="7200" b="1" dirty="0" smtClean="0">
                <a:solidFill>
                  <a:schemeClr val="bg1"/>
                </a:solidFill>
                <a:effectLst>
                  <a:outerShdw blurRad="38100" dist="38100" dir="2700000" algn="tl">
                    <a:srgbClr val="000000">
                      <a:alpha val="43137"/>
                    </a:srgbClr>
                  </a:outerShdw>
                </a:effectLst>
                <a:latin typeface="Calibri" charset="0"/>
                <a:cs typeface="Arial" charset="0"/>
              </a:rPr>
              <a:t>Group 1 Entity: ITEM</a:t>
            </a:r>
            <a:endParaRPr lang="en-US" sz="7200" b="1" dirty="0">
              <a:solidFill>
                <a:schemeClr val="bg1"/>
              </a:solidFill>
              <a:effectLst>
                <a:outerShdw blurRad="38100" dist="38100" dir="2700000" algn="tl">
                  <a:srgbClr val="000000">
                    <a:alpha val="43137"/>
                  </a:srgbClr>
                </a:outerShdw>
              </a:effectLst>
              <a:latin typeface="Calibri" charset="0"/>
              <a:cs typeface="Arial" charset="0"/>
            </a:endParaRPr>
          </a:p>
        </p:txBody>
      </p:sp>
    </p:spTree>
    <p:extLst>
      <p:ext uri="{BB962C8B-B14F-4D97-AF65-F5344CB8AC3E}">
        <p14:creationId xmlns:p14="http://schemas.microsoft.com/office/powerpoint/2010/main" val="1216523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40772"/>
            <a:ext cx="8229600" cy="1143000"/>
          </a:xfrm>
        </p:spPr>
        <p:txBody>
          <a:bodyPr/>
          <a:lstStyle/>
          <a:p>
            <a:pPr eaLnBrk="1" hangingPunct="1"/>
            <a:r>
              <a:rPr lang="en-US" dirty="0" smtClean="0">
                <a:latin typeface="Calibri" charset="0"/>
                <a:cs typeface="Arial" charset="0"/>
              </a:rPr>
              <a:t>Group 1 Entity: ITEM</a:t>
            </a:r>
            <a:endParaRPr lang="en-US" dirty="0">
              <a:latin typeface="Calibri" charset="0"/>
              <a:cs typeface="Arial" charset="0"/>
            </a:endParaRPr>
          </a:p>
        </p:txBody>
      </p:sp>
      <p:sp>
        <p:nvSpPr>
          <p:cNvPr id="20484" name="Rectangle 3"/>
          <p:cNvSpPr>
            <a:spLocks noGrp="1" noChangeArrowheads="1"/>
          </p:cNvSpPr>
          <p:nvPr>
            <p:ph idx="1"/>
          </p:nvPr>
        </p:nvSpPr>
        <p:spPr>
          <a:xfrm>
            <a:off x="1117601" y="1950522"/>
            <a:ext cx="7569199" cy="4280944"/>
          </a:xfrm>
        </p:spPr>
        <p:txBody>
          <a:bodyPr/>
          <a:lstStyle/>
          <a:p>
            <a:pPr eaLnBrk="1" hangingPunct="1"/>
            <a:r>
              <a:rPr lang="en-US" sz="4000" dirty="0">
                <a:latin typeface="Calibri" charset="0"/>
                <a:cs typeface="Arial" charset="0"/>
              </a:rPr>
              <a:t>An </a:t>
            </a:r>
            <a:r>
              <a:rPr lang="en-US" sz="4000" i="1" dirty="0">
                <a:latin typeface="Calibri" charset="0"/>
                <a:cs typeface="Arial" charset="0"/>
              </a:rPr>
              <a:t>item </a:t>
            </a:r>
            <a:r>
              <a:rPr lang="en-US" sz="4000" dirty="0">
                <a:latin typeface="Calibri" charset="0"/>
                <a:cs typeface="Arial" charset="0"/>
              </a:rPr>
              <a:t>is a concrete </a:t>
            </a:r>
            <a:r>
              <a:rPr lang="en-US" sz="4000" dirty="0" smtClean="0">
                <a:latin typeface="Calibri" charset="0"/>
                <a:cs typeface="Arial" charset="0"/>
              </a:rPr>
              <a:t>entity</a:t>
            </a:r>
          </a:p>
          <a:p>
            <a:pPr marL="0" indent="0" eaLnBrk="1" hangingPunct="1">
              <a:buNone/>
            </a:pPr>
            <a:endParaRPr lang="en-US" sz="4000" dirty="0">
              <a:latin typeface="Calibri" charset="0"/>
              <a:cs typeface="Arial" charset="0"/>
            </a:endParaRPr>
          </a:p>
          <a:p>
            <a:pPr eaLnBrk="1" hangingPunct="1"/>
            <a:r>
              <a:rPr lang="en-US" sz="4000" dirty="0" smtClean="0">
                <a:latin typeface="Calibri" charset="0"/>
                <a:cs typeface="Arial" charset="0"/>
              </a:rPr>
              <a:t>It is a single exemplar of a manifestation</a:t>
            </a:r>
            <a:endParaRPr lang="en-US" sz="4000" dirty="0">
              <a:latin typeface="Calibri" charset="0"/>
              <a:cs typeface="Arial" charset="0"/>
            </a:endParaRPr>
          </a:p>
          <a:p>
            <a:pPr eaLnBrk="1" hangingPunct="1">
              <a:buFont typeface="Wingdings" charset="0"/>
              <a:buNone/>
            </a:pPr>
            <a:endParaRPr lang="en-US" sz="2800" dirty="0">
              <a:solidFill>
                <a:schemeClr val="accent1"/>
              </a:solidFill>
              <a:latin typeface="Calibri" charset="0"/>
              <a:cs typeface="Arial" charset="0"/>
            </a:endParaRPr>
          </a:p>
        </p:txBody>
      </p:sp>
      <p:sp>
        <p:nvSpPr>
          <p:cNvPr id="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D1A0A9B9-1DF2-4940-AE92-D0DDD7127C81}" type="slidenum">
              <a:rPr lang="en-US">
                <a:solidFill>
                  <a:schemeClr val="bg1">
                    <a:lumMod val="50000"/>
                  </a:schemeClr>
                </a:solidFill>
                <a:latin typeface="Calibri" charset="0"/>
              </a:rPr>
              <a:pPr eaLnBrk="1" hangingPunct="1"/>
              <a:t>48</a:t>
            </a:fld>
            <a:endParaRPr lang="en-US" dirty="0">
              <a:solidFill>
                <a:schemeClr val="bg1">
                  <a:lumMod val="50000"/>
                </a:schemeClr>
              </a:solidFill>
              <a:latin typeface="Calibri" charset="0"/>
            </a:endParaRPr>
          </a:p>
        </p:txBody>
      </p:sp>
    </p:spTree>
    <p:extLst>
      <p:ext uri="{BB962C8B-B14F-4D97-AF65-F5344CB8AC3E}">
        <p14:creationId xmlns:p14="http://schemas.microsoft.com/office/powerpoint/2010/main" val="2182768036"/>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3600" y="3589867"/>
            <a:ext cx="7823200" cy="1100666"/>
          </a:xfrm>
          <a:prstGeom prst="rect">
            <a:avLst/>
          </a:prstGeom>
          <a:solidFill>
            <a:srgbClr val="FFFF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863600" y="4910667"/>
            <a:ext cx="7986984" cy="1299633"/>
          </a:xfrm>
          <a:prstGeom prst="rect">
            <a:avLst/>
          </a:prstGeom>
          <a:solidFill>
            <a:srgbClr val="FFFF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3D8B313D-2803-234E-ACE4-4F1C71E63625}" type="slidenum">
              <a:rPr lang="en-US">
                <a:latin typeface="Calibri" charset="0"/>
              </a:rPr>
              <a:pPr eaLnBrk="1" hangingPunct="1"/>
              <a:t>49</a:t>
            </a:fld>
            <a:endParaRPr lang="en-US" dirty="0">
              <a:latin typeface="Calibri" charset="0"/>
            </a:endParaRPr>
          </a:p>
        </p:txBody>
      </p:sp>
      <p:sp>
        <p:nvSpPr>
          <p:cNvPr id="2" name="Rectangle 8"/>
          <p:cNvSpPr txBox="1">
            <a:spLocks noGrp="1" noChangeArrowheads="1"/>
          </p:cNvSpPr>
          <p:nvPr/>
        </p:nvSpPr>
        <p:spPr>
          <a:xfrm>
            <a:off x="146050" y="6210300"/>
            <a:ext cx="457200" cy="457200"/>
          </a:xfrm>
          <a:prstGeom prst="ellipse">
            <a:avLst/>
          </a:prstGeom>
          <a:noFill/>
        </p:spPr>
        <p:txBody>
          <a:bodyPr wrap="none" lIns="0" tIns="0" rIns="0" bIns="0" anchor="ctr" anchorCtr="1"/>
          <a:lstStyle/>
          <a:p>
            <a:pPr algn="ctr"/>
            <a:fld id="{2496431A-CA84-7C44-A60C-052D08B942C0}" type="slidenum">
              <a:rPr lang="en-US" sz="1400">
                <a:solidFill>
                  <a:srgbClr val="FFFFFF"/>
                </a:solidFill>
                <a:latin typeface="Perpetua" charset="0"/>
              </a:rPr>
              <a:pPr algn="ctr"/>
              <a:t>49</a:t>
            </a:fld>
            <a:endParaRPr lang="en-US" sz="1400" dirty="0">
              <a:solidFill>
                <a:srgbClr val="FFFFFF"/>
              </a:solidFill>
              <a:latin typeface="Perpetua" charset="0"/>
            </a:endParaRPr>
          </a:p>
        </p:txBody>
      </p:sp>
      <p:sp>
        <p:nvSpPr>
          <p:cNvPr id="3" name="TextBox 2"/>
          <p:cNvSpPr txBox="1"/>
          <p:nvPr/>
        </p:nvSpPr>
        <p:spPr>
          <a:xfrm>
            <a:off x="355600" y="1105030"/>
            <a:ext cx="8494984" cy="5570756"/>
          </a:xfrm>
          <a:prstGeom prst="rect">
            <a:avLst/>
          </a:prstGeom>
          <a:noFill/>
        </p:spPr>
        <p:txBody>
          <a:bodyPr wrap="square" rtlCol="0">
            <a:spAutoFit/>
          </a:bodyPr>
          <a:lstStyle/>
          <a:p>
            <a:pPr marL="514350" indent="-514350">
              <a:buFont typeface="+mj-lt"/>
              <a:buAutoNum type="arabicPeriod"/>
            </a:pPr>
            <a:r>
              <a:rPr lang="en-US" sz="3200" dirty="0" smtClean="0"/>
              <a:t>The </a:t>
            </a:r>
            <a:r>
              <a:rPr lang="en-US" sz="3200" dirty="0"/>
              <a:t>buffalo </a:t>
            </a:r>
            <a:r>
              <a:rPr lang="en-US" sz="3200" dirty="0" smtClean="0"/>
              <a:t>book: the </a:t>
            </a:r>
            <a:r>
              <a:rPr lang="en-US" sz="3200" dirty="0"/>
              <a:t>full saga of the American </a:t>
            </a:r>
            <a:r>
              <a:rPr lang="en-US" sz="3200" dirty="0" smtClean="0"/>
              <a:t>animal</a:t>
            </a:r>
            <a:r>
              <a:rPr lang="en-US" sz="3200" dirty="0"/>
              <a:t> </a:t>
            </a:r>
            <a:r>
              <a:rPr lang="en-US" sz="3200" dirty="0" smtClean="0"/>
              <a:t>/ David Dary</a:t>
            </a:r>
            <a:r>
              <a:rPr lang="en-US" sz="3200" dirty="0"/>
              <a:t> </a:t>
            </a:r>
            <a:r>
              <a:rPr lang="en-US" sz="3200" dirty="0" smtClean="0"/>
              <a:t>[</a:t>
            </a:r>
            <a:r>
              <a:rPr lang="en-US" sz="3200" dirty="0"/>
              <a:t>S.l.] : Swallow, [1974</a:t>
            </a:r>
            <a:r>
              <a:rPr lang="en-US" sz="3200" dirty="0" smtClean="0"/>
              <a:t>]</a:t>
            </a:r>
          </a:p>
          <a:p>
            <a:pPr marL="514350" indent="-514350">
              <a:buFont typeface="+mj-lt"/>
              <a:buAutoNum type="arabicPeriod"/>
            </a:pPr>
            <a:endParaRPr lang="en-US" sz="3200" dirty="0" smtClean="0"/>
          </a:p>
          <a:p>
            <a:pPr marL="514350" indent="-514350">
              <a:buFont typeface="+mj-lt"/>
              <a:buAutoNum type="arabicPeriod"/>
            </a:pPr>
            <a:r>
              <a:rPr lang="en-US" sz="3200" dirty="0"/>
              <a:t>Christopher Marlowe’s Doctor Faustus</a:t>
            </a:r>
          </a:p>
          <a:p>
            <a:pPr marL="514350" indent="-514350">
              <a:buFont typeface="+mj-lt"/>
              <a:buAutoNum type="arabicPeriod"/>
            </a:pPr>
            <a:endParaRPr lang="en-US" sz="3200" dirty="0"/>
          </a:p>
          <a:p>
            <a:pPr marL="514350" indent="-514350">
              <a:buFont typeface="+mj-lt"/>
              <a:buAutoNum type="arabicPeriod"/>
            </a:pPr>
            <a:r>
              <a:rPr lang="en-US" sz="3200" dirty="0"/>
              <a:t>Catalog Department Reference Area’s LCSH in 6 vols.</a:t>
            </a:r>
          </a:p>
          <a:p>
            <a:pPr marL="514350" indent="-514350">
              <a:buFont typeface="+mj-lt"/>
              <a:buAutoNum type="arabicPeriod"/>
            </a:pPr>
            <a:endParaRPr lang="en-US" sz="3200" dirty="0"/>
          </a:p>
          <a:p>
            <a:pPr marL="514350" indent="-514350">
              <a:buFont typeface="+mj-lt"/>
              <a:buAutoNum type="arabicPeriod"/>
            </a:pPr>
            <a:r>
              <a:rPr lang="en-US" sz="3200" dirty="0"/>
              <a:t>Willy Wonka &amp; the chocolate factory DVD 1723 </a:t>
            </a:r>
            <a:r>
              <a:rPr lang="en-US" sz="3200" dirty="0" smtClean="0"/>
              <a:t>held by MRC</a:t>
            </a:r>
            <a:endParaRPr lang="en-US" sz="3200" dirty="0"/>
          </a:p>
          <a:p>
            <a:pPr marL="342900" indent="-342900">
              <a:buFont typeface="+mj-lt"/>
              <a:buAutoNum type="arabicPeriod"/>
            </a:pPr>
            <a:endParaRPr lang="en-US" dirty="0" smtClean="0"/>
          </a:p>
          <a:p>
            <a:pPr marL="342900" indent="-342900">
              <a:buFont typeface="+mj-lt"/>
              <a:buAutoNum type="arabicPeriod"/>
            </a:pPr>
            <a:endParaRPr lang="en-US" dirty="0"/>
          </a:p>
        </p:txBody>
      </p:sp>
      <p:sp>
        <p:nvSpPr>
          <p:cNvPr id="9" name="Rectangle 2"/>
          <p:cNvSpPr txBox="1">
            <a:spLocks noChangeArrowheads="1"/>
          </p:cNvSpPr>
          <p:nvPr/>
        </p:nvSpPr>
        <p:spPr>
          <a:xfrm>
            <a:off x="0" y="38230"/>
            <a:ext cx="9144000" cy="1066800"/>
          </a:xfrm>
          <a:prstGeom prst="rect">
            <a:avLst/>
          </a:prstGeom>
        </p:spPr>
        <p:txBody>
          <a:bodyPr vert="horz" lIns="91440" tIns="45720" rIns="91440" bIns="9144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t>Identify the ITEM</a:t>
            </a:r>
          </a:p>
        </p:txBody>
      </p:sp>
    </p:spTree>
    <p:extLst>
      <p:ext uri="{BB962C8B-B14F-4D97-AF65-F5344CB8AC3E}">
        <p14:creationId xmlns:p14="http://schemas.microsoft.com/office/powerpoint/2010/main" val="13553418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68749"/>
          </a:xfrm>
        </p:spPr>
        <p:txBody>
          <a:bodyPr>
            <a:noAutofit/>
          </a:bodyPr>
          <a:lstStyle/>
          <a:p>
            <a:r>
              <a:rPr lang="en-US" sz="6000" dirty="0" smtClean="0"/>
              <a:t>Learning Objective for the 6 Day Course:</a:t>
            </a:r>
            <a:endParaRPr lang="en-US" sz="6000" dirty="0"/>
          </a:p>
        </p:txBody>
      </p:sp>
      <p:sp>
        <p:nvSpPr>
          <p:cNvPr id="3" name="Content Placeholder 2"/>
          <p:cNvSpPr>
            <a:spLocks noGrp="1"/>
          </p:cNvSpPr>
          <p:nvPr>
            <p:ph idx="1"/>
          </p:nvPr>
        </p:nvSpPr>
        <p:spPr>
          <a:xfrm>
            <a:off x="457200" y="2870215"/>
            <a:ext cx="8229600" cy="3563026"/>
          </a:xfrm>
        </p:spPr>
        <p:txBody>
          <a:bodyPr anchor="t">
            <a:normAutofit/>
          </a:bodyPr>
          <a:lstStyle/>
          <a:p>
            <a:pPr marL="0" indent="0" algn="ctr">
              <a:buNone/>
            </a:pPr>
            <a:r>
              <a:rPr lang="en-US" sz="5400" i="1" dirty="0" smtClean="0">
                <a:solidFill>
                  <a:schemeClr val="accent1">
                    <a:lumMod val="75000"/>
                  </a:schemeClr>
                </a:solidFill>
              </a:rPr>
              <a:t>Use and apply RDA to catalog materials with or without OCLC copy.</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C69651B2-2BA6-FD4D-8B70-8A9F70834AA3}" type="slidenum">
              <a:rPr lang="en-US" smtClean="0"/>
              <a:t>5</a:t>
            </a:fld>
            <a:endParaRPr lang="en-US" dirty="0"/>
          </a:p>
        </p:txBody>
      </p:sp>
    </p:spTree>
    <p:extLst>
      <p:ext uri="{BB962C8B-B14F-4D97-AF65-F5344CB8AC3E}">
        <p14:creationId xmlns:p14="http://schemas.microsoft.com/office/powerpoint/2010/main" val="38232285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Attributes</a:t>
            </a:r>
            <a:endParaRPr lang="en-US" dirty="0"/>
          </a:p>
        </p:txBody>
      </p:sp>
      <p:sp>
        <p:nvSpPr>
          <p:cNvPr id="3" name="Content Placeholder 2"/>
          <p:cNvSpPr>
            <a:spLocks noGrp="1"/>
          </p:cNvSpPr>
          <p:nvPr>
            <p:ph idx="1"/>
          </p:nvPr>
        </p:nvSpPr>
        <p:spPr>
          <a:xfrm>
            <a:off x="457200" y="1600200"/>
            <a:ext cx="4318000" cy="4525963"/>
          </a:xfrm>
        </p:spPr>
        <p:txBody>
          <a:bodyPr>
            <a:normAutofit/>
          </a:bodyPr>
          <a:lstStyle/>
          <a:p>
            <a:r>
              <a:rPr lang="en-US" sz="3600" dirty="0" smtClean="0"/>
              <a:t>Item Identifier</a:t>
            </a:r>
          </a:p>
          <a:p>
            <a:r>
              <a:rPr lang="en-US" sz="3600" dirty="0" smtClean="0"/>
              <a:t>Fingerprint</a:t>
            </a:r>
          </a:p>
          <a:p>
            <a:r>
              <a:rPr lang="en-US" sz="3600" dirty="0" smtClean="0"/>
              <a:t>Provenance of the item</a:t>
            </a:r>
          </a:p>
          <a:p>
            <a:r>
              <a:rPr lang="en-US" sz="3600" dirty="0" smtClean="0"/>
              <a:t>Marks/inscriptions</a:t>
            </a:r>
          </a:p>
        </p:txBody>
      </p:sp>
      <p:sp>
        <p:nvSpPr>
          <p:cNvPr id="4" name="Slide Number Placeholder 3"/>
          <p:cNvSpPr>
            <a:spLocks noGrp="1"/>
          </p:cNvSpPr>
          <p:nvPr>
            <p:ph type="sldNum" sz="quarter" idx="12"/>
          </p:nvPr>
        </p:nvSpPr>
        <p:spPr/>
        <p:txBody>
          <a:bodyPr/>
          <a:lstStyle/>
          <a:p>
            <a:fld id="{C69651B2-2BA6-FD4D-8B70-8A9F70834AA3}" type="slidenum">
              <a:rPr lang="en-US" smtClean="0"/>
              <a:t>50</a:t>
            </a:fld>
            <a:endParaRPr lang="en-US" dirty="0"/>
          </a:p>
        </p:txBody>
      </p:sp>
      <p:sp>
        <p:nvSpPr>
          <p:cNvPr id="6" name="TextBox 5"/>
          <p:cNvSpPr txBox="1"/>
          <p:nvPr/>
        </p:nvSpPr>
        <p:spPr>
          <a:xfrm>
            <a:off x="4504267" y="1600200"/>
            <a:ext cx="4318000" cy="4348883"/>
          </a:xfrm>
          <a:prstGeom prst="rect">
            <a:avLst/>
          </a:prstGeom>
          <a:noFill/>
        </p:spPr>
        <p:txBody>
          <a:bodyPr wrap="square" rtlCol="0">
            <a:spAutoFit/>
          </a:bodyPr>
          <a:lstStyle/>
          <a:p>
            <a:pPr marL="457200" indent="-457200">
              <a:lnSpc>
                <a:spcPct val="110000"/>
              </a:lnSpc>
              <a:buFont typeface="Arial"/>
              <a:buChar char="•"/>
            </a:pPr>
            <a:r>
              <a:rPr lang="en-US" sz="3600" dirty="0"/>
              <a:t>Exhibition history</a:t>
            </a:r>
          </a:p>
          <a:p>
            <a:pPr marL="457200" indent="-457200">
              <a:lnSpc>
                <a:spcPct val="110000"/>
              </a:lnSpc>
              <a:buFont typeface="Arial"/>
              <a:buChar char="•"/>
            </a:pPr>
            <a:r>
              <a:rPr lang="en-US" sz="3600" dirty="0"/>
              <a:t>Condition of the item</a:t>
            </a:r>
          </a:p>
          <a:p>
            <a:pPr marL="457200" indent="-457200">
              <a:lnSpc>
                <a:spcPct val="110000"/>
              </a:lnSpc>
              <a:buFont typeface="Arial"/>
              <a:buChar char="•"/>
            </a:pPr>
            <a:r>
              <a:rPr lang="en-US" sz="3600" dirty="0"/>
              <a:t>Treatment history</a:t>
            </a:r>
          </a:p>
          <a:p>
            <a:pPr marL="457200" indent="-457200">
              <a:lnSpc>
                <a:spcPct val="110000"/>
              </a:lnSpc>
              <a:buFont typeface="Arial"/>
              <a:buChar char="•"/>
            </a:pPr>
            <a:r>
              <a:rPr lang="en-US" sz="3600" dirty="0"/>
              <a:t>Scheduled treatment</a:t>
            </a:r>
          </a:p>
          <a:p>
            <a:pPr marL="457200" indent="-457200">
              <a:lnSpc>
                <a:spcPct val="110000"/>
              </a:lnSpc>
              <a:buFont typeface="Arial"/>
              <a:buChar char="•"/>
            </a:pPr>
            <a:r>
              <a:rPr lang="en-US" sz="3600" dirty="0"/>
              <a:t>Access restrictions</a:t>
            </a:r>
          </a:p>
        </p:txBody>
      </p:sp>
    </p:spTree>
    <p:extLst>
      <p:ext uri="{BB962C8B-B14F-4D97-AF65-F5344CB8AC3E}">
        <p14:creationId xmlns:p14="http://schemas.microsoft.com/office/powerpoint/2010/main" val="327098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350001" y="6178972"/>
            <a:ext cx="2235199" cy="2624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724429"/>
          </a:xfrm>
        </p:spPr>
        <p:txBody>
          <a:bodyPr>
            <a:normAutofit fontScale="90000"/>
          </a:bodyPr>
          <a:lstStyle/>
          <a:p>
            <a:r>
              <a:rPr lang="en-US" dirty="0" smtClean="0"/>
              <a:t>Identify the Item attributes</a:t>
            </a:r>
            <a:endParaRPr lang="en-US" dirty="0">
              <a:solidFill>
                <a:srgbClr val="FF0000"/>
              </a:solidFill>
            </a:endParaRPr>
          </a:p>
        </p:txBody>
      </p:sp>
      <p:sp>
        <p:nvSpPr>
          <p:cNvPr id="9" name="Rectangle 8"/>
          <p:cNvSpPr/>
          <p:nvPr/>
        </p:nvSpPr>
        <p:spPr>
          <a:xfrm>
            <a:off x="6350001" y="6526107"/>
            <a:ext cx="2235199" cy="27093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51</a:t>
            </a:fld>
            <a:endParaRPr lang="en-US" dirty="0"/>
          </a:p>
        </p:txBody>
      </p:sp>
      <p:sp>
        <p:nvSpPr>
          <p:cNvPr id="3" name="Content Placeholder 2"/>
          <p:cNvSpPr>
            <a:spLocks noGrp="1"/>
          </p:cNvSpPr>
          <p:nvPr>
            <p:ph idx="1"/>
          </p:nvPr>
        </p:nvSpPr>
        <p:spPr>
          <a:xfrm>
            <a:off x="135467" y="1070187"/>
            <a:ext cx="8771465" cy="5554133"/>
          </a:xfrm>
        </p:spPr>
        <p:txBody>
          <a:bodyPr>
            <a:noAutofit/>
          </a:bodyPr>
          <a:lstStyle/>
          <a:p>
            <a:pPr marL="0" indent="0">
              <a:buNone/>
            </a:pPr>
            <a:r>
              <a:rPr lang="hu-HU" sz="2000" dirty="0" smtClean="0"/>
              <a:t>008    830811 </a:t>
            </a:r>
            <a:r>
              <a:rPr lang="hu-HU" sz="2000" dirty="0"/>
              <a:t>1981    nyu    j            eng u </a:t>
            </a:r>
            <a:r>
              <a:rPr lang="en-US" sz="2000" dirty="0" smtClean="0"/>
              <a:t>  </a:t>
            </a:r>
          </a:p>
          <a:p>
            <a:pPr marL="0" indent="0">
              <a:buNone/>
            </a:pPr>
            <a:r>
              <a:rPr lang="tr-TR" sz="2000" dirty="0" smtClean="0"/>
              <a:t>100 </a:t>
            </a:r>
            <a:r>
              <a:rPr lang="tr-TR" sz="2000" dirty="0"/>
              <a:t>10 </a:t>
            </a:r>
            <a:r>
              <a:rPr lang="tr-TR" sz="2000" dirty="0" err="1"/>
              <a:t>Willard</a:t>
            </a:r>
            <a:r>
              <a:rPr lang="tr-TR" sz="2000" dirty="0"/>
              <a:t>, Nancy. </a:t>
            </a:r>
          </a:p>
          <a:p>
            <a:pPr marL="0" indent="0">
              <a:buNone/>
            </a:pPr>
            <a:r>
              <a:rPr lang="tr-TR" sz="2000" dirty="0"/>
              <a:t>245 12 A </a:t>
            </a:r>
            <a:r>
              <a:rPr lang="tr-TR" sz="2000" dirty="0" err="1"/>
              <a:t>visit</a:t>
            </a:r>
            <a:r>
              <a:rPr lang="tr-TR" sz="2000" dirty="0"/>
              <a:t> </a:t>
            </a:r>
            <a:r>
              <a:rPr lang="tr-TR" sz="2000" dirty="0" err="1"/>
              <a:t>to</a:t>
            </a:r>
            <a:r>
              <a:rPr lang="tr-TR" sz="2000" dirty="0"/>
              <a:t> William </a:t>
            </a:r>
            <a:r>
              <a:rPr lang="tr-TR" sz="2000" dirty="0" err="1"/>
              <a:t>Blake's</a:t>
            </a:r>
            <a:r>
              <a:rPr lang="tr-TR" sz="2000" dirty="0"/>
              <a:t> </a:t>
            </a:r>
            <a:r>
              <a:rPr lang="tr-TR" sz="2000" dirty="0" err="1"/>
              <a:t>inn</a:t>
            </a:r>
            <a:r>
              <a:rPr lang="tr-TR" sz="2000" dirty="0"/>
              <a:t> :|</a:t>
            </a:r>
            <a:r>
              <a:rPr lang="tr-TR" sz="2000" dirty="0" err="1"/>
              <a:t>bpoems</a:t>
            </a:r>
            <a:r>
              <a:rPr lang="tr-TR" sz="2000" dirty="0"/>
              <a:t> </a:t>
            </a:r>
            <a:r>
              <a:rPr lang="tr-TR" sz="2000" dirty="0" err="1"/>
              <a:t>for</a:t>
            </a:r>
            <a:r>
              <a:rPr lang="tr-TR" sz="2000" dirty="0"/>
              <a:t> </a:t>
            </a:r>
            <a:r>
              <a:rPr lang="tr-TR" sz="2000" dirty="0" err="1"/>
              <a:t>innocent</a:t>
            </a:r>
            <a:r>
              <a:rPr lang="tr-TR" sz="2000" dirty="0"/>
              <a:t> </a:t>
            </a:r>
            <a:r>
              <a:rPr lang="tr-TR" sz="2000" dirty="0" err="1"/>
              <a:t>and</a:t>
            </a:r>
            <a:r>
              <a:rPr lang="tr-TR" sz="2000" dirty="0"/>
              <a:t> </a:t>
            </a:r>
            <a:r>
              <a:rPr lang="tr-TR" sz="2000" dirty="0" err="1" smtClean="0"/>
              <a:t>experienced</a:t>
            </a:r>
            <a:r>
              <a:rPr lang="tr-TR" sz="2000" dirty="0" smtClean="0"/>
              <a:t> </a:t>
            </a:r>
            <a:r>
              <a:rPr lang="tr-TR" sz="2000" dirty="0" err="1" smtClean="0"/>
              <a:t>travelers</a:t>
            </a:r>
            <a:r>
              <a:rPr lang="tr-TR" sz="2000" dirty="0" smtClean="0"/>
              <a:t> /</a:t>
            </a:r>
            <a:r>
              <a:rPr lang="tr-TR" sz="2000" dirty="0"/>
              <a:t>|</a:t>
            </a:r>
            <a:r>
              <a:rPr lang="tr-TR" sz="2000" dirty="0" err="1"/>
              <a:t>cby</a:t>
            </a:r>
            <a:r>
              <a:rPr lang="tr-TR" sz="2000" dirty="0"/>
              <a:t> Nancy </a:t>
            </a:r>
            <a:r>
              <a:rPr lang="tr-TR" sz="2000" dirty="0" err="1"/>
              <a:t>Willard</a:t>
            </a:r>
            <a:r>
              <a:rPr lang="tr-TR" sz="2000" dirty="0"/>
              <a:t> ; </a:t>
            </a:r>
            <a:r>
              <a:rPr lang="tr-TR" sz="2000" dirty="0" err="1"/>
              <a:t>illustrated</a:t>
            </a:r>
            <a:r>
              <a:rPr lang="tr-TR" sz="2000" dirty="0"/>
              <a:t> </a:t>
            </a:r>
            <a:r>
              <a:rPr lang="tr-TR" sz="2000" dirty="0" err="1" smtClean="0"/>
              <a:t>by</a:t>
            </a:r>
            <a:r>
              <a:rPr lang="tr-TR" sz="2000" dirty="0" smtClean="0"/>
              <a:t> </a:t>
            </a:r>
            <a:r>
              <a:rPr lang="tr-TR" sz="2000" dirty="0"/>
              <a:t>Alice </a:t>
            </a:r>
            <a:r>
              <a:rPr lang="tr-TR" sz="2000" dirty="0" err="1"/>
              <a:t>and</a:t>
            </a:r>
            <a:r>
              <a:rPr lang="tr-TR" sz="2000" dirty="0"/>
              <a:t> Martin </a:t>
            </a:r>
            <a:r>
              <a:rPr lang="tr-TR" sz="2000" dirty="0" err="1"/>
              <a:t>Provensen</a:t>
            </a:r>
            <a:r>
              <a:rPr lang="tr-TR" sz="2000" dirty="0"/>
              <a:t> </a:t>
            </a:r>
          </a:p>
          <a:p>
            <a:pPr marL="0" indent="0">
              <a:buNone/>
            </a:pPr>
            <a:r>
              <a:rPr lang="it-IT" sz="2000" dirty="0"/>
              <a:t>250    1st ed </a:t>
            </a:r>
          </a:p>
          <a:p>
            <a:pPr marL="0" indent="0">
              <a:buNone/>
            </a:pPr>
            <a:r>
              <a:rPr lang="it-IT" sz="2000" dirty="0"/>
              <a:t>260 0  New York :|</a:t>
            </a:r>
            <a:r>
              <a:rPr lang="it-IT" sz="2000" dirty="0" err="1"/>
              <a:t>bHarcourt</a:t>
            </a:r>
            <a:r>
              <a:rPr lang="it-IT" sz="2000" dirty="0"/>
              <a:t> Brace Jovanovich,|cc1981 </a:t>
            </a:r>
          </a:p>
          <a:p>
            <a:pPr marL="0" indent="0">
              <a:buNone/>
            </a:pPr>
            <a:r>
              <a:rPr lang="pl-PL" sz="2000" dirty="0"/>
              <a:t>300    44 p. :|</a:t>
            </a:r>
            <a:r>
              <a:rPr lang="pl-PL" sz="2000" dirty="0" err="1"/>
              <a:t>bcol</a:t>
            </a:r>
            <a:r>
              <a:rPr lang="pl-PL" sz="2000" dirty="0"/>
              <a:t>. </a:t>
            </a:r>
            <a:r>
              <a:rPr lang="pl-PL" sz="2000" dirty="0" err="1"/>
              <a:t>ill</a:t>
            </a:r>
            <a:r>
              <a:rPr lang="pl-PL" sz="2000" dirty="0"/>
              <a:t>. ;|c26 cm </a:t>
            </a:r>
          </a:p>
          <a:p>
            <a:pPr>
              <a:buAutoNum type="arabicPlain" startAt="520"/>
            </a:pPr>
            <a:r>
              <a:rPr lang="pl-PL" sz="2000" dirty="0" smtClean="0"/>
              <a:t>  A </a:t>
            </a:r>
            <a:r>
              <a:rPr lang="pl-PL" sz="2000" dirty="0" err="1"/>
              <a:t>collection</a:t>
            </a:r>
            <a:r>
              <a:rPr lang="pl-PL" sz="2000" dirty="0"/>
              <a:t> of </a:t>
            </a:r>
            <a:r>
              <a:rPr lang="pl-PL" sz="2000" dirty="0" err="1"/>
              <a:t>poems</a:t>
            </a:r>
            <a:r>
              <a:rPr lang="pl-PL" sz="2000" dirty="0"/>
              <a:t> </a:t>
            </a:r>
            <a:r>
              <a:rPr lang="pl-PL" sz="2000" dirty="0" err="1"/>
              <a:t>describing</a:t>
            </a:r>
            <a:r>
              <a:rPr lang="pl-PL" sz="2000" dirty="0"/>
              <a:t> the </a:t>
            </a:r>
            <a:r>
              <a:rPr lang="pl-PL" sz="2000" dirty="0" err="1"/>
              <a:t>curious</a:t>
            </a:r>
            <a:r>
              <a:rPr lang="pl-PL" sz="2000" dirty="0"/>
              <a:t> </a:t>
            </a:r>
            <a:r>
              <a:rPr lang="pl-PL" sz="2000" dirty="0" err="1"/>
              <a:t>menagerie</a:t>
            </a:r>
            <a:r>
              <a:rPr lang="pl-PL" sz="2000" dirty="0"/>
              <a:t> </a:t>
            </a:r>
            <a:r>
              <a:rPr lang="pl-PL" sz="2000" dirty="0" smtClean="0"/>
              <a:t>of  </a:t>
            </a:r>
            <a:r>
              <a:rPr lang="pl-PL" sz="2000" dirty="0" err="1" smtClean="0"/>
              <a:t>guests</a:t>
            </a:r>
            <a:r>
              <a:rPr lang="pl-PL" sz="2000" dirty="0" smtClean="0"/>
              <a:t> </a:t>
            </a:r>
            <a:r>
              <a:rPr lang="pl-PL" sz="2000" dirty="0" err="1"/>
              <a:t>who</a:t>
            </a:r>
            <a:r>
              <a:rPr lang="pl-PL" sz="2000" dirty="0"/>
              <a:t> </a:t>
            </a:r>
            <a:r>
              <a:rPr lang="pl-PL" sz="2000" dirty="0" err="1" smtClean="0"/>
              <a:t>arrive</a:t>
            </a:r>
            <a:r>
              <a:rPr lang="pl-PL" sz="2000" dirty="0" smtClean="0"/>
              <a:t> </a:t>
            </a:r>
            <a:r>
              <a:rPr lang="pl-PL" sz="2000" dirty="0" err="1"/>
              <a:t>at</a:t>
            </a:r>
            <a:r>
              <a:rPr lang="pl-PL" sz="2000" dirty="0"/>
              <a:t> William </a:t>
            </a:r>
            <a:r>
              <a:rPr lang="pl-PL" sz="2000" dirty="0" err="1"/>
              <a:t>Blake's</a:t>
            </a:r>
            <a:r>
              <a:rPr lang="pl-PL" sz="2000" dirty="0"/>
              <a:t> </a:t>
            </a:r>
            <a:r>
              <a:rPr lang="pl-PL" sz="2000" dirty="0" err="1"/>
              <a:t>inn</a:t>
            </a:r>
            <a:r>
              <a:rPr lang="pl-PL" sz="2000" dirty="0"/>
              <a:t> </a:t>
            </a:r>
          </a:p>
          <a:p>
            <a:pPr marL="0" indent="0">
              <a:buNone/>
            </a:pPr>
            <a:r>
              <a:rPr lang="pl-PL" sz="2000" dirty="0"/>
              <a:t>600 10 Blake, William,|d1757-1827|xIn </a:t>
            </a:r>
            <a:r>
              <a:rPr lang="pl-PL" sz="2000" dirty="0" err="1"/>
              <a:t>literature|</a:t>
            </a:r>
            <a:r>
              <a:rPr lang="pl-PL" sz="2000" dirty="0" err="1" smtClean="0"/>
              <a:t>vJuvenile</a:t>
            </a:r>
            <a:r>
              <a:rPr lang="pl-PL" sz="2000" dirty="0" smtClean="0"/>
              <a:t> </a:t>
            </a:r>
            <a:r>
              <a:rPr lang="pl-PL" sz="2000" dirty="0" err="1"/>
              <a:t>literature</a:t>
            </a:r>
            <a:r>
              <a:rPr lang="pl-PL" sz="2000" dirty="0"/>
              <a:t>. </a:t>
            </a:r>
          </a:p>
          <a:p>
            <a:pPr marL="0" indent="0">
              <a:buNone/>
            </a:pPr>
            <a:r>
              <a:rPr lang="pl-PL" sz="2000" dirty="0"/>
              <a:t>650  0 </a:t>
            </a:r>
            <a:r>
              <a:rPr lang="pl-PL" sz="2000" dirty="0" err="1"/>
              <a:t>Children's</a:t>
            </a:r>
            <a:r>
              <a:rPr lang="pl-PL" sz="2000" dirty="0"/>
              <a:t> </a:t>
            </a:r>
            <a:r>
              <a:rPr lang="pl-PL" sz="2000" dirty="0" err="1"/>
              <a:t>poetry</a:t>
            </a:r>
            <a:r>
              <a:rPr lang="pl-PL" sz="2000" dirty="0"/>
              <a:t>, American. </a:t>
            </a:r>
          </a:p>
          <a:p>
            <a:pPr marL="0" indent="0">
              <a:buNone/>
            </a:pPr>
            <a:r>
              <a:rPr lang="pl-PL" sz="2000" dirty="0"/>
              <a:t>650  0 American </a:t>
            </a:r>
            <a:r>
              <a:rPr lang="pl-PL" sz="2000" dirty="0" err="1"/>
              <a:t>poetry</a:t>
            </a:r>
            <a:r>
              <a:rPr lang="pl-PL" sz="2000" dirty="0"/>
              <a:t>. </a:t>
            </a:r>
          </a:p>
          <a:p>
            <a:pPr marL="0" indent="0">
              <a:buNone/>
            </a:pPr>
            <a:r>
              <a:rPr lang="pl-PL" sz="2000" dirty="0"/>
              <a:t>700 10 </a:t>
            </a:r>
            <a:r>
              <a:rPr lang="pl-PL" sz="2000" dirty="0" err="1"/>
              <a:t>Provensen</a:t>
            </a:r>
            <a:r>
              <a:rPr lang="pl-PL" sz="2000" dirty="0"/>
              <a:t>, Alice. </a:t>
            </a:r>
          </a:p>
          <a:p>
            <a:pPr marL="0" indent="0">
              <a:buNone/>
            </a:pPr>
            <a:r>
              <a:rPr lang="pl-PL" sz="2000" dirty="0"/>
              <a:t>700 10 </a:t>
            </a:r>
            <a:r>
              <a:rPr lang="pl-PL" sz="2000" dirty="0" err="1"/>
              <a:t>Provensen</a:t>
            </a:r>
            <a:r>
              <a:rPr lang="pl-PL" sz="2000" dirty="0"/>
              <a:t>, Martin</a:t>
            </a:r>
            <a:r>
              <a:rPr lang="pl-PL" sz="1800" dirty="0"/>
              <a:t>. </a:t>
            </a:r>
          </a:p>
          <a:p>
            <a:pPr marL="0" indent="0">
              <a:buNone/>
            </a:pPr>
            <a:endParaRPr lang="en-US" sz="1800" dirty="0"/>
          </a:p>
        </p:txBody>
      </p:sp>
      <p:sp>
        <p:nvSpPr>
          <p:cNvPr id="5" name="TextBox 4"/>
          <p:cNvSpPr txBox="1"/>
          <p:nvPr/>
        </p:nvSpPr>
        <p:spPr>
          <a:xfrm>
            <a:off x="6309361" y="5055552"/>
            <a:ext cx="2556932" cy="2031325"/>
          </a:xfrm>
          <a:prstGeom prst="rect">
            <a:avLst/>
          </a:prstGeom>
          <a:noFill/>
        </p:spPr>
        <p:txBody>
          <a:bodyPr wrap="square" rtlCol="0">
            <a:spAutoFit/>
          </a:bodyPr>
          <a:lstStyle/>
          <a:p>
            <a:r>
              <a:rPr lang="en-US" b="1" dirty="0" smtClean="0"/>
              <a:t>Location/Call No. </a:t>
            </a:r>
            <a:r>
              <a:rPr lang="en-US" dirty="0"/>
              <a:t> </a:t>
            </a:r>
            <a:r>
              <a:rPr lang="en-US" u="sng" dirty="0">
                <a:hlinkClick r:id="rId3"/>
              </a:rPr>
              <a:t>Education-Psychology Children's Lit Coll </a:t>
            </a:r>
            <a:endParaRPr lang="en-US" u="sng" dirty="0" smtClean="0"/>
          </a:p>
          <a:p>
            <a:r>
              <a:rPr lang="en-US" u="sng" dirty="0" smtClean="0">
                <a:hlinkClick r:id="rId4"/>
              </a:rPr>
              <a:t>PS3573 </a:t>
            </a:r>
            <a:r>
              <a:rPr lang="en-US" u="sng" dirty="0">
                <a:hlinkClick r:id="rId4"/>
              </a:rPr>
              <a:t>.Wi442V5.1981</a:t>
            </a:r>
            <a:r>
              <a:rPr lang="en-US" dirty="0">
                <a:hlinkClick r:id="rId4"/>
              </a:rPr>
              <a:t> 	</a:t>
            </a:r>
            <a:endParaRPr lang="en-US" dirty="0" smtClean="0">
              <a:hlinkClick r:id="rId4"/>
            </a:endParaRPr>
          </a:p>
          <a:p>
            <a:r>
              <a:rPr lang="en-US" u="sng" dirty="0">
                <a:hlinkClick r:id="rId4"/>
              </a:rPr>
              <a:t>Barcode: B000511019</a:t>
            </a:r>
          </a:p>
          <a:p>
            <a:endParaRPr lang="en-US" dirty="0"/>
          </a:p>
        </p:txBody>
      </p:sp>
    </p:spTree>
    <p:extLst>
      <p:ext uri="{BB962C8B-B14F-4D97-AF65-F5344CB8AC3E}">
        <p14:creationId xmlns:p14="http://schemas.microsoft.com/office/powerpoint/2010/main" val="348846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Attribute?</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52</a:t>
            </a:fld>
            <a:endParaRPr lang="en-US" dirty="0"/>
          </a:p>
        </p:txBody>
      </p:sp>
      <p:sp>
        <p:nvSpPr>
          <p:cNvPr id="6" name="TextBox 5"/>
          <p:cNvSpPr txBox="1"/>
          <p:nvPr/>
        </p:nvSpPr>
        <p:spPr>
          <a:xfrm>
            <a:off x="1873517" y="5636684"/>
            <a:ext cx="5441683" cy="707886"/>
          </a:xfrm>
          <a:prstGeom prst="rect">
            <a:avLst/>
          </a:prstGeom>
          <a:noFill/>
        </p:spPr>
        <p:txBody>
          <a:bodyPr wrap="square" rtlCol="0">
            <a:spAutoFit/>
          </a:bodyPr>
          <a:lstStyle/>
          <a:p>
            <a:r>
              <a:rPr lang="en-US" sz="4000" dirty="0" smtClean="0"/>
              <a:t>RELATIONSHIP: owner</a:t>
            </a:r>
            <a:endParaRPr lang="en-US" sz="4000" dirty="0"/>
          </a:p>
        </p:txBody>
      </p:sp>
      <p:sp>
        <p:nvSpPr>
          <p:cNvPr id="8" name="Rectangle 7"/>
          <p:cNvSpPr/>
          <p:nvPr/>
        </p:nvSpPr>
        <p:spPr>
          <a:xfrm>
            <a:off x="457200" y="3640667"/>
            <a:ext cx="4639733" cy="6604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sp>
        <p:nvSpPr>
          <p:cNvPr id="9" name="Rectangle 8"/>
          <p:cNvSpPr/>
          <p:nvPr/>
        </p:nvSpPr>
        <p:spPr>
          <a:xfrm>
            <a:off x="457200" y="4682363"/>
            <a:ext cx="4639733" cy="6604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sp>
        <p:nvSpPr>
          <p:cNvPr id="10" name="Rectangle 9"/>
          <p:cNvSpPr/>
          <p:nvPr/>
        </p:nvSpPr>
        <p:spPr>
          <a:xfrm>
            <a:off x="457200" y="2472267"/>
            <a:ext cx="6858000" cy="694266"/>
          </a:xfrm>
          <a:prstGeom prst="rect">
            <a:avLst/>
          </a:prstGeom>
          <a:solidFill>
            <a:srgbClr val="FF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4"/>
          <p:cNvSpPr txBox="1">
            <a:spLocks noGrp="1"/>
          </p:cNvSpPr>
          <p:nvPr>
            <p:ph idx="1"/>
          </p:nvPr>
        </p:nvSpPr>
        <p:spPr>
          <a:xfrm>
            <a:off x="457200" y="1600200"/>
            <a:ext cx="8229600" cy="3742563"/>
          </a:xfrm>
          <a:prstGeom prst="rect">
            <a:avLst/>
          </a:prstGeom>
          <a:noFill/>
        </p:spPr>
        <p:txBody>
          <a:bodyPr wrap="square" rtlCol="0">
            <a:spAutoFit/>
          </a:bodyPr>
          <a:lstStyle/>
          <a:p>
            <a:pPr marL="0" indent="0">
              <a:buNone/>
            </a:pPr>
            <a:r>
              <a:rPr lang="en-US" b="1" dirty="0" smtClean="0"/>
              <a:t>Location/Call No. </a:t>
            </a:r>
            <a:r>
              <a:rPr lang="en-US" dirty="0"/>
              <a:t> </a:t>
            </a:r>
          </a:p>
          <a:p>
            <a:pPr marL="0" indent="0">
              <a:buNone/>
            </a:pPr>
            <a:endParaRPr lang="en-US" sz="1100" u="sng" dirty="0" smtClean="0">
              <a:hlinkClick r:id="rId3"/>
            </a:endParaRPr>
          </a:p>
          <a:p>
            <a:pPr marL="0" indent="0">
              <a:buNone/>
            </a:pPr>
            <a:r>
              <a:rPr lang="en-US" u="sng" dirty="0" smtClean="0">
                <a:hlinkClick r:id="rId3"/>
              </a:rPr>
              <a:t>Education</a:t>
            </a:r>
            <a:r>
              <a:rPr lang="en-US" u="sng" dirty="0">
                <a:hlinkClick r:id="rId3"/>
              </a:rPr>
              <a:t>-Psychology </a:t>
            </a:r>
            <a:r>
              <a:rPr lang="en-US" u="sng" dirty="0" smtClean="0">
                <a:hlinkClick r:id="rId3"/>
              </a:rPr>
              <a:t>Children's </a:t>
            </a:r>
            <a:r>
              <a:rPr lang="en-US" u="sng" dirty="0">
                <a:hlinkClick r:id="rId3"/>
              </a:rPr>
              <a:t>Lit Coll </a:t>
            </a:r>
            <a:endParaRPr lang="en-US" u="sng" dirty="0" smtClean="0"/>
          </a:p>
          <a:p>
            <a:pPr marL="0" indent="0">
              <a:buNone/>
            </a:pPr>
            <a:endParaRPr lang="en-US" u="sng" dirty="0" smtClean="0"/>
          </a:p>
          <a:p>
            <a:pPr marL="0" indent="0">
              <a:buNone/>
            </a:pPr>
            <a:r>
              <a:rPr lang="en-US" u="sng" dirty="0" smtClean="0"/>
              <a:t>PS3573 </a:t>
            </a:r>
            <a:r>
              <a:rPr lang="en-US" u="sng" dirty="0"/>
              <a:t>.Wi442V5.1981 	</a:t>
            </a:r>
            <a:endParaRPr lang="en-US" u="sng" dirty="0" smtClean="0"/>
          </a:p>
          <a:p>
            <a:pPr marL="0" indent="0">
              <a:buNone/>
            </a:pPr>
            <a:endParaRPr lang="en-US" u="sng" dirty="0" smtClean="0"/>
          </a:p>
          <a:p>
            <a:pPr marL="0" indent="0">
              <a:buNone/>
            </a:pPr>
            <a:r>
              <a:rPr lang="en-US" u="sng" dirty="0"/>
              <a:t>Barcode: </a:t>
            </a:r>
            <a:r>
              <a:rPr lang="en-US" u="sng" dirty="0" smtClean="0"/>
              <a:t>B000511019</a:t>
            </a:r>
            <a:endParaRPr lang="en-US" u="sng" dirty="0"/>
          </a:p>
        </p:txBody>
      </p:sp>
    </p:spTree>
    <p:extLst>
      <p:ext uri="{BB962C8B-B14F-4D97-AF65-F5344CB8AC3E}">
        <p14:creationId xmlns:p14="http://schemas.microsoft.com/office/powerpoint/2010/main" val="152137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RELATIONSHIP between a MANIFESTATION and an ITEM?</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53</a:t>
            </a:fld>
            <a:endParaRPr lang="en-US" dirty="0"/>
          </a:p>
        </p:txBody>
      </p:sp>
      <p:sp>
        <p:nvSpPr>
          <p:cNvPr id="5" name="Multidocument 4"/>
          <p:cNvSpPr/>
          <p:nvPr/>
        </p:nvSpPr>
        <p:spPr>
          <a:xfrm>
            <a:off x="2370666" y="1930401"/>
            <a:ext cx="2810933" cy="1761066"/>
          </a:xfrm>
          <a:prstGeom prst="flowChartMultidocumen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MANIFESTATION</a:t>
            </a:r>
            <a:endParaRPr lang="en-US" dirty="0">
              <a:solidFill>
                <a:srgbClr val="000000"/>
              </a:solidFill>
            </a:endParaRPr>
          </a:p>
        </p:txBody>
      </p:sp>
      <p:sp>
        <p:nvSpPr>
          <p:cNvPr id="6" name="Rectangle 5"/>
          <p:cNvSpPr/>
          <p:nvPr/>
        </p:nvSpPr>
        <p:spPr>
          <a:xfrm>
            <a:off x="5825066" y="4306358"/>
            <a:ext cx="1456267" cy="1337899"/>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ITEM</a:t>
            </a:r>
            <a:endParaRPr lang="en-US" sz="3200" dirty="0">
              <a:solidFill>
                <a:srgbClr val="000000"/>
              </a:solidFill>
            </a:endParaRPr>
          </a:p>
        </p:txBody>
      </p:sp>
      <p:cxnSp>
        <p:nvCxnSpPr>
          <p:cNvPr id="7" name="Straight Connector 6"/>
          <p:cNvCxnSpPr/>
          <p:nvPr/>
        </p:nvCxnSpPr>
        <p:spPr>
          <a:xfrm flipH="1">
            <a:off x="2694305" y="3691467"/>
            <a:ext cx="2" cy="137160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0" y="3486345"/>
            <a:ext cx="2556933" cy="1754327"/>
          </a:xfrm>
          <a:prstGeom prst="rect">
            <a:avLst/>
          </a:prstGeom>
          <a:noFill/>
        </p:spPr>
        <p:txBody>
          <a:bodyPr wrap="square" rtlCol="0">
            <a:spAutoFit/>
          </a:bodyPr>
          <a:lstStyle/>
          <a:p>
            <a:pPr algn="r"/>
            <a:r>
              <a:rPr lang="en-US" sz="3600" dirty="0"/>
              <a:t>i</a:t>
            </a:r>
            <a:r>
              <a:rPr lang="en-US" sz="3600" dirty="0" smtClean="0"/>
              <a:t>s exemplified by</a:t>
            </a:r>
            <a:endParaRPr lang="en-US" sz="3600" dirty="0"/>
          </a:p>
        </p:txBody>
      </p:sp>
      <p:cxnSp>
        <p:nvCxnSpPr>
          <p:cNvPr id="9" name="Straight Arrow Connector 8"/>
          <p:cNvCxnSpPr/>
          <p:nvPr/>
        </p:nvCxnSpPr>
        <p:spPr>
          <a:xfrm>
            <a:off x="2694306" y="5063067"/>
            <a:ext cx="29952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7142181" y="2912534"/>
            <a:ext cx="0" cy="139382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5317067" y="2912533"/>
            <a:ext cx="182511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25066" y="2132168"/>
            <a:ext cx="2321895" cy="646331"/>
          </a:xfrm>
          <a:prstGeom prst="rect">
            <a:avLst/>
          </a:prstGeom>
          <a:noFill/>
        </p:spPr>
        <p:txBody>
          <a:bodyPr wrap="none" rtlCol="0">
            <a:spAutoFit/>
          </a:bodyPr>
          <a:lstStyle/>
          <a:p>
            <a:r>
              <a:rPr lang="en-US" sz="3600" dirty="0" smtClean="0"/>
              <a:t>exemplifies</a:t>
            </a:r>
            <a:endParaRPr lang="en-US" sz="3600" dirty="0"/>
          </a:p>
        </p:txBody>
      </p:sp>
      <p:sp>
        <p:nvSpPr>
          <p:cNvPr id="22" name="TextBox 21"/>
          <p:cNvSpPr txBox="1"/>
          <p:nvPr/>
        </p:nvSpPr>
        <p:spPr>
          <a:xfrm>
            <a:off x="0" y="5644257"/>
            <a:ext cx="9144000" cy="1077218"/>
          </a:xfrm>
          <a:prstGeom prst="rect">
            <a:avLst/>
          </a:prstGeom>
          <a:noFill/>
        </p:spPr>
        <p:txBody>
          <a:bodyPr wrap="square" rtlCol="0">
            <a:spAutoFit/>
          </a:bodyPr>
          <a:lstStyle/>
          <a:p>
            <a:pPr algn="ctr"/>
            <a:r>
              <a:rPr lang="en-US" sz="3200" dirty="0" smtClean="0"/>
              <a:t>The logical relationship between MANIFESTATION &amp; ITEM is the third of the 3 Primary WEMI Relationships</a:t>
            </a:r>
            <a:endParaRPr lang="en-US" sz="3200" dirty="0"/>
          </a:p>
        </p:txBody>
      </p:sp>
    </p:spTree>
    <p:extLst>
      <p:ext uri="{BB962C8B-B14F-4D97-AF65-F5344CB8AC3E}">
        <p14:creationId xmlns:p14="http://schemas.microsoft.com/office/powerpoint/2010/main" val="400424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651B2-2BA6-FD4D-8B70-8A9F70834AA3}" type="slidenum">
              <a:rPr lang="en-US" smtClean="0"/>
              <a:t>54</a:t>
            </a:fld>
            <a:endParaRPr lang="en-US" dirty="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9651B2-2BA6-FD4D-8B70-8A9F70834AA3}" type="slidenum">
              <a:rPr lang="en-US" smtClean="0"/>
              <a:pPr/>
              <a:t>54</a:t>
            </a:fld>
            <a:endParaRPr lang="en-US"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9651B2-2BA6-FD4D-8B70-8A9F70834AA3}" type="slidenum">
              <a:rPr lang="en-US" smtClean="0"/>
              <a:pPr/>
              <a:t>54</a:t>
            </a:fld>
            <a:endParaRPr lang="en-US" dirty="0"/>
          </a:p>
        </p:txBody>
      </p:sp>
      <p:sp>
        <p:nvSpPr>
          <p:cNvPr id="7" name="Cloud 6"/>
          <p:cNvSpPr/>
          <p:nvPr/>
        </p:nvSpPr>
        <p:spPr>
          <a:xfrm>
            <a:off x="491066" y="592667"/>
            <a:ext cx="2455333" cy="1490133"/>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WORK</a:t>
            </a:r>
            <a:endParaRPr lang="en-US" dirty="0">
              <a:solidFill>
                <a:schemeClr val="tx1"/>
              </a:solidFill>
            </a:endParaRPr>
          </a:p>
        </p:txBody>
      </p:sp>
      <p:sp>
        <p:nvSpPr>
          <p:cNvPr id="8" name="Oval 7"/>
          <p:cNvSpPr/>
          <p:nvPr/>
        </p:nvSpPr>
        <p:spPr>
          <a:xfrm>
            <a:off x="2675467" y="1930400"/>
            <a:ext cx="2427963" cy="162560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EXPRESSION</a:t>
            </a:r>
            <a:endParaRPr lang="en-US" sz="2400" dirty="0">
              <a:solidFill>
                <a:srgbClr val="000000"/>
              </a:solidFill>
            </a:endParaRPr>
          </a:p>
        </p:txBody>
      </p:sp>
      <p:sp>
        <p:nvSpPr>
          <p:cNvPr id="9" name="Multidocument 8"/>
          <p:cNvSpPr/>
          <p:nvPr/>
        </p:nvSpPr>
        <p:spPr>
          <a:xfrm>
            <a:off x="5181599" y="2810934"/>
            <a:ext cx="2810933" cy="1761066"/>
          </a:xfrm>
          <a:prstGeom prst="flowChartMultidocumen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MANIFESTATION</a:t>
            </a:r>
            <a:endParaRPr lang="en-US" dirty="0">
              <a:solidFill>
                <a:srgbClr val="000000"/>
              </a:solidFill>
            </a:endParaRPr>
          </a:p>
        </p:txBody>
      </p:sp>
      <p:sp>
        <p:nvSpPr>
          <p:cNvPr id="10" name="Rectangle 9"/>
          <p:cNvSpPr/>
          <p:nvPr/>
        </p:nvSpPr>
        <p:spPr>
          <a:xfrm>
            <a:off x="7318885" y="4842933"/>
            <a:ext cx="1456267" cy="151341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ITEM</a:t>
            </a:r>
            <a:endParaRPr lang="en-US" sz="3200" dirty="0">
              <a:solidFill>
                <a:srgbClr val="000000"/>
              </a:solidFill>
            </a:endParaRPr>
          </a:p>
        </p:txBody>
      </p:sp>
      <p:cxnSp>
        <p:nvCxnSpPr>
          <p:cNvPr id="11" name="Straight Connector 10"/>
          <p:cNvCxnSpPr/>
          <p:nvPr/>
        </p:nvCxnSpPr>
        <p:spPr>
          <a:xfrm>
            <a:off x="694267" y="1794934"/>
            <a:ext cx="0" cy="1195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530601" y="3542268"/>
            <a:ext cx="8466" cy="711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5503333" y="4572000"/>
            <a:ext cx="1905" cy="981092"/>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46822" y="2532672"/>
            <a:ext cx="1928645" cy="369332"/>
          </a:xfrm>
          <a:prstGeom prst="rect">
            <a:avLst/>
          </a:prstGeom>
          <a:noFill/>
        </p:spPr>
        <p:txBody>
          <a:bodyPr wrap="none" rtlCol="0">
            <a:spAutoFit/>
          </a:bodyPr>
          <a:lstStyle/>
          <a:p>
            <a:r>
              <a:rPr lang="en-US" dirty="0"/>
              <a:t>i</a:t>
            </a:r>
            <a:r>
              <a:rPr lang="en-US" dirty="0" smtClean="0"/>
              <a:t>s realized through</a:t>
            </a:r>
            <a:endParaRPr lang="en-US" dirty="0"/>
          </a:p>
        </p:txBody>
      </p:sp>
      <p:sp>
        <p:nvSpPr>
          <p:cNvPr id="15" name="TextBox 14"/>
          <p:cNvSpPr txBox="1"/>
          <p:nvPr/>
        </p:nvSpPr>
        <p:spPr>
          <a:xfrm>
            <a:off x="3539067" y="3897868"/>
            <a:ext cx="1564363" cy="369332"/>
          </a:xfrm>
          <a:prstGeom prst="rect">
            <a:avLst/>
          </a:prstGeom>
          <a:noFill/>
        </p:spPr>
        <p:txBody>
          <a:bodyPr wrap="none" rtlCol="0">
            <a:spAutoFit/>
          </a:bodyPr>
          <a:lstStyle/>
          <a:p>
            <a:r>
              <a:rPr lang="en-US" dirty="0"/>
              <a:t>i</a:t>
            </a:r>
            <a:r>
              <a:rPr lang="en-US" dirty="0" smtClean="0"/>
              <a:t>s embodied in</a:t>
            </a:r>
            <a:endParaRPr lang="en-US" dirty="0"/>
          </a:p>
        </p:txBody>
      </p:sp>
      <p:sp>
        <p:nvSpPr>
          <p:cNvPr id="16" name="TextBox 15"/>
          <p:cNvSpPr txBox="1"/>
          <p:nvPr/>
        </p:nvSpPr>
        <p:spPr>
          <a:xfrm>
            <a:off x="5505238" y="5207044"/>
            <a:ext cx="1762847" cy="369332"/>
          </a:xfrm>
          <a:prstGeom prst="rect">
            <a:avLst/>
          </a:prstGeom>
          <a:noFill/>
        </p:spPr>
        <p:txBody>
          <a:bodyPr wrap="none" rtlCol="0">
            <a:spAutoFit/>
          </a:bodyPr>
          <a:lstStyle/>
          <a:p>
            <a:r>
              <a:rPr lang="en-US" dirty="0"/>
              <a:t>i</a:t>
            </a:r>
            <a:r>
              <a:rPr lang="en-US" dirty="0" smtClean="0"/>
              <a:t>s exemplified by</a:t>
            </a:r>
            <a:endParaRPr lang="en-US" dirty="0"/>
          </a:p>
        </p:txBody>
      </p:sp>
      <p:cxnSp>
        <p:nvCxnSpPr>
          <p:cNvPr id="17" name="Straight Arrow Connector 16"/>
          <p:cNvCxnSpPr/>
          <p:nvPr/>
        </p:nvCxnSpPr>
        <p:spPr>
          <a:xfrm flipV="1">
            <a:off x="694267" y="2946400"/>
            <a:ext cx="1981200" cy="443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530601" y="4267200"/>
            <a:ext cx="16509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0" idx="1"/>
          </p:cNvCxnSpPr>
          <p:nvPr/>
        </p:nvCxnSpPr>
        <p:spPr>
          <a:xfrm>
            <a:off x="5503333" y="5553092"/>
            <a:ext cx="1815552" cy="46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930452" y="552566"/>
            <a:ext cx="3182481" cy="461665"/>
          </a:xfrm>
          <a:prstGeom prst="rect">
            <a:avLst/>
          </a:prstGeom>
          <a:solidFill>
            <a:srgbClr val="EEC9FF"/>
          </a:solidFill>
        </p:spPr>
        <p:txBody>
          <a:bodyPr wrap="square" rtlCol="0">
            <a:spAutoFit/>
          </a:bodyPr>
          <a:lstStyle/>
          <a:p>
            <a:r>
              <a:rPr lang="en-US" sz="2400" dirty="0" smtClean="0"/>
              <a:t>Poem “Leaves of Grass”</a:t>
            </a:r>
            <a:endParaRPr lang="en-US" sz="2400" dirty="0"/>
          </a:p>
        </p:txBody>
      </p:sp>
      <p:sp>
        <p:nvSpPr>
          <p:cNvPr id="21" name="TextBox 20"/>
          <p:cNvSpPr txBox="1"/>
          <p:nvPr/>
        </p:nvSpPr>
        <p:spPr>
          <a:xfrm>
            <a:off x="4977416" y="1930400"/>
            <a:ext cx="2880633" cy="461665"/>
          </a:xfrm>
          <a:prstGeom prst="rect">
            <a:avLst/>
          </a:prstGeom>
          <a:solidFill>
            <a:srgbClr val="EEC9FF"/>
          </a:solidFill>
        </p:spPr>
        <p:txBody>
          <a:bodyPr wrap="square" rtlCol="0">
            <a:spAutoFit/>
          </a:bodyPr>
          <a:lstStyle/>
          <a:p>
            <a:r>
              <a:rPr lang="en-US" sz="2400" dirty="0" smtClean="0"/>
              <a:t>Walt Whitman’s text</a:t>
            </a:r>
            <a:endParaRPr lang="en-US" sz="2400" dirty="0"/>
          </a:p>
        </p:txBody>
      </p:sp>
      <p:sp>
        <p:nvSpPr>
          <p:cNvPr id="22" name="TextBox 21"/>
          <p:cNvSpPr txBox="1"/>
          <p:nvPr/>
        </p:nvSpPr>
        <p:spPr>
          <a:xfrm>
            <a:off x="160374" y="3684360"/>
            <a:ext cx="3370227" cy="1569660"/>
          </a:xfrm>
          <a:prstGeom prst="rect">
            <a:avLst/>
          </a:prstGeom>
          <a:solidFill>
            <a:srgbClr val="EEC9FF"/>
          </a:solidFill>
        </p:spPr>
        <p:txBody>
          <a:bodyPr wrap="square" rtlCol="0">
            <a:spAutoFit/>
          </a:bodyPr>
          <a:lstStyle/>
          <a:p>
            <a:pPr algn="r"/>
            <a:r>
              <a:rPr lang="en-US" sz="2400" dirty="0" smtClean="0"/>
              <a:t>publication of Whitman poems by Thayer and Eldridge </a:t>
            </a:r>
          </a:p>
          <a:p>
            <a:pPr algn="r"/>
            <a:r>
              <a:rPr lang="en-US" sz="2400" dirty="0" smtClean="0"/>
              <a:t>in 1879 or 1880</a:t>
            </a:r>
            <a:endParaRPr lang="en-US" sz="2400" dirty="0"/>
          </a:p>
        </p:txBody>
      </p:sp>
      <p:sp>
        <p:nvSpPr>
          <p:cNvPr id="23" name="TextBox 22"/>
          <p:cNvSpPr txBox="1"/>
          <p:nvPr/>
        </p:nvSpPr>
        <p:spPr>
          <a:xfrm>
            <a:off x="2302933" y="6045201"/>
            <a:ext cx="5015952" cy="461665"/>
          </a:xfrm>
          <a:prstGeom prst="rect">
            <a:avLst/>
          </a:prstGeom>
          <a:solidFill>
            <a:srgbClr val="EEC9FF"/>
          </a:solidFill>
        </p:spPr>
        <p:txBody>
          <a:bodyPr wrap="square" rtlCol="0">
            <a:spAutoFit/>
          </a:bodyPr>
          <a:lstStyle/>
          <a:p>
            <a:pPr algn="r"/>
            <a:r>
              <a:rPr lang="en-US" sz="2400" dirty="0" smtClean="0"/>
              <a:t>BANC’s copy with call # PS3201 </a:t>
            </a:r>
            <a:r>
              <a:rPr lang="en-US" sz="2400" dirty="0"/>
              <a:t>1879 </a:t>
            </a:r>
          </a:p>
        </p:txBody>
      </p:sp>
    </p:spTree>
    <p:extLst>
      <p:ext uri="{BB962C8B-B14F-4D97-AF65-F5344CB8AC3E}">
        <p14:creationId xmlns:p14="http://schemas.microsoft.com/office/powerpoint/2010/main" val="145391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P spid="15" grpId="0"/>
      <p:bldP spid="16" grpId="0"/>
      <p:bldP spid="21" grpId="0" animBg="1"/>
      <p:bldP spid="22" grpId="0" animBg="1"/>
      <p:bldP spid="2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Will to Clarity</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55</a:t>
            </a:fld>
            <a:endParaRPr lang="en-US" dirty="0"/>
          </a:p>
        </p:txBody>
      </p:sp>
      <p:pic>
        <p:nvPicPr>
          <p:cNvPr id="5" name="Picture 4" descr="images-9.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23067" y="1808103"/>
            <a:ext cx="4216400" cy="4548247"/>
          </a:xfrm>
          <a:prstGeom prst="rect">
            <a:avLst/>
          </a:prstGeom>
        </p:spPr>
      </p:pic>
    </p:spTree>
    <p:extLst>
      <p:ext uri="{BB962C8B-B14F-4D97-AF65-F5344CB8AC3E}">
        <p14:creationId xmlns:p14="http://schemas.microsoft.com/office/powerpoint/2010/main" val="7747114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651B2-2BA6-FD4D-8B70-8A9F70834AA3}" type="slidenum">
              <a:rPr lang="en-US" smtClean="0"/>
              <a:t>56</a:t>
            </a:fld>
            <a:endParaRPr lang="en-US" dirty="0"/>
          </a:p>
        </p:txBody>
      </p:sp>
      <p:sp>
        <p:nvSpPr>
          <p:cNvPr id="6" name="Cloud 5"/>
          <p:cNvSpPr/>
          <p:nvPr/>
        </p:nvSpPr>
        <p:spPr>
          <a:xfrm>
            <a:off x="-1" y="254001"/>
            <a:ext cx="4097867" cy="1456265"/>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WORK Also Sprach Zarathustra by Friedrich Nietzsche</a:t>
            </a:r>
            <a:endParaRPr lang="en-US" dirty="0">
              <a:solidFill>
                <a:schemeClr val="tx1"/>
              </a:solidFill>
            </a:endParaRPr>
          </a:p>
        </p:txBody>
      </p:sp>
      <p:sp>
        <p:nvSpPr>
          <p:cNvPr id="7" name="Oval 6"/>
          <p:cNvSpPr/>
          <p:nvPr/>
        </p:nvSpPr>
        <p:spPr>
          <a:xfrm>
            <a:off x="2116667" y="1710266"/>
            <a:ext cx="2285999" cy="1490133"/>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Expression 1 original German text</a:t>
            </a:r>
            <a:r>
              <a:rPr lang="en-US" sz="2400" dirty="0" smtClean="0">
                <a:solidFill>
                  <a:srgbClr val="000000"/>
                </a:solidFill>
              </a:rPr>
              <a:t> </a:t>
            </a:r>
            <a:endParaRPr lang="en-US" sz="2400" dirty="0">
              <a:solidFill>
                <a:srgbClr val="000000"/>
              </a:solidFill>
            </a:endParaRPr>
          </a:p>
        </p:txBody>
      </p:sp>
      <p:cxnSp>
        <p:nvCxnSpPr>
          <p:cNvPr id="10" name="Straight Connector 9"/>
          <p:cNvCxnSpPr/>
          <p:nvPr/>
        </p:nvCxnSpPr>
        <p:spPr>
          <a:xfrm>
            <a:off x="694267" y="1527047"/>
            <a:ext cx="0" cy="928286"/>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2319867" y="3638243"/>
            <a:ext cx="2082799" cy="1183777"/>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Expression 2 English translation</a:t>
            </a:r>
            <a:r>
              <a:rPr lang="en-US" sz="2400" dirty="0" smtClean="0">
                <a:solidFill>
                  <a:srgbClr val="000000"/>
                </a:solidFill>
              </a:rPr>
              <a:t> </a:t>
            </a:r>
            <a:endParaRPr lang="en-US" sz="2400" dirty="0">
              <a:solidFill>
                <a:srgbClr val="000000"/>
              </a:solidFill>
            </a:endParaRPr>
          </a:p>
        </p:txBody>
      </p:sp>
      <p:cxnSp>
        <p:nvCxnSpPr>
          <p:cNvPr id="35" name="Straight Arrow Connector 34"/>
          <p:cNvCxnSpPr>
            <a:endCxn id="7" idx="2"/>
          </p:cNvCxnSpPr>
          <p:nvPr/>
        </p:nvCxnSpPr>
        <p:spPr>
          <a:xfrm>
            <a:off x="694267" y="2453252"/>
            <a:ext cx="1422400" cy="20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18" idx="2"/>
          </p:cNvCxnSpPr>
          <p:nvPr/>
        </p:nvCxnSpPr>
        <p:spPr>
          <a:xfrm>
            <a:off x="694267" y="4230132"/>
            <a:ext cx="1625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Multidocument 40"/>
          <p:cNvSpPr/>
          <p:nvPr/>
        </p:nvSpPr>
        <p:spPr>
          <a:xfrm>
            <a:off x="4656666" y="1262211"/>
            <a:ext cx="2015067" cy="1531789"/>
          </a:xfrm>
          <a:prstGeom prst="flowChartMultidocumen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Manifestation 1. Published by Alfred Kroner 1953</a:t>
            </a:r>
            <a:endParaRPr lang="en-US" dirty="0">
              <a:solidFill>
                <a:srgbClr val="000000"/>
              </a:solidFill>
            </a:endParaRPr>
          </a:p>
        </p:txBody>
      </p:sp>
      <p:sp>
        <p:nvSpPr>
          <p:cNvPr id="42" name="Rectangle 41"/>
          <p:cNvSpPr/>
          <p:nvPr/>
        </p:nvSpPr>
        <p:spPr>
          <a:xfrm>
            <a:off x="7128934" y="592665"/>
            <a:ext cx="1862666" cy="93438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Item 1.UCB MAIN Copy </a:t>
            </a:r>
            <a:r>
              <a:rPr lang="en-US" dirty="0">
                <a:solidFill>
                  <a:srgbClr val="000000"/>
                </a:solidFill>
              </a:rPr>
              <a:t>1 C042182560</a:t>
            </a:r>
          </a:p>
        </p:txBody>
      </p:sp>
      <p:sp>
        <p:nvSpPr>
          <p:cNvPr id="43" name="Rectangle 42"/>
          <p:cNvSpPr/>
          <p:nvPr/>
        </p:nvSpPr>
        <p:spPr>
          <a:xfrm>
            <a:off x="7128934" y="1794934"/>
            <a:ext cx="1862666" cy="93438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Item 1B.UCB MAIN Copy </a:t>
            </a:r>
            <a:r>
              <a:rPr lang="en-US" dirty="0">
                <a:solidFill>
                  <a:srgbClr val="000000"/>
                </a:solidFill>
              </a:rPr>
              <a:t>2 </a:t>
            </a:r>
            <a:r>
              <a:rPr lang="en-US" dirty="0" smtClean="0">
                <a:solidFill>
                  <a:srgbClr val="000000"/>
                </a:solidFill>
              </a:rPr>
              <a:t>C070436387</a:t>
            </a:r>
            <a:endParaRPr lang="en-US" dirty="0">
              <a:solidFill>
                <a:srgbClr val="000000"/>
              </a:solidFill>
            </a:endParaRPr>
          </a:p>
        </p:txBody>
      </p:sp>
      <p:sp>
        <p:nvSpPr>
          <p:cNvPr id="44" name="Multidocument 43"/>
          <p:cNvSpPr/>
          <p:nvPr/>
        </p:nvSpPr>
        <p:spPr>
          <a:xfrm>
            <a:off x="4809066" y="2929468"/>
            <a:ext cx="2015067" cy="1662514"/>
          </a:xfrm>
          <a:prstGeom prst="flowChartMultidocumen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Manifestation 2. Published by Thistle Press 1964</a:t>
            </a:r>
            <a:endParaRPr lang="en-US" dirty="0">
              <a:solidFill>
                <a:srgbClr val="000000"/>
              </a:solidFill>
            </a:endParaRPr>
          </a:p>
        </p:txBody>
      </p:sp>
      <p:sp>
        <p:nvSpPr>
          <p:cNvPr id="45" name="Rectangle 44"/>
          <p:cNvSpPr/>
          <p:nvPr/>
        </p:nvSpPr>
        <p:spPr>
          <a:xfrm>
            <a:off x="7128934" y="3295750"/>
            <a:ext cx="1862666" cy="93438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Item 2. UCB BANC no barcode</a:t>
            </a:r>
            <a:endParaRPr lang="en-US" dirty="0">
              <a:solidFill>
                <a:srgbClr val="000000"/>
              </a:solidFill>
            </a:endParaRPr>
          </a:p>
        </p:txBody>
      </p:sp>
      <p:sp>
        <p:nvSpPr>
          <p:cNvPr id="46" name="Multidocument 45"/>
          <p:cNvSpPr/>
          <p:nvPr/>
        </p:nvSpPr>
        <p:spPr>
          <a:xfrm>
            <a:off x="3979334" y="4868224"/>
            <a:ext cx="2844800" cy="1853251"/>
          </a:xfrm>
          <a:prstGeom prst="flowChartMultidocumen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Manifestation 2B. Published by Macmillan 1916 – digitized by HathiTrust </a:t>
            </a:r>
            <a:endParaRPr lang="en-US" dirty="0">
              <a:solidFill>
                <a:srgbClr val="000000"/>
              </a:solidFill>
            </a:endParaRPr>
          </a:p>
        </p:txBody>
      </p:sp>
      <p:sp>
        <p:nvSpPr>
          <p:cNvPr id="48" name="Rectangle 47"/>
          <p:cNvSpPr/>
          <p:nvPr/>
        </p:nvSpPr>
        <p:spPr>
          <a:xfrm>
            <a:off x="7128934" y="5141483"/>
            <a:ext cx="1862666" cy="93438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Item 2B. UCB online resource</a:t>
            </a:r>
            <a:endParaRPr lang="en-US" dirty="0">
              <a:solidFill>
                <a:srgbClr val="000000"/>
              </a:solidFill>
            </a:endParaRPr>
          </a:p>
        </p:txBody>
      </p:sp>
      <p:cxnSp>
        <p:nvCxnSpPr>
          <p:cNvPr id="53" name="Straight Arrow Connector 52"/>
          <p:cNvCxnSpPr/>
          <p:nvPr/>
        </p:nvCxnSpPr>
        <p:spPr>
          <a:xfrm>
            <a:off x="4246032" y="2049612"/>
            <a:ext cx="406400" cy="20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6544733" y="884767"/>
            <a:ext cx="520701" cy="4783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6661666" y="2209800"/>
            <a:ext cx="463035" cy="93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385733" y="4091552"/>
            <a:ext cx="4233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6413501" y="5704452"/>
            <a:ext cx="711200" cy="20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3479800" y="4822020"/>
            <a:ext cx="499534" cy="617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6553200" y="3888352"/>
            <a:ext cx="575734" cy="20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94267" y="2367464"/>
            <a:ext cx="0" cy="186266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11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41" grpId="0" animBg="1"/>
      <p:bldP spid="42" grpId="0" animBg="1"/>
      <p:bldP spid="43" grpId="0" animBg="1"/>
      <p:bldP spid="44" grpId="0" animBg="1"/>
      <p:bldP spid="45" grpId="0" animBg="1"/>
      <p:bldP spid="46" grpId="0" animBg="1"/>
      <p:bldP spid="4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28-09-poppy-fiel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89970"/>
            <a:ext cx="8229600" cy="1554163"/>
          </a:xfrm>
        </p:spPr>
        <p:txBody>
          <a:bodyPr>
            <a:noAutofit/>
          </a:bodyPr>
          <a:lstStyle/>
          <a:p>
            <a:r>
              <a:rPr lang="en-US" sz="4800" b="1" i="1" dirty="0" smtClean="0">
                <a:solidFill>
                  <a:schemeClr val="bg1"/>
                </a:solidFill>
                <a:latin typeface="Century Schoolbook"/>
                <a:cs typeface="Century Schoolbook"/>
              </a:rPr>
              <a:t>Differentiating Between </a:t>
            </a:r>
            <a:br>
              <a:rPr lang="en-US" sz="4800" b="1" i="1" dirty="0" smtClean="0">
                <a:solidFill>
                  <a:schemeClr val="bg1"/>
                </a:solidFill>
                <a:latin typeface="Century Schoolbook"/>
                <a:cs typeface="Century Schoolbook"/>
              </a:rPr>
            </a:br>
            <a:r>
              <a:rPr lang="en-US" sz="4800" b="1" i="1" dirty="0" smtClean="0">
                <a:solidFill>
                  <a:schemeClr val="bg1"/>
                </a:solidFill>
                <a:latin typeface="Century Schoolbook"/>
                <a:cs typeface="Century Schoolbook"/>
              </a:rPr>
              <a:t>Different Works</a:t>
            </a:r>
            <a:endParaRPr lang="en-US" sz="4800" b="1" i="1" dirty="0">
              <a:solidFill>
                <a:schemeClr val="bg1"/>
              </a:solidFill>
              <a:latin typeface="Century Schoolbook"/>
              <a:cs typeface="Century Schoolbook"/>
            </a:endParaRPr>
          </a:p>
        </p:txBody>
      </p:sp>
      <p:sp>
        <p:nvSpPr>
          <p:cNvPr id="4" name="Slide Number Placeholder 3"/>
          <p:cNvSpPr>
            <a:spLocks noGrp="1"/>
          </p:cNvSpPr>
          <p:nvPr>
            <p:ph type="sldNum" sz="quarter" idx="12"/>
          </p:nvPr>
        </p:nvSpPr>
        <p:spPr/>
        <p:txBody>
          <a:bodyPr/>
          <a:lstStyle/>
          <a:p>
            <a:fld id="{C69651B2-2BA6-FD4D-8B70-8A9F70834AA3}" type="slidenum">
              <a:rPr lang="en-US" smtClean="0"/>
              <a:t>57</a:t>
            </a:fld>
            <a:endParaRPr lang="en-US" dirty="0"/>
          </a:p>
        </p:txBody>
      </p:sp>
    </p:spTree>
    <p:extLst>
      <p:ext uri="{BB962C8B-B14F-4D97-AF65-F5344CB8AC3E}">
        <p14:creationId xmlns:p14="http://schemas.microsoft.com/office/powerpoint/2010/main" val="16562824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5"/>
            <a:ext cx="8229600" cy="1554162"/>
          </a:xfrm>
        </p:spPr>
        <p:txBody>
          <a:bodyPr>
            <a:noAutofit/>
          </a:bodyPr>
          <a:lstStyle/>
          <a:p>
            <a:r>
              <a:rPr lang="en-US" sz="4800" dirty="0" smtClean="0"/>
              <a:t>Didn’t Richard Strauss Compose </a:t>
            </a:r>
            <a:br>
              <a:rPr lang="en-US" sz="4800" dirty="0" smtClean="0"/>
            </a:br>
            <a:r>
              <a:rPr lang="en-US" sz="4800" dirty="0" smtClean="0"/>
              <a:t>“Also Sprach Zarathustra”?</a:t>
            </a:r>
            <a:endParaRPr lang="en-US" sz="4800" dirty="0"/>
          </a:p>
        </p:txBody>
      </p:sp>
      <p:sp>
        <p:nvSpPr>
          <p:cNvPr id="4" name="Slide Number Placeholder 3"/>
          <p:cNvSpPr>
            <a:spLocks noGrp="1"/>
          </p:cNvSpPr>
          <p:nvPr>
            <p:ph type="sldNum" sz="quarter" idx="12"/>
          </p:nvPr>
        </p:nvSpPr>
        <p:spPr/>
        <p:txBody>
          <a:bodyPr/>
          <a:lstStyle/>
          <a:p>
            <a:fld id="{C69651B2-2BA6-FD4D-8B70-8A9F70834AA3}" type="slidenum">
              <a:rPr lang="en-US" smtClean="0"/>
              <a:t>58</a:t>
            </a:fld>
            <a:endParaRPr lang="en-US" dirty="0"/>
          </a:p>
        </p:txBody>
      </p:sp>
      <p:sp>
        <p:nvSpPr>
          <p:cNvPr id="5" name="TextBox 4"/>
          <p:cNvSpPr txBox="1"/>
          <p:nvPr/>
        </p:nvSpPr>
        <p:spPr>
          <a:xfrm>
            <a:off x="829734" y="3822171"/>
            <a:ext cx="7857066" cy="1323439"/>
          </a:xfrm>
          <a:prstGeom prst="rect">
            <a:avLst/>
          </a:prstGeom>
          <a:noFill/>
        </p:spPr>
        <p:txBody>
          <a:bodyPr wrap="square" rtlCol="0">
            <a:spAutoFit/>
          </a:bodyPr>
          <a:lstStyle/>
          <a:p>
            <a:pPr algn="ctr"/>
            <a:r>
              <a:rPr lang="en-US" sz="4000" i="1" dirty="0" smtClean="0"/>
              <a:t>Or, When is a Work a new Work, </a:t>
            </a:r>
          </a:p>
          <a:p>
            <a:pPr algn="ctr"/>
            <a:r>
              <a:rPr lang="en-US" sz="4000" i="1" dirty="0" smtClean="0"/>
              <a:t>or the same Work?</a:t>
            </a:r>
            <a:endParaRPr lang="en-US" sz="4000" i="1" dirty="0"/>
          </a:p>
        </p:txBody>
      </p:sp>
    </p:spTree>
    <p:extLst>
      <p:ext uri="{BB962C8B-B14F-4D97-AF65-F5344CB8AC3E}">
        <p14:creationId xmlns:p14="http://schemas.microsoft.com/office/powerpoint/2010/main" val="39401000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933"/>
            <a:ext cx="8382000" cy="6265333"/>
          </a:xfrm>
        </p:spPr>
        <p:txBody>
          <a:bodyPr>
            <a:normAutofit/>
          </a:bodyPr>
          <a:lstStyle/>
          <a:p>
            <a:pPr marL="0" indent="0">
              <a:buNone/>
            </a:pPr>
            <a:r>
              <a:rPr lang="en-US" dirty="0"/>
              <a:t>“…</a:t>
            </a:r>
            <a:r>
              <a:rPr lang="en-US" i="1" dirty="0"/>
              <a:t>variant texts incorporating revisions or updates to an earlier text are viewed simply as expressions of the same work. Similarly, abridgements or enlargements of an existing text or the addition of parts or an accompaniment to a musical composition are also considered to be different expressions of the same work. Translations from one language to another, musical transcriptions and arrangements, and dubbed or subtitled versions of a film are also considered different expressions of the same original work.</a:t>
            </a:r>
            <a:r>
              <a:rPr lang="en-US" dirty="0"/>
              <a:t>” FRBR p.17-18</a:t>
            </a:r>
          </a:p>
          <a:p>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59</a:t>
            </a:fld>
            <a:endParaRPr lang="en-US" dirty="0"/>
          </a:p>
        </p:txBody>
      </p:sp>
    </p:spTree>
    <p:extLst>
      <p:ext uri="{BB962C8B-B14F-4D97-AF65-F5344CB8AC3E}">
        <p14:creationId xmlns:p14="http://schemas.microsoft.com/office/powerpoint/2010/main" val="1940787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333" y="355600"/>
            <a:ext cx="8839199" cy="6146800"/>
          </a:xfrm>
        </p:spPr>
        <p:txBody>
          <a:bodyPr>
            <a:noAutofit/>
          </a:bodyPr>
          <a:lstStyle/>
          <a:p>
            <a:pPr marL="0" indent="0">
              <a:buNone/>
            </a:pPr>
            <a:r>
              <a:rPr lang="en-US" sz="4000" dirty="0" smtClean="0"/>
              <a:t>Day 1 – Foundations: FRBR, RDA, BSR</a:t>
            </a:r>
          </a:p>
          <a:p>
            <a:pPr marL="0" indent="0">
              <a:buNone/>
            </a:pPr>
            <a:r>
              <a:rPr lang="en-US" sz="4000" dirty="0" smtClean="0"/>
              <a:t>Day 2 – Using the RDA Toolkit</a:t>
            </a:r>
          </a:p>
          <a:p>
            <a:pPr marL="0" indent="0">
              <a:buNone/>
            </a:pPr>
            <a:r>
              <a:rPr lang="en-US" sz="4000" dirty="0" smtClean="0"/>
              <a:t>Day 3 – BSR in RDA instruction order Pt. 1</a:t>
            </a:r>
          </a:p>
          <a:p>
            <a:pPr marL="0" indent="0">
              <a:buNone/>
            </a:pPr>
            <a:r>
              <a:rPr lang="en-US" sz="4000" dirty="0" smtClean="0"/>
              <a:t>Day 4 </a:t>
            </a:r>
            <a:r>
              <a:rPr lang="en-US" sz="4000" dirty="0"/>
              <a:t>– BSR </a:t>
            </a:r>
            <a:r>
              <a:rPr lang="en-US" sz="4000" dirty="0" smtClean="0"/>
              <a:t>in </a:t>
            </a:r>
            <a:r>
              <a:rPr lang="en-US" sz="4000" dirty="0"/>
              <a:t>RDA instruction order Pt. 2</a:t>
            </a:r>
            <a:endParaRPr lang="en-US" sz="4000" dirty="0" smtClean="0"/>
          </a:p>
          <a:p>
            <a:pPr marL="0" indent="0">
              <a:buNone/>
            </a:pPr>
            <a:r>
              <a:rPr lang="en-US" sz="4000" dirty="0" smtClean="0"/>
              <a:t>Day 5 – Constructing AAPs &amp; using relationship designators</a:t>
            </a:r>
          </a:p>
          <a:p>
            <a:pPr marL="0" indent="0">
              <a:buNone/>
            </a:pPr>
            <a:r>
              <a:rPr lang="en-US" sz="4000" dirty="0" smtClean="0"/>
              <a:t>Day 6 – BSR in MARC order</a:t>
            </a:r>
          </a:p>
          <a:p>
            <a:pPr marL="0" indent="0">
              <a:buNone/>
            </a:pPr>
            <a:r>
              <a:rPr lang="en-US" sz="4000" dirty="0" smtClean="0"/>
              <a:t>Additional training… </a:t>
            </a:r>
            <a:endParaRPr lang="en-US" sz="4000" dirty="0"/>
          </a:p>
        </p:txBody>
      </p:sp>
      <p:sp>
        <p:nvSpPr>
          <p:cNvPr id="5" name="Slide Number Placeholder 4"/>
          <p:cNvSpPr>
            <a:spLocks noGrp="1"/>
          </p:cNvSpPr>
          <p:nvPr>
            <p:ph type="sldNum" sz="quarter" idx="12"/>
          </p:nvPr>
        </p:nvSpPr>
        <p:spPr/>
        <p:txBody>
          <a:bodyPr/>
          <a:lstStyle/>
          <a:p>
            <a:fld id="{C69651B2-2BA6-FD4D-8B70-8A9F70834AA3}" type="slidenum">
              <a:rPr lang="en-US" smtClean="0"/>
              <a:t>6</a:t>
            </a:fld>
            <a:endParaRPr lang="en-US" dirty="0"/>
          </a:p>
        </p:txBody>
      </p:sp>
    </p:spTree>
    <p:extLst>
      <p:ext uri="{BB962C8B-B14F-4D97-AF65-F5344CB8AC3E}">
        <p14:creationId xmlns:p14="http://schemas.microsoft.com/office/powerpoint/2010/main" val="20428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7495"/>
          </a:xfrm>
        </p:spPr>
        <p:txBody>
          <a:bodyPr>
            <a:normAutofit fontScale="90000"/>
          </a:bodyPr>
          <a:lstStyle/>
          <a:p>
            <a:r>
              <a:rPr lang="en-US" dirty="0" smtClean="0"/>
              <a:t>On the other hand…</a:t>
            </a:r>
            <a:endParaRPr lang="en-US" dirty="0"/>
          </a:p>
        </p:txBody>
      </p:sp>
      <p:sp>
        <p:nvSpPr>
          <p:cNvPr id="3" name="Content Placeholder 2"/>
          <p:cNvSpPr>
            <a:spLocks noGrp="1"/>
          </p:cNvSpPr>
          <p:nvPr>
            <p:ph idx="1"/>
          </p:nvPr>
        </p:nvSpPr>
        <p:spPr>
          <a:xfrm>
            <a:off x="457200" y="863600"/>
            <a:ext cx="8382000" cy="5492750"/>
          </a:xfrm>
        </p:spPr>
        <p:txBody>
          <a:bodyPr>
            <a:normAutofit fontScale="92500" lnSpcReduction="10000"/>
          </a:bodyPr>
          <a:lstStyle/>
          <a:p>
            <a:pPr marL="0" indent="0">
              <a:buNone/>
            </a:pPr>
            <a:r>
              <a:rPr lang="en-US" dirty="0" smtClean="0"/>
              <a:t>“… </a:t>
            </a:r>
            <a:r>
              <a:rPr lang="en-US" i="1" dirty="0" smtClean="0"/>
              <a:t>when the modification of a work involves a significant degree of independent intellectual or artistic effort, the result is viewed … as a new work. Thus, paraphrases, rewritings, adaptations for children, parodies, musical variations on a theme and free transcriptions of a musical composition are considered to represent new works. Similarly, adaptations of a work from one literary or art form to another (e.g. dramatizations, adaptations from one medium of the graphic arts to another, etc.) are considered to represent new works. Abstracts, digests, and summaries are also considered to represent new works.</a:t>
            </a:r>
            <a:r>
              <a:rPr lang="en-US" dirty="0" smtClean="0"/>
              <a:t>” FRBR p.18</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60</a:t>
            </a:fld>
            <a:endParaRPr lang="en-US" dirty="0"/>
          </a:p>
        </p:txBody>
      </p:sp>
    </p:spTree>
    <p:extLst>
      <p:ext uri="{BB962C8B-B14F-4D97-AF65-F5344CB8AC3E}">
        <p14:creationId xmlns:p14="http://schemas.microsoft.com/office/powerpoint/2010/main" val="5769052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1" y="457200"/>
            <a:ext cx="3945466" cy="6028267"/>
          </a:xfrm>
        </p:spPr>
        <p:txBody>
          <a:bodyPr>
            <a:normAutofit lnSpcReduction="10000"/>
          </a:bodyPr>
          <a:lstStyle/>
          <a:p>
            <a:pPr marL="0" indent="0" algn="ctr">
              <a:buNone/>
            </a:pPr>
            <a:r>
              <a:rPr lang="en-US" u="sng" dirty="0" smtClean="0"/>
              <a:t>Same Work, Different Expression</a:t>
            </a:r>
            <a:r>
              <a:rPr lang="en-US" dirty="0" smtClean="0"/>
              <a:t>	</a:t>
            </a:r>
          </a:p>
          <a:p>
            <a:pPr marL="0" indent="0">
              <a:buNone/>
            </a:pPr>
            <a:r>
              <a:rPr lang="en-US" dirty="0" smtClean="0"/>
              <a:t>revisions, updates,  abridgements, enlargements, addition </a:t>
            </a:r>
            <a:r>
              <a:rPr lang="en-US" dirty="0"/>
              <a:t>of </a:t>
            </a:r>
            <a:r>
              <a:rPr lang="en-US" dirty="0" smtClean="0"/>
              <a:t>parts, </a:t>
            </a:r>
            <a:r>
              <a:rPr lang="en-US" dirty="0"/>
              <a:t>or an </a:t>
            </a:r>
            <a:r>
              <a:rPr lang="en-US" dirty="0" smtClean="0"/>
              <a:t>accompaniment, translations </a:t>
            </a:r>
            <a:r>
              <a:rPr lang="en-US" dirty="0"/>
              <a:t>from one language to another, musical </a:t>
            </a:r>
            <a:r>
              <a:rPr lang="en-US" dirty="0" smtClean="0"/>
              <a:t>transcriptions, arrangements, dubbed, or </a:t>
            </a:r>
            <a:r>
              <a:rPr lang="en-US" dirty="0"/>
              <a:t>subtitled </a:t>
            </a:r>
            <a:r>
              <a:rPr lang="en-US" dirty="0" smtClean="0"/>
              <a:t>versions</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61</a:t>
            </a:fld>
            <a:endParaRPr lang="en-US" dirty="0"/>
          </a:p>
        </p:txBody>
      </p:sp>
      <p:sp>
        <p:nvSpPr>
          <p:cNvPr id="5" name="Content Placeholder 2"/>
          <p:cNvSpPr txBox="1">
            <a:spLocks/>
          </p:cNvSpPr>
          <p:nvPr/>
        </p:nvSpPr>
        <p:spPr>
          <a:xfrm>
            <a:off x="4318001" y="457200"/>
            <a:ext cx="4571999" cy="58991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u="sng" dirty="0" smtClean="0"/>
              <a:t>New Work</a:t>
            </a:r>
          </a:p>
          <a:p>
            <a:pPr marL="0" indent="0">
              <a:buNone/>
            </a:pPr>
            <a:r>
              <a:rPr lang="en-US" dirty="0"/>
              <a:t>p</a:t>
            </a:r>
            <a:r>
              <a:rPr lang="en-US" dirty="0" smtClean="0"/>
              <a:t>araphrases, rewritings, adaptations for children, parodies, musical variations on a theme, free transcriptions of a composition, adaptations from one literary or art form to another, abstracts, digests, and summaries</a:t>
            </a:r>
            <a:endParaRPr lang="en-US" dirty="0"/>
          </a:p>
        </p:txBody>
      </p:sp>
    </p:spTree>
    <p:extLst>
      <p:ext uri="{BB962C8B-B14F-4D97-AF65-F5344CB8AC3E}">
        <p14:creationId xmlns:p14="http://schemas.microsoft.com/office/powerpoint/2010/main" val="347554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1"/>
          <p:cNvGrpSpPr>
            <a:grpSpLocks/>
          </p:cNvGrpSpPr>
          <p:nvPr/>
        </p:nvGrpSpPr>
        <p:grpSpPr bwMode="auto">
          <a:xfrm>
            <a:off x="223838" y="919163"/>
            <a:ext cx="8715375" cy="4911725"/>
            <a:chOff x="0" y="0"/>
            <a:chExt cx="7808" cy="4400"/>
          </a:xfrm>
        </p:grpSpPr>
        <p:sp>
          <p:nvSpPr>
            <p:cNvPr id="53310" name="Rectangle 2"/>
            <p:cNvSpPr>
              <a:spLocks/>
            </p:cNvSpPr>
            <p:nvPr/>
          </p:nvSpPr>
          <p:spPr bwMode="auto">
            <a:xfrm>
              <a:off x="0" y="0"/>
              <a:ext cx="1072" cy="44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defTabSz="642938"/>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53311" name="Rectangle 3"/>
            <p:cNvSpPr>
              <a:spLocks/>
            </p:cNvSpPr>
            <p:nvPr/>
          </p:nvSpPr>
          <p:spPr bwMode="auto">
            <a:xfrm>
              <a:off x="6296" y="0"/>
              <a:ext cx="1512" cy="44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defTabSz="642938"/>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53312" name="Rectangle 4"/>
            <p:cNvSpPr>
              <a:spLocks/>
            </p:cNvSpPr>
            <p:nvPr/>
          </p:nvSpPr>
          <p:spPr bwMode="auto">
            <a:xfrm>
              <a:off x="1072" y="0"/>
              <a:ext cx="5232" cy="4400"/>
            </a:xfrm>
            <a:prstGeom prst="rect">
              <a:avLst/>
            </a:prstGeom>
            <a:solidFill>
              <a:srgbClr val="FBF9C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defTabSz="642938"/>
              <a:endParaRPr lang="en-US" sz="3000" dirty="0">
                <a:solidFill>
                  <a:srgbClr val="000000"/>
                </a:solidFill>
                <a:latin typeface="Gill Sans" charset="0"/>
                <a:ea typeface="ヒラギノ角ゴ ProN W3" charset="0"/>
                <a:cs typeface="ヒラギノ角ゴ ProN W3" charset="0"/>
                <a:sym typeface="Gill Sans" charset="0"/>
              </a:endParaRPr>
            </a:p>
          </p:txBody>
        </p:sp>
      </p:grpSp>
      <p:sp>
        <p:nvSpPr>
          <p:cNvPr id="147462" name="Rectangle 5"/>
          <p:cNvSpPr>
            <a:spLocks/>
          </p:cNvSpPr>
          <p:nvPr/>
        </p:nvSpPr>
        <p:spPr bwMode="auto">
          <a:xfrm>
            <a:off x="160338" y="5943600"/>
            <a:ext cx="15922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2400" dirty="0">
                <a:latin typeface="Calibri" charset="0"/>
                <a:ea typeface="ヒラギノ角ゴ ProN W3" charset="0"/>
                <a:cs typeface="ヒラギノ角ゴ ProN W3" charset="0"/>
                <a:sym typeface="Times New Roman" charset="0"/>
              </a:rPr>
              <a:t>Original Work--</a:t>
            </a:r>
            <a:r>
              <a:rPr lang="en-US" sz="1700" dirty="0">
                <a:latin typeface="Calibri" charset="0"/>
                <a:ea typeface="ヒラギノ角ゴ ProN W3" charset="0"/>
                <a:cs typeface="ヒラギノ角ゴ ProN W3" charset="0"/>
                <a:sym typeface="Times New Roman" charset="0"/>
              </a:rPr>
              <a:t> </a:t>
            </a:r>
            <a:r>
              <a:rPr lang="en-US" sz="2000" dirty="0">
                <a:latin typeface="Calibri" charset="0"/>
                <a:ea typeface="ヒラギノ角ゴ ProN W3" charset="0"/>
                <a:cs typeface="ヒラギノ角ゴ ProN W3" charset="0"/>
                <a:sym typeface="Times New Roman" charset="0"/>
              </a:rPr>
              <a:t>Same Expression</a:t>
            </a:r>
          </a:p>
        </p:txBody>
      </p:sp>
      <p:sp>
        <p:nvSpPr>
          <p:cNvPr id="147463" name="Rectangle 6"/>
          <p:cNvSpPr>
            <a:spLocks/>
          </p:cNvSpPr>
          <p:nvPr/>
        </p:nvSpPr>
        <p:spPr bwMode="auto">
          <a:xfrm>
            <a:off x="1219200" y="6027738"/>
            <a:ext cx="358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2400" dirty="0">
                <a:latin typeface="Calibri" charset="0"/>
                <a:ea typeface="ヒラギノ角ゴ ProN W3" charset="0"/>
                <a:cs typeface="ヒラギノ角ゴ ProN W3" charset="0"/>
                <a:sym typeface="Times New Roman" charset="0"/>
              </a:rPr>
              <a:t>Same Work – </a:t>
            </a:r>
          </a:p>
          <a:p>
            <a:pPr algn="ctr" defTabSz="642938"/>
            <a:r>
              <a:rPr lang="en-US" sz="2400" dirty="0">
                <a:latin typeface="Calibri" charset="0"/>
                <a:ea typeface="ヒラギノ角ゴ ProN W3" charset="0"/>
                <a:cs typeface="ヒラギノ角ゴ ProN W3" charset="0"/>
                <a:sym typeface="Times New Roman" charset="0"/>
              </a:rPr>
              <a:t>New Expression</a:t>
            </a:r>
          </a:p>
        </p:txBody>
      </p:sp>
      <p:sp>
        <p:nvSpPr>
          <p:cNvPr id="147464" name="Rectangle 7"/>
          <p:cNvSpPr>
            <a:spLocks/>
          </p:cNvSpPr>
          <p:nvPr/>
        </p:nvSpPr>
        <p:spPr bwMode="auto">
          <a:xfrm>
            <a:off x="5089525" y="6027738"/>
            <a:ext cx="3830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2400" dirty="0">
                <a:latin typeface="Calibri" charset="0"/>
                <a:ea typeface="ヒラギノ角ゴ ProN W3" charset="0"/>
                <a:cs typeface="ヒラギノ角ゴ ProN W3" charset="0"/>
                <a:sym typeface="Times New Roman" charset="0"/>
              </a:rPr>
              <a:t>New Work</a:t>
            </a:r>
          </a:p>
        </p:txBody>
      </p:sp>
      <p:sp>
        <p:nvSpPr>
          <p:cNvPr id="16392" name="Rectangle 8"/>
          <p:cNvSpPr>
            <a:spLocks/>
          </p:cNvSpPr>
          <p:nvPr/>
        </p:nvSpPr>
        <p:spPr bwMode="auto">
          <a:xfrm>
            <a:off x="4017963" y="6248400"/>
            <a:ext cx="22240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2400" b="1" i="1" dirty="0">
                <a:latin typeface="Calibri" charset="0"/>
                <a:ea typeface="ヒラギノ角ゴ ProN W3" charset="0"/>
                <a:cs typeface="ヒラギノ角ゴ ProN W3" charset="0"/>
                <a:sym typeface="Times New Roman" charset="0"/>
              </a:rPr>
              <a:t>Cataloging Rules Cut-Off Point</a:t>
            </a:r>
          </a:p>
        </p:txBody>
      </p:sp>
      <p:sp>
        <p:nvSpPr>
          <p:cNvPr id="147466" name="Rectangle 9"/>
          <p:cNvSpPr>
            <a:spLocks/>
          </p:cNvSpPr>
          <p:nvPr/>
        </p:nvSpPr>
        <p:spPr bwMode="auto">
          <a:xfrm>
            <a:off x="1455738" y="928688"/>
            <a:ext cx="57499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2000" b="1" dirty="0">
                <a:latin typeface="Calibri" charset="0"/>
                <a:ea typeface="ヒラギノ角ゴ ProN W3" charset="0"/>
                <a:cs typeface="ヒラギノ角ゴ ProN W3" charset="0"/>
                <a:sym typeface="Times New Roman" charset="0"/>
              </a:rPr>
              <a:t>Derivative</a:t>
            </a:r>
          </a:p>
        </p:txBody>
      </p:sp>
      <p:sp>
        <p:nvSpPr>
          <p:cNvPr id="147467" name="Rectangle 10"/>
          <p:cNvSpPr>
            <a:spLocks/>
          </p:cNvSpPr>
          <p:nvPr/>
        </p:nvSpPr>
        <p:spPr bwMode="auto">
          <a:xfrm>
            <a:off x="0" y="923925"/>
            <a:ext cx="160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2000" b="1" dirty="0">
                <a:latin typeface="Calibri" charset="0"/>
                <a:ea typeface="ヒラギノ角ゴ ProN W3" charset="0"/>
                <a:cs typeface="ヒラギノ角ゴ ProN W3" charset="0"/>
                <a:sym typeface="Times New Roman" charset="0"/>
              </a:rPr>
              <a:t>Equivalent</a:t>
            </a:r>
          </a:p>
        </p:txBody>
      </p:sp>
      <p:sp>
        <p:nvSpPr>
          <p:cNvPr id="147468" name="Rectangle 11"/>
          <p:cNvSpPr>
            <a:spLocks/>
          </p:cNvSpPr>
          <p:nvPr/>
        </p:nvSpPr>
        <p:spPr bwMode="auto">
          <a:xfrm>
            <a:off x="7286625" y="923925"/>
            <a:ext cx="15986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2000" b="1" dirty="0">
                <a:latin typeface="Calibri" charset="0"/>
                <a:ea typeface="ヒラギノ角ゴ ProN W3" charset="0"/>
                <a:cs typeface="ヒラギノ角ゴ ProN W3" charset="0"/>
                <a:sym typeface="Times New Roman" charset="0"/>
              </a:rPr>
              <a:t>Descriptive</a:t>
            </a:r>
          </a:p>
        </p:txBody>
      </p:sp>
      <p:sp>
        <p:nvSpPr>
          <p:cNvPr id="53258" name="Rectangle 12"/>
          <p:cNvSpPr>
            <a:spLocks/>
          </p:cNvSpPr>
          <p:nvPr/>
        </p:nvSpPr>
        <p:spPr bwMode="auto">
          <a:xfrm>
            <a:off x="571500" y="4202113"/>
            <a:ext cx="8302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Facsimile</a:t>
            </a:r>
          </a:p>
        </p:txBody>
      </p:sp>
      <p:sp>
        <p:nvSpPr>
          <p:cNvPr id="53259" name="Rectangle 13"/>
          <p:cNvSpPr>
            <a:spLocks/>
          </p:cNvSpPr>
          <p:nvPr/>
        </p:nvSpPr>
        <p:spPr bwMode="auto">
          <a:xfrm>
            <a:off x="231775" y="4656138"/>
            <a:ext cx="83026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Reprint</a:t>
            </a:r>
          </a:p>
        </p:txBody>
      </p:sp>
      <p:sp>
        <p:nvSpPr>
          <p:cNvPr id="53260" name="Rectangle 14"/>
          <p:cNvSpPr>
            <a:spLocks/>
          </p:cNvSpPr>
          <p:nvPr/>
        </p:nvSpPr>
        <p:spPr bwMode="auto">
          <a:xfrm>
            <a:off x="115888" y="3295650"/>
            <a:ext cx="13319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Exact</a:t>
            </a:r>
          </a:p>
          <a:p>
            <a:pPr algn="ctr" defTabSz="642938"/>
            <a:r>
              <a:rPr lang="en-US" sz="1600" dirty="0">
                <a:latin typeface="Calibri" charset="0"/>
                <a:ea typeface="ヒラギノ角ゴ ProN W3" charset="0"/>
                <a:cs typeface="ヒラギノ角ゴ ProN W3" charset="0"/>
                <a:sym typeface="Times New Roman" charset="0"/>
              </a:rPr>
              <a:t>Reproduction</a:t>
            </a:r>
          </a:p>
        </p:txBody>
      </p:sp>
      <p:sp>
        <p:nvSpPr>
          <p:cNvPr id="53261" name="Rectangle 15"/>
          <p:cNvSpPr>
            <a:spLocks/>
          </p:cNvSpPr>
          <p:nvPr/>
        </p:nvSpPr>
        <p:spPr bwMode="auto">
          <a:xfrm>
            <a:off x="660400" y="2593975"/>
            <a:ext cx="8302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Copy</a:t>
            </a:r>
          </a:p>
        </p:txBody>
      </p:sp>
      <p:sp>
        <p:nvSpPr>
          <p:cNvPr id="53262" name="Rectangle 16"/>
          <p:cNvSpPr>
            <a:spLocks/>
          </p:cNvSpPr>
          <p:nvPr/>
        </p:nvSpPr>
        <p:spPr bwMode="auto">
          <a:xfrm>
            <a:off x="228600" y="1676400"/>
            <a:ext cx="12017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Microform</a:t>
            </a:r>
          </a:p>
          <a:p>
            <a:pPr algn="ctr" defTabSz="642938"/>
            <a:r>
              <a:rPr lang="en-US" sz="1600" dirty="0">
                <a:latin typeface="Calibri" charset="0"/>
                <a:ea typeface="ヒラギノ角ゴ ProN W3" charset="0"/>
                <a:cs typeface="ヒラギノ角ゴ ProN W3" charset="0"/>
                <a:sym typeface="Times New Roman" charset="0"/>
              </a:rPr>
              <a:t>Reproduction</a:t>
            </a:r>
          </a:p>
        </p:txBody>
      </p:sp>
      <p:sp>
        <p:nvSpPr>
          <p:cNvPr id="53263" name="Rectangle 17"/>
          <p:cNvSpPr>
            <a:spLocks/>
          </p:cNvSpPr>
          <p:nvPr/>
        </p:nvSpPr>
        <p:spPr bwMode="auto">
          <a:xfrm>
            <a:off x="1981200" y="4114800"/>
            <a:ext cx="1143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Variations or Versions</a:t>
            </a:r>
          </a:p>
        </p:txBody>
      </p:sp>
      <p:sp>
        <p:nvSpPr>
          <p:cNvPr id="16412" name="Line 28"/>
          <p:cNvSpPr>
            <a:spLocks noChangeShapeType="1"/>
          </p:cNvSpPr>
          <p:nvPr/>
        </p:nvSpPr>
        <p:spPr bwMode="auto">
          <a:xfrm>
            <a:off x="5029200" y="914400"/>
            <a:ext cx="0" cy="51054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3266" name="Rectangle 29"/>
          <p:cNvSpPr>
            <a:spLocks/>
          </p:cNvSpPr>
          <p:nvPr/>
        </p:nvSpPr>
        <p:spPr bwMode="auto">
          <a:xfrm>
            <a:off x="1554163" y="3495675"/>
            <a:ext cx="10366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Translation</a:t>
            </a:r>
          </a:p>
        </p:txBody>
      </p:sp>
      <p:sp>
        <p:nvSpPr>
          <p:cNvPr id="53267" name="Rectangle 30"/>
          <p:cNvSpPr>
            <a:spLocks/>
          </p:cNvSpPr>
          <p:nvPr/>
        </p:nvSpPr>
        <p:spPr bwMode="auto">
          <a:xfrm>
            <a:off x="1536700" y="2081213"/>
            <a:ext cx="12827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Simultaneous</a:t>
            </a:r>
          </a:p>
          <a:p>
            <a:pPr algn="ctr" defTabSz="642938"/>
            <a:r>
              <a:rPr lang="ja-JP" altLang="en-US" sz="1600">
                <a:latin typeface="Calibri" charset="0"/>
                <a:ea typeface="ヒラギノ角ゴ ProN W3" charset="0"/>
                <a:cs typeface="ヒラギノ角ゴ ProN W3" charset="0"/>
                <a:sym typeface="Times New Roman" charset="0"/>
              </a:rPr>
              <a:t>“</a:t>
            </a:r>
            <a:r>
              <a:rPr lang="en-US" sz="1600" dirty="0">
                <a:latin typeface="Calibri" charset="0"/>
                <a:ea typeface="ヒラギノ角ゴ ProN W3" charset="0"/>
                <a:cs typeface="ヒラギノ角ゴ ProN W3" charset="0"/>
                <a:sym typeface="Times New Roman" charset="0"/>
              </a:rPr>
              <a:t>Publication</a:t>
            </a:r>
            <a:r>
              <a:rPr lang="ja-JP" altLang="en-US" sz="1600">
                <a:latin typeface="Calibri" charset="0"/>
                <a:ea typeface="ヒラギノ角ゴ ProN W3" charset="0"/>
                <a:cs typeface="ヒラギノ角ゴ ProN W3" charset="0"/>
                <a:sym typeface="Times New Roman" charset="0"/>
              </a:rPr>
              <a:t>”</a:t>
            </a:r>
            <a:endParaRPr lang="en-US" sz="1600" dirty="0">
              <a:latin typeface="Calibri" charset="0"/>
              <a:ea typeface="ヒラギノ角ゴ ProN W3" charset="0"/>
              <a:cs typeface="ヒラギノ角ゴ ProN W3" charset="0"/>
              <a:sym typeface="Times New Roman" charset="0"/>
            </a:endParaRPr>
          </a:p>
        </p:txBody>
      </p:sp>
      <p:sp>
        <p:nvSpPr>
          <p:cNvPr id="53268" name="Rectangle 31"/>
          <p:cNvSpPr>
            <a:spLocks/>
          </p:cNvSpPr>
          <p:nvPr/>
        </p:nvSpPr>
        <p:spPr bwMode="auto">
          <a:xfrm>
            <a:off x="2527300" y="1674813"/>
            <a:ext cx="10620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Edition</a:t>
            </a:r>
          </a:p>
        </p:txBody>
      </p:sp>
      <p:sp>
        <p:nvSpPr>
          <p:cNvPr id="53269" name="Rectangle 32"/>
          <p:cNvSpPr>
            <a:spLocks/>
          </p:cNvSpPr>
          <p:nvPr/>
        </p:nvSpPr>
        <p:spPr bwMode="auto">
          <a:xfrm>
            <a:off x="2251075" y="2906713"/>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400" dirty="0">
                <a:latin typeface="Times New Roman" charset="0"/>
                <a:ea typeface="ヒラギノ角ゴ ProN W3" charset="0"/>
                <a:cs typeface="ヒラギノ角ゴ ProN W3" charset="0"/>
                <a:sym typeface="Times New Roman" charset="0"/>
              </a:rPr>
              <a:t>Revision</a:t>
            </a:r>
          </a:p>
        </p:txBody>
      </p:sp>
      <p:sp>
        <p:nvSpPr>
          <p:cNvPr id="53270" name="Rectangle 33"/>
          <p:cNvSpPr>
            <a:spLocks/>
          </p:cNvSpPr>
          <p:nvPr/>
        </p:nvSpPr>
        <p:spPr bwMode="auto">
          <a:xfrm>
            <a:off x="3276600" y="4554538"/>
            <a:ext cx="13128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Slight</a:t>
            </a:r>
          </a:p>
          <a:p>
            <a:pPr algn="ctr" defTabSz="642938"/>
            <a:r>
              <a:rPr lang="en-US" sz="1600" dirty="0">
                <a:latin typeface="Calibri" charset="0"/>
                <a:ea typeface="ヒラギノ角ゴ ProN W3" charset="0"/>
                <a:cs typeface="ヒラギノ角ゴ ProN W3" charset="0"/>
                <a:sym typeface="Times New Roman" charset="0"/>
              </a:rPr>
              <a:t>Modification</a:t>
            </a:r>
          </a:p>
        </p:txBody>
      </p:sp>
      <p:sp>
        <p:nvSpPr>
          <p:cNvPr id="53271" name="Rectangle 34"/>
          <p:cNvSpPr>
            <a:spLocks/>
          </p:cNvSpPr>
          <p:nvPr/>
        </p:nvSpPr>
        <p:spPr bwMode="auto">
          <a:xfrm>
            <a:off x="3527425" y="3517900"/>
            <a:ext cx="103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Expurgated</a:t>
            </a:r>
          </a:p>
          <a:p>
            <a:pPr algn="ctr" defTabSz="642938"/>
            <a:r>
              <a:rPr lang="en-US" sz="1600" dirty="0">
                <a:latin typeface="Calibri" charset="0"/>
                <a:ea typeface="ヒラギノ角ゴ ProN W3" charset="0"/>
                <a:cs typeface="ヒラギノ角ゴ ProN W3" charset="0"/>
                <a:sym typeface="Times New Roman" charset="0"/>
              </a:rPr>
              <a:t>Edition</a:t>
            </a:r>
          </a:p>
        </p:txBody>
      </p:sp>
      <p:sp>
        <p:nvSpPr>
          <p:cNvPr id="53272" name="Rectangle 35"/>
          <p:cNvSpPr>
            <a:spLocks/>
          </p:cNvSpPr>
          <p:nvPr/>
        </p:nvSpPr>
        <p:spPr bwMode="auto">
          <a:xfrm>
            <a:off x="3295650" y="2822575"/>
            <a:ext cx="103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Illustrated</a:t>
            </a:r>
          </a:p>
          <a:p>
            <a:pPr algn="ctr" defTabSz="642938"/>
            <a:r>
              <a:rPr lang="en-US" sz="1600" dirty="0">
                <a:latin typeface="Calibri" charset="0"/>
                <a:ea typeface="ヒラギノ角ゴ ProN W3" charset="0"/>
                <a:cs typeface="ヒラギノ角ゴ ProN W3" charset="0"/>
                <a:sym typeface="Times New Roman" charset="0"/>
              </a:rPr>
              <a:t>Edition</a:t>
            </a:r>
          </a:p>
        </p:txBody>
      </p:sp>
      <p:sp>
        <p:nvSpPr>
          <p:cNvPr id="53273" name="Rectangle 36"/>
          <p:cNvSpPr>
            <a:spLocks/>
          </p:cNvSpPr>
          <p:nvPr/>
        </p:nvSpPr>
        <p:spPr bwMode="auto">
          <a:xfrm>
            <a:off x="3786188" y="2081213"/>
            <a:ext cx="10366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Abridged</a:t>
            </a:r>
          </a:p>
          <a:p>
            <a:pPr algn="ctr" defTabSz="642938"/>
            <a:r>
              <a:rPr lang="en-US" sz="1600" dirty="0">
                <a:latin typeface="Calibri" charset="0"/>
                <a:ea typeface="ヒラギノ角ゴ ProN W3" charset="0"/>
                <a:cs typeface="ヒラギノ角ゴ ProN W3" charset="0"/>
                <a:sym typeface="Times New Roman" charset="0"/>
              </a:rPr>
              <a:t>Edition</a:t>
            </a:r>
          </a:p>
        </p:txBody>
      </p:sp>
      <p:sp>
        <p:nvSpPr>
          <p:cNvPr id="53274" name="Rectangle 37"/>
          <p:cNvSpPr>
            <a:spLocks/>
          </p:cNvSpPr>
          <p:nvPr/>
        </p:nvSpPr>
        <p:spPr bwMode="auto">
          <a:xfrm>
            <a:off x="3652838" y="4202113"/>
            <a:ext cx="1223962"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Arrangement</a:t>
            </a:r>
          </a:p>
        </p:txBody>
      </p:sp>
      <p:sp>
        <p:nvSpPr>
          <p:cNvPr id="53275" name="Rectangle 38"/>
          <p:cNvSpPr>
            <a:spLocks/>
          </p:cNvSpPr>
          <p:nvPr/>
        </p:nvSpPr>
        <p:spPr bwMode="auto">
          <a:xfrm>
            <a:off x="5029200" y="1752600"/>
            <a:ext cx="10636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Summary</a:t>
            </a:r>
          </a:p>
        </p:txBody>
      </p:sp>
      <p:sp>
        <p:nvSpPr>
          <p:cNvPr id="53276" name="Rectangle 39"/>
          <p:cNvSpPr>
            <a:spLocks/>
          </p:cNvSpPr>
          <p:nvPr/>
        </p:nvSpPr>
        <p:spPr bwMode="auto">
          <a:xfrm>
            <a:off x="5045075" y="1981200"/>
            <a:ext cx="10636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Abstract</a:t>
            </a:r>
          </a:p>
        </p:txBody>
      </p:sp>
      <p:sp>
        <p:nvSpPr>
          <p:cNvPr id="53277" name="Rectangle 40"/>
          <p:cNvSpPr>
            <a:spLocks/>
          </p:cNvSpPr>
          <p:nvPr/>
        </p:nvSpPr>
        <p:spPr bwMode="auto">
          <a:xfrm>
            <a:off x="5029200" y="2246313"/>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Digest</a:t>
            </a:r>
          </a:p>
        </p:txBody>
      </p:sp>
      <p:sp>
        <p:nvSpPr>
          <p:cNvPr id="53278" name="Rectangle 41"/>
          <p:cNvSpPr>
            <a:spLocks/>
          </p:cNvSpPr>
          <p:nvPr/>
        </p:nvSpPr>
        <p:spPr bwMode="auto">
          <a:xfrm>
            <a:off x="5257800" y="3022600"/>
            <a:ext cx="15732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Change of Genre</a:t>
            </a:r>
          </a:p>
        </p:txBody>
      </p:sp>
      <p:sp>
        <p:nvSpPr>
          <p:cNvPr id="53279" name="Rectangle 42"/>
          <p:cNvSpPr>
            <a:spLocks/>
          </p:cNvSpPr>
          <p:nvPr/>
        </p:nvSpPr>
        <p:spPr bwMode="auto">
          <a:xfrm>
            <a:off x="5367338" y="4656138"/>
            <a:ext cx="106203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Adaptation</a:t>
            </a:r>
          </a:p>
        </p:txBody>
      </p:sp>
      <p:sp>
        <p:nvSpPr>
          <p:cNvPr id="53280" name="Rectangle 43"/>
          <p:cNvSpPr>
            <a:spLocks/>
          </p:cNvSpPr>
          <p:nvPr/>
        </p:nvSpPr>
        <p:spPr bwMode="auto">
          <a:xfrm>
            <a:off x="6027738" y="1981200"/>
            <a:ext cx="12112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Dramatization</a:t>
            </a:r>
          </a:p>
        </p:txBody>
      </p:sp>
      <p:sp>
        <p:nvSpPr>
          <p:cNvPr id="53281" name="Rectangle 44"/>
          <p:cNvSpPr>
            <a:spLocks/>
          </p:cNvSpPr>
          <p:nvPr/>
        </p:nvSpPr>
        <p:spPr bwMode="auto">
          <a:xfrm>
            <a:off x="6027738" y="2219325"/>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Novelization</a:t>
            </a:r>
          </a:p>
        </p:txBody>
      </p:sp>
      <p:sp>
        <p:nvSpPr>
          <p:cNvPr id="53282" name="Rectangle 45"/>
          <p:cNvSpPr>
            <a:spLocks/>
          </p:cNvSpPr>
          <p:nvPr/>
        </p:nvSpPr>
        <p:spPr bwMode="auto">
          <a:xfrm>
            <a:off x="5943600" y="2438400"/>
            <a:ext cx="10620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Screenplay</a:t>
            </a:r>
          </a:p>
        </p:txBody>
      </p:sp>
      <p:sp>
        <p:nvSpPr>
          <p:cNvPr id="53283" name="Rectangle 46"/>
          <p:cNvSpPr>
            <a:spLocks/>
          </p:cNvSpPr>
          <p:nvPr/>
        </p:nvSpPr>
        <p:spPr bwMode="auto">
          <a:xfrm>
            <a:off x="6027738" y="2674938"/>
            <a:ext cx="10620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Libretto</a:t>
            </a:r>
          </a:p>
        </p:txBody>
      </p:sp>
      <p:sp>
        <p:nvSpPr>
          <p:cNvPr id="53284" name="Rectangle 47"/>
          <p:cNvSpPr>
            <a:spLocks/>
          </p:cNvSpPr>
          <p:nvPr/>
        </p:nvSpPr>
        <p:spPr bwMode="auto">
          <a:xfrm>
            <a:off x="6027738" y="1231900"/>
            <a:ext cx="11064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Free</a:t>
            </a:r>
          </a:p>
          <a:p>
            <a:pPr algn="ctr" defTabSz="642938"/>
            <a:r>
              <a:rPr lang="en-US" sz="1600" dirty="0">
                <a:latin typeface="Calibri" charset="0"/>
                <a:ea typeface="ヒラギノ角ゴ ProN W3" charset="0"/>
                <a:cs typeface="ヒラギノ角ゴ ProN W3" charset="0"/>
                <a:sym typeface="Times New Roman" charset="0"/>
              </a:rPr>
              <a:t>Translation</a:t>
            </a:r>
          </a:p>
        </p:txBody>
      </p:sp>
      <p:sp>
        <p:nvSpPr>
          <p:cNvPr id="53285" name="Rectangle 48"/>
          <p:cNvSpPr>
            <a:spLocks/>
          </p:cNvSpPr>
          <p:nvPr/>
        </p:nvSpPr>
        <p:spPr bwMode="auto">
          <a:xfrm>
            <a:off x="5638800" y="4010025"/>
            <a:ext cx="16748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Same Style or</a:t>
            </a:r>
          </a:p>
          <a:p>
            <a:pPr algn="ctr" defTabSz="642938"/>
            <a:r>
              <a:rPr lang="en-US" sz="1600" dirty="0">
                <a:latin typeface="Calibri" charset="0"/>
                <a:ea typeface="ヒラギノ角ゴ ProN W3" charset="0"/>
                <a:cs typeface="ヒラギノ角ゴ ProN W3" charset="0"/>
                <a:sym typeface="Times New Roman" charset="0"/>
              </a:rPr>
              <a:t>Thematic Content</a:t>
            </a:r>
          </a:p>
        </p:txBody>
      </p:sp>
      <p:sp>
        <p:nvSpPr>
          <p:cNvPr id="53286" name="Rectangle 49"/>
          <p:cNvSpPr>
            <a:spLocks/>
          </p:cNvSpPr>
          <p:nvPr/>
        </p:nvSpPr>
        <p:spPr bwMode="auto">
          <a:xfrm>
            <a:off x="6769100" y="3236913"/>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400" dirty="0">
                <a:latin typeface="Times New Roman" charset="0"/>
                <a:ea typeface="ヒラギノ角ゴ ProN W3" charset="0"/>
                <a:cs typeface="ヒラギノ角ゴ ProN W3" charset="0"/>
                <a:sym typeface="Times New Roman" charset="0"/>
              </a:rPr>
              <a:t>         </a:t>
            </a:r>
          </a:p>
        </p:txBody>
      </p:sp>
      <p:sp>
        <p:nvSpPr>
          <p:cNvPr id="53287" name="Rectangle 50"/>
          <p:cNvSpPr>
            <a:spLocks/>
          </p:cNvSpPr>
          <p:nvPr/>
        </p:nvSpPr>
        <p:spPr bwMode="auto">
          <a:xfrm>
            <a:off x="6330950" y="3406775"/>
            <a:ext cx="10636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Parody</a:t>
            </a:r>
          </a:p>
        </p:txBody>
      </p:sp>
      <p:sp>
        <p:nvSpPr>
          <p:cNvPr id="53288" name="Rectangle 51"/>
          <p:cNvSpPr>
            <a:spLocks/>
          </p:cNvSpPr>
          <p:nvPr/>
        </p:nvSpPr>
        <p:spPr bwMode="auto">
          <a:xfrm>
            <a:off x="6323013" y="3621088"/>
            <a:ext cx="106203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Imitation</a:t>
            </a:r>
          </a:p>
        </p:txBody>
      </p:sp>
      <p:sp>
        <p:nvSpPr>
          <p:cNvPr id="53289" name="Rectangle 52"/>
          <p:cNvSpPr>
            <a:spLocks/>
          </p:cNvSpPr>
          <p:nvPr/>
        </p:nvSpPr>
        <p:spPr bwMode="auto">
          <a:xfrm>
            <a:off x="7242175" y="1335088"/>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Review</a:t>
            </a:r>
          </a:p>
        </p:txBody>
      </p:sp>
      <p:sp>
        <p:nvSpPr>
          <p:cNvPr id="53290" name="Rectangle 53"/>
          <p:cNvSpPr>
            <a:spLocks/>
          </p:cNvSpPr>
          <p:nvPr/>
        </p:nvSpPr>
        <p:spPr bwMode="auto">
          <a:xfrm>
            <a:off x="7239000" y="2057400"/>
            <a:ext cx="10620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Criticism</a:t>
            </a:r>
          </a:p>
        </p:txBody>
      </p:sp>
      <p:sp>
        <p:nvSpPr>
          <p:cNvPr id="53291" name="Rectangle 54"/>
          <p:cNvSpPr>
            <a:spLocks/>
          </p:cNvSpPr>
          <p:nvPr/>
        </p:nvSpPr>
        <p:spPr bwMode="auto">
          <a:xfrm>
            <a:off x="7358063" y="3438525"/>
            <a:ext cx="10620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Annotated</a:t>
            </a:r>
          </a:p>
          <a:p>
            <a:pPr algn="ctr" defTabSz="642938"/>
            <a:r>
              <a:rPr lang="en-US" sz="1600" dirty="0">
                <a:latin typeface="Calibri" charset="0"/>
                <a:ea typeface="ヒラギノ角ゴ ProN W3" charset="0"/>
                <a:cs typeface="ヒラギノ角ゴ ProN W3" charset="0"/>
                <a:sym typeface="Times New Roman" charset="0"/>
              </a:rPr>
              <a:t>Edition</a:t>
            </a:r>
          </a:p>
        </p:txBody>
      </p:sp>
      <p:sp>
        <p:nvSpPr>
          <p:cNvPr id="53292" name="Rectangle 55"/>
          <p:cNvSpPr>
            <a:spLocks/>
          </p:cNvSpPr>
          <p:nvPr/>
        </p:nvSpPr>
        <p:spPr bwMode="auto">
          <a:xfrm>
            <a:off x="7786688" y="1692275"/>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Casebook</a:t>
            </a:r>
          </a:p>
        </p:txBody>
      </p:sp>
      <p:sp>
        <p:nvSpPr>
          <p:cNvPr id="53293" name="Rectangle 56"/>
          <p:cNvSpPr>
            <a:spLocks/>
          </p:cNvSpPr>
          <p:nvPr/>
        </p:nvSpPr>
        <p:spPr bwMode="auto">
          <a:xfrm>
            <a:off x="7697788" y="2781300"/>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Evaluation</a:t>
            </a:r>
          </a:p>
        </p:txBody>
      </p:sp>
      <p:sp>
        <p:nvSpPr>
          <p:cNvPr id="53294" name="Rectangle 57"/>
          <p:cNvSpPr>
            <a:spLocks/>
          </p:cNvSpPr>
          <p:nvPr/>
        </p:nvSpPr>
        <p:spPr bwMode="auto">
          <a:xfrm>
            <a:off x="7543800" y="4343400"/>
            <a:ext cx="12160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1600" dirty="0">
                <a:latin typeface="Calibri" charset="0"/>
                <a:ea typeface="ヒラギノ角ゴ ProN W3" charset="0"/>
                <a:cs typeface="ヒラギノ角ゴ ProN W3" charset="0"/>
                <a:sym typeface="Times New Roman" charset="0"/>
              </a:rPr>
              <a:t>Commentary</a:t>
            </a:r>
          </a:p>
        </p:txBody>
      </p:sp>
      <p:sp>
        <p:nvSpPr>
          <p:cNvPr id="147515" name="Line 58"/>
          <p:cNvSpPr>
            <a:spLocks noChangeShapeType="1"/>
          </p:cNvSpPr>
          <p:nvPr/>
        </p:nvSpPr>
        <p:spPr bwMode="auto">
          <a:xfrm rot="10800000">
            <a:off x="814388" y="5403850"/>
            <a:ext cx="7545387" cy="0"/>
          </a:xfrm>
          <a:prstGeom prst="line">
            <a:avLst/>
          </a:prstGeom>
          <a:noFill/>
          <a:ln w="50800">
            <a:solidFill>
              <a:srgbClr val="FF0000"/>
            </a:solidFill>
            <a:round/>
            <a:headEnd type="arrow" w="lg" len="med"/>
            <a:tailEnd/>
          </a:ln>
          <a:extLst>
            <a:ext uri="{909E8E84-426E-40DD-AFC4-6F175D3DCCD1}">
              <a14:hiddenFill xmlns:a14="http://schemas.microsoft.com/office/drawing/2010/main">
                <a:noFill/>
              </a14:hiddenFill>
            </a:ext>
          </a:extLst>
        </p:spPr>
        <p:txBody>
          <a:bodyPr/>
          <a:lstStyle/>
          <a:p>
            <a:endParaRPr lang="en-US" dirty="0"/>
          </a:p>
        </p:txBody>
      </p:sp>
      <p:sp>
        <p:nvSpPr>
          <p:cNvPr id="53296" name="Rectangle 59"/>
          <p:cNvSpPr>
            <a:spLocks/>
          </p:cNvSpPr>
          <p:nvPr/>
        </p:nvSpPr>
        <p:spPr bwMode="auto">
          <a:xfrm>
            <a:off x="36513" y="312738"/>
            <a:ext cx="90805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defTabSz="642938"/>
            <a:r>
              <a:rPr lang="en-US" sz="3600" dirty="0">
                <a:solidFill>
                  <a:schemeClr val="tx2"/>
                </a:solidFill>
                <a:latin typeface="Calibri" charset="0"/>
                <a:ea typeface="ヒラギノ角ゴ ProN W3" charset="0"/>
                <a:cs typeface="ヒラギノ角ゴ ProN W3" charset="0"/>
                <a:sym typeface="Helvetica" charset="0"/>
              </a:rPr>
              <a:t> Family of Works</a:t>
            </a:r>
          </a:p>
        </p:txBody>
      </p:sp>
      <p:sp>
        <p:nvSpPr>
          <p:cNvPr id="16444" name="Rectangle 60"/>
          <p:cNvSpPr>
            <a:spLocks/>
          </p:cNvSpPr>
          <p:nvPr/>
        </p:nvSpPr>
        <p:spPr bwMode="auto">
          <a:xfrm>
            <a:off x="241300" y="928688"/>
            <a:ext cx="1160463"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defTabSz="642938"/>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16445" name="Rectangle 61"/>
          <p:cNvSpPr>
            <a:spLocks/>
          </p:cNvSpPr>
          <p:nvPr/>
        </p:nvSpPr>
        <p:spPr bwMode="auto">
          <a:xfrm>
            <a:off x="1411288" y="928688"/>
            <a:ext cx="5840412"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defTabSz="642938"/>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16446" name="Rectangle 62"/>
          <p:cNvSpPr>
            <a:spLocks/>
          </p:cNvSpPr>
          <p:nvPr/>
        </p:nvSpPr>
        <p:spPr bwMode="auto">
          <a:xfrm>
            <a:off x="7242175" y="928688"/>
            <a:ext cx="1670050"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defTabSz="642938"/>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53300" name="Text Box 64"/>
          <p:cNvSpPr txBox="1">
            <a:spLocks noChangeArrowheads="1"/>
          </p:cNvSpPr>
          <p:nvPr/>
        </p:nvSpPr>
        <p:spPr bwMode="auto">
          <a:xfrm rot="-5400000">
            <a:off x="5876925" y="-2238375"/>
            <a:ext cx="593725"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r>
              <a:rPr lang="en-US" sz="900" baseline="30000" dirty="0">
                <a:latin typeface="Calibri" charset="0"/>
              </a:rPr>
              <a:t>1</a:t>
            </a:r>
            <a:r>
              <a:rPr lang="en-US" sz="900" dirty="0">
                <a:latin typeface="Calibri" charset="0"/>
              </a:rPr>
              <a:t>Based on diagram in </a:t>
            </a:r>
            <a:r>
              <a:rPr lang="ja-JP" altLang="en-US" sz="900" dirty="0">
                <a:latin typeface="Calibri" charset="0"/>
              </a:rPr>
              <a:t>“</a:t>
            </a:r>
            <a:r>
              <a:rPr lang="en-US" sz="900" dirty="0">
                <a:latin typeface="Calibri" charset="0"/>
              </a:rPr>
              <a:t>Bibliographic Relationships,</a:t>
            </a:r>
            <a:r>
              <a:rPr lang="ja-JP" altLang="en-US" sz="900" dirty="0">
                <a:latin typeface="Calibri" charset="0"/>
              </a:rPr>
              <a:t>”</a:t>
            </a:r>
            <a:r>
              <a:rPr lang="en-US" sz="900" dirty="0">
                <a:latin typeface="Calibri" charset="0"/>
              </a:rPr>
              <a:t> Barbara B. Tillett.  Ch. 2 in: </a:t>
            </a:r>
            <a:r>
              <a:rPr lang="en-US" sz="900" u="sng" dirty="0">
                <a:latin typeface="Calibri" charset="0"/>
              </a:rPr>
              <a:t>Relationships in the Organization of Knowledge</a:t>
            </a:r>
            <a:r>
              <a:rPr lang="en-US" sz="900" dirty="0">
                <a:latin typeface="Calibri" charset="0"/>
              </a:rPr>
              <a:t>, edited by</a:t>
            </a:r>
          </a:p>
          <a:p>
            <a:pPr eaLnBrk="1" hangingPunct="1"/>
            <a:r>
              <a:rPr lang="en-US" sz="900" dirty="0">
                <a:latin typeface="Calibri" charset="0"/>
              </a:rPr>
              <a:t> Carol A. Bean and Rebecca Green.  Dordrecht, Boston, London: Kluwer Academic Publishers, 2001, p. 19-35.</a:t>
            </a:r>
          </a:p>
        </p:txBody>
      </p:sp>
      <p:sp>
        <p:nvSpPr>
          <p:cNvPr id="2" name="Slide Number Placeholder 1"/>
          <p:cNvSpPr>
            <a:spLocks noGrp="1"/>
          </p:cNvSpPr>
          <p:nvPr>
            <p:ph type="sldNum" sz="quarter" idx="12"/>
          </p:nvPr>
        </p:nvSpPr>
        <p:spPr/>
        <p:txBody>
          <a:bodyPr/>
          <a:lstStyle/>
          <a:p>
            <a:fld id="{C69651B2-2BA6-FD4D-8B70-8A9F70834AA3}" type="slidenum">
              <a:rPr lang="en-US" smtClean="0"/>
              <a:t>62</a:t>
            </a:fld>
            <a:endParaRPr lang="en-US" dirty="0"/>
          </a:p>
        </p:txBody>
      </p:sp>
    </p:spTree>
    <p:extLst>
      <p:ext uri="{BB962C8B-B14F-4D97-AF65-F5344CB8AC3E}">
        <p14:creationId xmlns:p14="http://schemas.microsoft.com/office/powerpoint/2010/main" val="3699729361"/>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Same Work or New Work?</a:t>
            </a:r>
            <a:endParaRPr lang="en-US" dirty="0"/>
          </a:p>
        </p:txBody>
      </p:sp>
      <p:sp>
        <p:nvSpPr>
          <p:cNvPr id="3" name="Content Placeholder 2"/>
          <p:cNvSpPr>
            <a:spLocks noGrp="1"/>
          </p:cNvSpPr>
          <p:nvPr>
            <p:ph idx="1"/>
          </p:nvPr>
        </p:nvSpPr>
        <p:spPr>
          <a:xfrm>
            <a:off x="457200" y="1417638"/>
            <a:ext cx="8229600" cy="5135562"/>
          </a:xfrm>
        </p:spPr>
        <p:txBody>
          <a:bodyPr>
            <a:normAutofit lnSpcReduction="10000"/>
          </a:bodyPr>
          <a:lstStyle/>
          <a:p>
            <a:pPr marL="0" indent="0">
              <a:buNone/>
            </a:pPr>
            <a:r>
              <a:rPr lang="en-US" dirty="0" smtClean="0">
                <a:solidFill>
                  <a:srgbClr val="FF6600"/>
                </a:solidFill>
              </a:rPr>
              <a:t>WORK: Bach’s</a:t>
            </a:r>
            <a:r>
              <a:rPr lang="en-US" i="1" dirty="0" smtClean="0">
                <a:solidFill>
                  <a:srgbClr val="FF6600"/>
                </a:solidFill>
              </a:rPr>
              <a:t> The Art of the Fugue</a:t>
            </a:r>
          </a:p>
          <a:p>
            <a:pPr marL="514350" indent="-514350">
              <a:buFont typeface="+mj-lt"/>
              <a:buAutoNum type="alphaLcParenR"/>
            </a:pPr>
            <a:r>
              <a:rPr lang="en-US" dirty="0" smtClean="0"/>
              <a:t>Original </a:t>
            </a:r>
            <a:r>
              <a:rPr lang="en-US" dirty="0"/>
              <a:t>s</a:t>
            </a:r>
            <a:r>
              <a:rPr lang="en-US" dirty="0" smtClean="0"/>
              <a:t>core written for organ</a:t>
            </a:r>
          </a:p>
          <a:p>
            <a:pPr marL="514350" indent="-514350">
              <a:buFont typeface="+mj-lt"/>
              <a:buAutoNum type="alphaLcParenR"/>
            </a:pPr>
            <a:r>
              <a:rPr lang="en-US" dirty="0" smtClean="0"/>
              <a:t>Arrangement for organ and flute</a:t>
            </a:r>
          </a:p>
          <a:p>
            <a:pPr marL="514350" indent="-514350">
              <a:buFont typeface="+mj-lt"/>
              <a:buAutoNum type="alphaLcParenR"/>
            </a:pPr>
            <a:r>
              <a:rPr lang="en-US" dirty="0" smtClean="0"/>
              <a:t>Choreography for 12 dancers</a:t>
            </a:r>
          </a:p>
          <a:p>
            <a:pPr marL="0" indent="0">
              <a:buNone/>
            </a:pPr>
            <a:endParaRPr lang="en-US" i="1" dirty="0"/>
          </a:p>
          <a:p>
            <a:pPr marL="0" indent="0">
              <a:buNone/>
            </a:pPr>
            <a:r>
              <a:rPr lang="en-US" dirty="0" smtClean="0">
                <a:solidFill>
                  <a:srgbClr val="FF6600"/>
                </a:solidFill>
              </a:rPr>
              <a:t>WORK: </a:t>
            </a:r>
            <a:r>
              <a:rPr lang="en-US" i="1" dirty="0" smtClean="0">
                <a:solidFill>
                  <a:srgbClr val="FF6600"/>
                </a:solidFill>
              </a:rPr>
              <a:t>A Visit to William Blake’s Inn</a:t>
            </a:r>
          </a:p>
          <a:p>
            <a:pPr marL="514350" indent="-514350">
              <a:buFont typeface="+mj-lt"/>
              <a:buAutoNum type="alphaLcParenR" startAt="4"/>
            </a:pPr>
            <a:r>
              <a:rPr lang="en-US" dirty="0" smtClean="0"/>
              <a:t>Screenplay</a:t>
            </a:r>
          </a:p>
          <a:p>
            <a:pPr marL="514350" indent="-514350">
              <a:buFont typeface="+mj-lt"/>
              <a:buAutoNum type="alphaLcParenR" startAt="4"/>
            </a:pPr>
            <a:r>
              <a:rPr lang="en-US" dirty="0" smtClean="0"/>
              <a:t>Translation into French</a:t>
            </a:r>
          </a:p>
          <a:p>
            <a:pPr marL="514350" indent="-514350">
              <a:buFont typeface="+mj-lt"/>
              <a:buAutoNum type="alphaLcParenR" startAt="4"/>
            </a:pPr>
            <a:r>
              <a:rPr lang="en-US" dirty="0" smtClean="0"/>
              <a:t>Braille </a:t>
            </a:r>
          </a:p>
          <a:p>
            <a:pPr marL="0" indent="0">
              <a:buNone/>
            </a:pPr>
            <a:endParaRPr lang="en-US" dirty="0" smtClean="0"/>
          </a:p>
          <a:p>
            <a:pPr marL="0" indent="0">
              <a:buNone/>
            </a:pPr>
            <a:endParaRPr lang="en-US" i="1" dirty="0"/>
          </a:p>
        </p:txBody>
      </p:sp>
      <p:sp>
        <p:nvSpPr>
          <p:cNvPr id="4" name="Slide Number Placeholder 3"/>
          <p:cNvSpPr>
            <a:spLocks noGrp="1"/>
          </p:cNvSpPr>
          <p:nvPr>
            <p:ph type="sldNum" sz="quarter" idx="12"/>
          </p:nvPr>
        </p:nvSpPr>
        <p:spPr/>
        <p:txBody>
          <a:bodyPr/>
          <a:lstStyle/>
          <a:p>
            <a:fld id="{C69651B2-2BA6-FD4D-8B70-8A9F70834AA3}" type="slidenum">
              <a:rPr lang="en-US" smtClean="0"/>
              <a:t>63</a:t>
            </a:fld>
            <a:endParaRPr lang="en-US" dirty="0"/>
          </a:p>
        </p:txBody>
      </p:sp>
    </p:spTree>
    <p:extLst>
      <p:ext uri="{BB962C8B-B14F-4D97-AF65-F5344CB8AC3E}">
        <p14:creationId xmlns:p14="http://schemas.microsoft.com/office/powerpoint/2010/main" val="10445444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FRBR Model</a:t>
            </a:r>
            <a:endParaRPr lang="en-US" dirty="0"/>
          </a:p>
        </p:txBody>
      </p:sp>
      <p:sp>
        <p:nvSpPr>
          <p:cNvPr id="3" name="Content Placeholder 2"/>
          <p:cNvSpPr>
            <a:spLocks noGrp="1"/>
          </p:cNvSpPr>
          <p:nvPr>
            <p:ph idx="1"/>
          </p:nvPr>
        </p:nvSpPr>
        <p:spPr>
          <a:xfrm>
            <a:off x="0" y="1143000"/>
            <a:ext cx="9144000" cy="5578475"/>
          </a:xfrm>
        </p:spPr>
        <p:txBody>
          <a:bodyPr>
            <a:normAutofit/>
          </a:bodyPr>
          <a:lstStyle/>
          <a:p>
            <a:pPr marL="0" indent="0" algn="ctr">
              <a:buNone/>
            </a:pPr>
            <a:r>
              <a:rPr lang="en-US" dirty="0" smtClean="0"/>
              <a:t>In an entity-</a:t>
            </a:r>
            <a:r>
              <a:rPr lang="en-US" dirty="0"/>
              <a:t>r</a:t>
            </a:r>
            <a:r>
              <a:rPr lang="en-US" dirty="0" smtClean="0"/>
              <a:t>elationship (ER) model 3 things exist: </a:t>
            </a:r>
          </a:p>
          <a:p>
            <a:pPr marL="0" indent="0" algn="ctr">
              <a:buNone/>
            </a:pPr>
            <a:endParaRPr lang="en-US" dirty="0" smtClean="0"/>
          </a:p>
          <a:p>
            <a:pPr marL="0" indent="0">
              <a:buNone/>
            </a:pPr>
            <a:r>
              <a:rPr lang="en-US" dirty="0"/>
              <a:t>	</a:t>
            </a:r>
            <a:r>
              <a:rPr lang="en-US" dirty="0" smtClean="0">
                <a:solidFill>
                  <a:srgbClr val="C7282B"/>
                </a:solidFill>
              </a:rPr>
              <a:t>Entities</a:t>
            </a:r>
          </a:p>
          <a:p>
            <a:pPr marL="0" indent="0">
              <a:buNone/>
            </a:pPr>
            <a:r>
              <a:rPr lang="en-US" dirty="0" smtClean="0"/>
              <a:t>		are </a:t>
            </a:r>
            <a:r>
              <a:rPr lang="en-US" dirty="0"/>
              <a:t>things </a:t>
            </a:r>
            <a:r>
              <a:rPr lang="en-US" dirty="0" smtClean="0"/>
              <a:t>(physical </a:t>
            </a:r>
            <a:r>
              <a:rPr lang="en-US" dirty="0"/>
              <a:t>or </a:t>
            </a:r>
            <a:r>
              <a:rPr lang="en-US" dirty="0" smtClean="0"/>
              <a:t>abstract)</a:t>
            </a:r>
          </a:p>
          <a:p>
            <a:pPr marL="0" indent="0">
              <a:buNone/>
            </a:pPr>
            <a:r>
              <a:rPr lang="en-US" dirty="0" smtClean="0"/>
              <a:t>	</a:t>
            </a:r>
            <a:r>
              <a:rPr lang="en-US" dirty="0" smtClean="0">
                <a:solidFill>
                  <a:schemeClr val="tx2">
                    <a:lumMod val="60000"/>
                    <a:lumOff val="40000"/>
                  </a:schemeClr>
                </a:solidFill>
              </a:rPr>
              <a:t>Attributes </a:t>
            </a:r>
          </a:p>
          <a:p>
            <a:pPr marL="0" indent="0">
              <a:buNone/>
            </a:pPr>
            <a:r>
              <a:rPr lang="en-US" dirty="0" smtClean="0"/>
              <a:t>		are properties/characteristics </a:t>
            </a:r>
            <a:r>
              <a:rPr lang="en-US" dirty="0"/>
              <a:t>of either </a:t>
            </a:r>
            <a:r>
              <a:rPr lang="en-US" dirty="0" smtClean="0"/>
              <a:t>					entities </a:t>
            </a:r>
            <a:r>
              <a:rPr lang="en-US" dirty="0"/>
              <a:t>or </a:t>
            </a:r>
            <a:r>
              <a:rPr lang="en-US" dirty="0" smtClean="0"/>
              <a:t>relationships</a:t>
            </a:r>
          </a:p>
          <a:p>
            <a:pPr marL="0" indent="0">
              <a:buNone/>
            </a:pPr>
            <a:r>
              <a:rPr lang="en-US" dirty="0" smtClean="0"/>
              <a:t>	</a:t>
            </a:r>
            <a:r>
              <a:rPr lang="en-US" dirty="0" smtClean="0">
                <a:solidFill>
                  <a:schemeClr val="accent3"/>
                </a:solidFill>
              </a:rPr>
              <a:t>Relationships</a:t>
            </a:r>
          </a:p>
          <a:p>
            <a:pPr marL="0" indent="0">
              <a:buNone/>
            </a:pPr>
            <a:r>
              <a:rPr lang="en-US" dirty="0" smtClean="0"/>
              <a:t>		are </a:t>
            </a:r>
            <a:r>
              <a:rPr lang="en-US" dirty="0"/>
              <a:t>interactions among entities</a:t>
            </a:r>
          </a:p>
          <a:p>
            <a:endParaRPr lang="en-US" dirty="0" smtClean="0"/>
          </a:p>
        </p:txBody>
      </p:sp>
      <p:sp>
        <p:nvSpPr>
          <p:cNvPr id="4" name="Slide Number Placeholder 3"/>
          <p:cNvSpPr>
            <a:spLocks noGrp="1"/>
          </p:cNvSpPr>
          <p:nvPr>
            <p:ph type="sldNum" sz="quarter" idx="12"/>
          </p:nvPr>
        </p:nvSpPr>
        <p:spPr/>
        <p:txBody>
          <a:bodyPr/>
          <a:lstStyle/>
          <a:p>
            <a:fld id="{C69651B2-2BA6-FD4D-8B70-8A9F70834AA3}" type="slidenum">
              <a:rPr lang="en-US" smtClean="0"/>
              <a:t>64</a:t>
            </a:fld>
            <a:endParaRPr lang="en-US" dirty="0"/>
          </a:p>
        </p:txBody>
      </p:sp>
    </p:spTree>
    <p:extLst>
      <p:ext uri="{BB962C8B-B14F-4D97-AF65-F5344CB8AC3E}">
        <p14:creationId xmlns:p14="http://schemas.microsoft.com/office/powerpoint/2010/main" val="28977841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838"/>
            <a:ext cx="8229600" cy="1143000"/>
          </a:xfrm>
        </p:spPr>
        <p:txBody>
          <a:bodyPr>
            <a:normAutofit/>
          </a:bodyPr>
          <a:lstStyle/>
          <a:p>
            <a:r>
              <a:rPr lang="en-US" sz="6000" i="1" dirty="0" smtClean="0">
                <a:latin typeface="Century Schoolbook"/>
                <a:cs typeface="Century Schoolbook"/>
              </a:rPr>
              <a:t>Group 2 Entities</a:t>
            </a:r>
            <a:endParaRPr lang="en-US" sz="6000" i="1" dirty="0">
              <a:latin typeface="Century Schoolbook"/>
              <a:cs typeface="Century Schoolbook"/>
            </a:endParaRPr>
          </a:p>
        </p:txBody>
      </p:sp>
      <p:sp>
        <p:nvSpPr>
          <p:cNvPr id="4" name="Slide Number Placeholder 3"/>
          <p:cNvSpPr>
            <a:spLocks noGrp="1"/>
          </p:cNvSpPr>
          <p:nvPr>
            <p:ph type="sldNum" sz="quarter" idx="12"/>
          </p:nvPr>
        </p:nvSpPr>
        <p:spPr/>
        <p:txBody>
          <a:bodyPr/>
          <a:lstStyle/>
          <a:p>
            <a:fld id="{C69651B2-2BA6-FD4D-8B70-8A9F70834AA3}" type="slidenum">
              <a:rPr lang="en-US" smtClean="0"/>
              <a:t>65</a:t>
            </a:fld>
            <a:endParaRPr lang="en-US" dirty="0"/>
          </a:p>
        </p:txBody>
      </p:sp>
      <p:sp>
        <p:nvSpPr>
          <p:cNvPr id="6" name="TextBox 5"/>
          <p:cNvSpPr txBox="1"/>
          <p:nvPr/>
        </p:nvSpPr>
        <p:spPr>
          <a:xfrm>
            <a:off x="3014133" y="5994400"/>
            <a:ext cx="184666" cy="369332"/>
          </a:xfrm>
          <a:prstGeom prst="rect">
            <a:avLst/>
          </a:prstGeom>
          <a:noFill/>
        </p:spPr>
        <p:txBody>
          <a:bodyPr wrap="none" rtlCol="0">
            <a:spAutoFit/>
          </a:bodyPr>
          <a:lstStyle/>
          <a:p>
            <a:endParaRPr lang="en-US" dirty="0"/>
          </a:p>
        </p:txBody>
      </p:sp>
      <p:sp>
        <p:nvSpPr>
          <p:cNvPr id="8" name="TextBox 7"/>
          <p:cNvSpPr txBox="1"/>
          <p:nvPr/>
        </p:nvSpPr>
        <p:spPr>
          <a:xfrm>
            <a:off x="3457032" y="3505199"/>
            <a:ext cx="1966255" cy="769441"/>
          </a:xfrm>
          <a:prstGeom prst="rect">
            <a:avLst/>
          </a:prstGeom>
          <a:noFill/>
        </p:spPr>
        <p:txBody>
          <a:bodyPr wrap="none" rtlCol="0">
            <a:spAutoFit/>
          </a:bodyPr>
          <a:lstStyle/>
          <a:p>
            <a:r>
              <a:rPr lang="en-US" sz="4400" i="1" dirty="0" smtClean="0">
                <a:latin typeface="Century Schoolbook"/>
                <a:cs typeface="Century Schoolbook"/>
              </a:rPr>
              <a:t>“PFC”</a:t>
            </a:r>
            <a:endParaRPr lang="en-US" sz="4400" i="1" dirty="0">
              <a:latin typeface="Century Schoolbook"/>
              <a:cs typeface="Century Schoolbook"/>
            </a:endParaRPr>
          </a:p>
        </p:txBody>
      </p:sp>
    </p:spTree>
    <p:extLst>
      <p:ext uri="{BB962C8B-B14F-4D97-AF65-F5344CB8AC3E}">
        <p14:creationId xmlns:p14="http://schemas.microsoft.com/office/powerpoint/2010/main" val="426748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9651B2-2BA6-FD4D-8B70-8A9F70834AA3}" type="slidenum">
              <a:rPr lang="en-US" smtClean="0"/>
              <a:t>66</a:t>
            </a:fld>
            <a:endParaRPr lang="en-US" dirty="0"/>
          </a:p>
        </p:txBody>
      </p:sp>
      <p:sp>
        <p:nvSpPr>
          <p:cNvPr id="3" name="TextBox 2"/>
          <p:cNvSpPr txBox="1"/>
          <p:nvPr/>
        </p:nvSpPr>
        <p:spPr>
          <a:xfrm>
            <a:off x="474134" y="4632979"/>
            <a:ext cx="8212666" cy="1200329"/>
          </a:xfrm>
          <a:prstGeom prst="rect">
            <a:avLst/>
          </a:prstGeom>
          <a:noFill/>
        </p:spPr>
        <p:txBody>
          <a:bodyPr wrap="square" rtlCol="0">
            <a:spAutoFit/>
          </a:bodyPr>
          <a:lstStyle/>
          <a:p>
            <a:pPr algn="ctr"/>
            <a:r>
              <a:rPr lang="en-US" sz="3600" dirty="0" smtClean="0"/>
              <a:t>We’re going to leave FRBR for a bit and visit its cousin FRAD</a:t>
            </a:r>
            <a:endParaRPr lang="en-US" sz="3600" dirty="0"/>
          </a:p>
        </p:txBody>
      </p:sp>
      <p:pic>
        <p:nvPicPr>
          <p:cNvPr id="4" name="Picture 3" descr="three-giraff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6671" y="51656"/>
            <a:ext cx="6504931" cy="4588933"/>
          </a:xfrm>
          <a:prstGeom prst="rect">
            <a:avLst/>
          </a:prstGeom>
        </p:spPr>
      </p:pic>
    </p:spTree>
    <p:extLst>
      <p:ext uri="{BB962C8B-B14F-4D97-AF65-F5344CB8AC3E}">
        <p14:creationId xmlns:p14="http://schemas.microsoft.com/office/powerpoint/2010/main" val="7724795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9651B2-2BA6-FD4D-8B70-8A9F70834AA3}" type="slidenum">
              <a:rPr lang="en-US" smtClean="0"/>
              <a:t>67</a:t>
            </a:fld>
            <a:endParaRPr lang="en-US" dirty="0"/>
          </a:p>
        </p:txBody>
      </p:sp>
      <p:sp>
        <p:nvSpPr>
          <p:cNvPr id="3" name="TextBox 2"/>
          <p:cNvSpPr txBox="1"/>
          <p:nvPr/>
        </p:nvSpPr>
        <p:spPr>
          <a:xfrm>
            <a:off x="199635" y="2539999"/>
            <a:ext cx="8834938" cy="1077218"/>
          </a:xfrm>
          <a:prstGeom prst="rect">
            <a:avLst/>
          </a:prstGeom>
          <a:noFill/>
        </p:spPr>
        <p:txBody>
          <a:bodyPr wrap="none" rtlCol="0">
            <a:spAutoFit/>
          </a:bodyPr>
          <a:lstStyle/>
          <a:p>
            <a:pPr algn="ctr"/>
            <a:r>
              <a:rPr lang="en-US" sz="3200" i="1" dirty="0" smtClean="0">
                <a:latin typeface="Bookman Old Style"/>
                <a:cs typeface="Bookman Old Style"/>
              </a:rPr>
              <a:t>Functional Requirements for Authority Data</a:t>
            </a:r>
          </a:p>
          <a:p>
            <a:pPr algn="ctr"/>
            <a:r>
              <a:rPr lang="en-US" sz="3200" i="1" dirty="0" smtClean="0">
                <a:latin typeface="Bookman Old Style"/>
                <a:cs typeface="Bookman Old Style"/>
              </a:rPr>
              <a:t>“FRAD”</a:t>
            </a:r>
            <a:endParaRPr lang="en-US" sz="3200" i="1" dirty="0">
              <a:latin typeface="Bookman Old Style"/>
              <a:cs typeface="Bookman Old Style"/>
            </a:endParaRPr>
          </a:p>
        </p:txBody>
      </p:sp>
    </p:spTree>
    <p:extLst>
      <p:ext uri="{BB962C8B-B14F-4D97-AF65-F5344CB8AC3E}">
        <p14:creationId xmlns:p14="http://schemas.microsoft.com/office/powerpoint/2010/main" val="3184414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13A8395B-F738-D64D-B366-865A1A5806CE}" type="slidenum">
              <a:rPr lang="en-US">
                <a:solidFill>
                  <a:schemeClr val="bg1">
                    <a:lumMod val="50000"/>
                  </a:schemeClr>
                </a:solidFill>
                <a:latin typeface="Calibri" charset="0"/>
              </a:rPr>
              <a:pPr eaLnBrk="1" hangingPunct="1"/>
              <a:t>68</a:t>
            </a:fld>
            <a:endParaRPr lang="en-US" dirty="0">
              <a:solidFill>
                <a:schemeClr val="bg1">
                  <a:lumMod val="50000"/>
                </a:schemeClr>
              </a:solidFill>
              <a:latin typeface="Calibri" charset="0"/>
            </a:endParaRPr>
          </a:p>
        </p:txBody>
      </p:sp>
      <p:sp>
        <p:nvSpPr>
          <p:cNvPr id="60419" name="Title 1"/>
          <p:cNvSpPr>
            <a:spLocks noGrp="1"/>
          </p:cNvSpPr>
          <p:nvPr>
            <p:ph type="title"/>
          </p:nvPr>
        </p:nvSpPr>
        <p:spPr>
          <a:xfrm>
            <a:off x="950913" y="301625"/>
            <a:ext cx="7313612" cy="1143000"/>
          </a:xfrm>
        </p:spPr>
        <p:txBody>
          <a:bodyPr bIns="91440"/>
          <a:lstStyle/>
          <a:p>
            <a:pPr eaLnBrk="1" hangingPunct="1"/>
            <a:r>
              <a:rPr lang="en-US" b="1" dirty="0">
                <a:cs typeface="Arial" charset="0"/>
              </a:rPr>
              <a:t>Group 2 Entities</a:t>
            </a:r>
          </a:p>
        </p:txBody>
      </p:sp>
      <p:sp>
        <p:nvSpPr>
          <p:cNvPr id="60420" name="Content Placeholder 2"/>
          <p:cNvSpPr>
            <a:spLocks noGrp="1"/>
          </p:cNvSpPr>
          <p:nvPr>
            <p:ph type="body" sz="half" idx="1"/>
          </p:nvPr>
        </p:nvSpPr>
        <p:spPr>
          <a:xfrm>
            <a:off x="711200" y="1346200"/>
            <a:ext cx="7975599" cy="5010150"/>
          </a:xfrm>
        </p:spPr>
        <p:txBody>
          <a:bodyPr>
            <a:normAutofit/>
          </a:bodyPr>
          <a:lstStyle/>
          <a:p>
            <a:pPr marL="0" indent="0" algn="ctr" eaLnBrk="1" hangingPunct="1">
              <a:buNone/>
            </a:pPr>
            <a:r>
              <a:rPr lang="en-US" sz="4000" dirty="0">
                <a:cs typeface="Arial" charset="0"/>
              </a:rPr>
              <a:t>Persons, </a:t>
            </a:r>
            <a:r>
              <a:rPr lang="en-US" sz="4000" dirty="0" smtClean="0">
                <a:cs typeface="Arial" charset="0"/>
              </a:rPr>
              <a:t>families, and corporate bodies are responsible </a:t>
            </a:r>
            <a:r>
              <a:rPr lang="en-US" sz="4000" dirty="0">
                <a:cs typeface="Arial" charset="0"/>
              </a:rPr>
              <a:t>for: </a:t>
            </a:r>
            <a:endParaRPr lang="en-US" sz="4000" dirty="0" smtClean="0">
              <a:cs typeface="Arial" charset="0"/>
            </a:endParaRPr>
          </a:p>
          <a:p>
            <a:pPr marL="0" indent="0" algn="ctr" eaLnBrk="1" hangingPunct="1">
              <a:buNone/>
            </a:pPr>
            <a:endParaRPr lang="en-US" sz="1600" dirty="0">
              <a:cs typeface="Arial" charset="0"/>
            </a:endParaRPr>
          </a:p>
          <a:p>
            <a:pPr marL="514350" indent="-514350">
              <a:buFont typeface="+mj-lt"/>
              <a:buAutoNum type="alphaLcPeriod"/>
            </a:pPr>
            <a:r>
              <a:rPr lang="en-US" sz="3600" dirty="0">
                <a:cs typeface="Arial" charset="0"/>
              </a:rPr>
              <a:t>the intellectual or artistic </a:t>
            </a:r>
            <a:r>
              <a:rPr lang="en-US" sz="3600" dirty="0" smtClean="0">
                <a:cs typeface="Arial" charset="0"/>
              </a:rPr>
              <a:t>content, </a:t>
            </a:r>
            <a:endParaRPr lang="en-US" sz="3600" dirty="0">
              <a:cs typeface="Arial" charset="0"/>
            </a:endParaRPr>
          </a:p>
          <a:p>
            <a:pPr marL="514350" indent="-514350">
              <a:buFont typeface="+mj-lt"/>
              <a:buAutoNum type="alphaLcPeriod"/>
            </a:pPr>
            <a:r>
              <a:rPr lang="en-US" sz="3600" dirty="0">
                <a:cs typeface="Arial" charset="0"/>
              </a:rPr>
              <a:t>the physical production </a:t>
            </a:r>
            <a:r>
              <a:rPr lang="en-US" sz="3600" dirty="0" smtClean="0">
                <a:cs typeface="Arial" charset="0"/>
              </a:rPr>
              <a:t>and dissemination,</a:t>
            </a:r>
            <a:endParaRPr lang="en-US" sz="3600" dirty="0">
              <a:cs typeface="Arial" charset="0"/>
            </a:endParaRPr>
          </a:p>
          <a:p>
            <a:pPr marL="514350" indent="-514350">
              <a:buFont typeface="+mj-lt"/>
              <a:buAutoNum type="alphaLcPeriod"/>
            </a:pPr>
            <a:r>
              <a:rPr lang="en-US" sz="3600" dirty="0">
                <a:cs typeface="Arial" charset="0"/>
              </a:rPr>
              <a:t>a</a:t>
            </a:r>
            <a:r>
              <a:rPr lang="en-US" sz="3600" dirty="0" smtClean="0">
                <a:cs typeface="Arial" charset="0"/>
              </a:rPr>
              <a:t>nd the </a:t>
            </a:r>
            <a:r>
              <a:rPr lang="en-US" sz="3600" dirty="0">
                <a:cs typeface="Arial" charset="0"/>
              </a:rPr>
              <a:t>custodianship of </a:t>
            </a:r>
            <a:endParaRPr lang="en-US" sz="3600" dirty="0" smtClean="0">
              <a:cs typeface="Arial" charset="0"/>
            </a:endParaRPr>
          </a:p>
          <a:p>
            <a:pPr marL="0" indent="0" algn="ctr">
              <a:buNone/>
            </a:pPr>
            <a:r>
              <a:rPr lang="en-US" sz="3600" b="1" dirty="0" smtClean="0">
                <a:cs typeface="Arial" charset="0"/>
              </a:rPr>
              <a:t>the </a:t>
            </a:r>
            <a:r>
              <a:rPr lang="en-US" sz="3600" b="1" dirty="0">
                <a:cs typeface="Arial" charset="0"/>
              </a:rPr>
              <a:t>entities in the </a:t>
            </a:r>
            <a:r>
              <a:rPr lang="en-US" sz="3600" b="1" dirty="0" smtClean="0">
                <a:cs typeface="Arial" charset="0"/>
              </a:rPr>
              <a:t>Group 1.</a:t>
            </a:r>
          </a:p>
          <a:p>
            <a:pPr marL="0" indent="0">
              <a:buNone/>
            </a:pPr>
            <a:endParaRPr lang="en-US" dirty="0" smtClean="0">
              <a:cs typeface="Arial" charset="0"/>
            </a:endParaRPr>
          </a:p>
        </p:txBody>
      </p:sp>
    </p:spTree>
    <p:extLst>
      <p:ext uri="{BB962C8B-B14F-4D97-AF65-F5344CB8AC3E}">
        <p14:creationId xmlns:p14="http://schemas.microsoft.com/office/powerpoint/2010/main" val="2323326245"/>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22A324AA-BDBA-764C-B80C-5D469BE57D65}" type="slidenum">
              <a:rPr lang="en-US">
                <a:latin typeface="Calibri" charset="0"/>
              </a:rPr>
              <a:pPr eaLnBrk="1" hangingPunct="1"/>
              <a:t>69</a:t>
            </a:fld>
            <a:endParaRPr lang="en-US" dirty="0">
              <a:latin typeface="Calibri" charset="0"/>
            </a:endParaRPr>
          </a:p>
        </p:txBody>
      </p:sp>
      <p:sp>
        <p:nvSpPr>
          <p:cNvPr id="62467" name="Title 1"/>
          <p:cNvSpPr>
            <a:spLocks noGrp="1"/>
          </p:cNvSpPr>
          <p:nvPr>
            <p:ph type="title" idx="4294967295"/>
          </p:nvPr>
        </p:nvSpPr>
        <p:spPr/>
        <p:txBody>
          <a:bodyPr bIns="91440">
            <a:normAutofit fontScale="90000"/>
          </a:bodyPr>
          <a:lstStyle/>
          <a:p>
            <a:pPr eaLnBrk="1" hangingPunct="1"/>
            <a:r>
              <a:rPr lang="en-US" sz="4000" dirty="0">
                <a:cs typeface="Arial" charset="0"/>
              </a:rPr>
              <a:t>FRAD </a:t>
            </a:r>
            <a:r>
              <a:rPr lang="en-US" dirty="0">
                <a:cs typeface="Arial" charset="0"/>
              </a:rPr>
              <a:t> </a:t>
            </a:r>
            <a:r>
              <a:rPr lang="en-US" sz="4000" dirty="0">
                <a:cs typeface="Arial" charset="0"/>
              </a:rPr>
              <a:t>(Functional Requirements for Authority Data</a:t>
            </a:r>
            <a:r>
              <a:rPr lang="en-US" sz="4000" dirty="0" smtClean="0">
                <a:cs typeface="Arial" charset="0"/>
              </a:rPr>
              <a:t>) User Tasks</a:t>
            </a:r>
            <a:endParaRPr lang="en-US" sz="4000" dirty="0">
              <a:cs typeface="Arial" charset="0"/>
            </a:endParaRPr>
          </a:p>
        </p:txBody>
      </p:sp>
      <p:sp>
        <p:nvSpPr>
          <p:cNvPr id="62468" name="Content Placeholder 2"/>
          <p:cNvSpPr>
            <a:spLocks noGrp="1"/>
          </p:cNvSpPr>
          <p:nvPr>
            <p:ph sz="quarter" idx="4294967295"/>
          </p:nvPr>
        </p:nvSpPr>
        <p:spPr>
          <a:xfrm>
            <a:off x="254000" y="1600200"/>
            <a:ext cx="8432800" cy="5105400"/>
          </a:xfrm>
        </p:spPr>
        <p:txBody>
          <a:bodyPr>
            <a:normAutofit/>
          </a:bodyPr>
          <a:lstStyle/>
          <a:p>
            <a:pPr marL="547688" lvl="1" indent="-228600" eaLnBrk="1" hangingPunct="1"/>
            <a:r>
              <a:rPr lang="en-US" sz="3200" i="1" dirty="0" smtClean="0">
                <a:solidFill>
                  <a:srgbClr val="FF0000"/>
                </a:solidFill>
                <a:cs typeface="Arial" charset="0"/>
              </a:rPr>
              <a:t>Find</a:t>
            </a:r>
            <a:r>
              <a:rPr lang="en-US" sz="3200" dirty="0">
                <a:cs typeface="Arial" charset="0"/>
              </a:rPr>
              <a:t>: Find an entity or set of entities corresponding to stated criteria</a:t>
            </a:r>
          </a:p>
          <a:p>
            <a:pPr marL="547688" lvl="1" indent="-228600" eaLnBrk="1" hangingPunct="1"/>
            <a:r>
              <a:rPr lang="en-US" sz="3200" i="1" dirty="0">
                <a:solidFill>
                  <a:srgbClr val="FF0000"/>
                </a:solidFill>
                <a:cs typeface="Arial" charset="0"/>
              </a:rPr>
              <a:t>Identify</a:t>
            </a:r>
            <a:r>
              <a:rPr lang="en-US" sz="3200" dirty="0">
                <a:cs typeface="Arial" charset="0"/>
              </a:rPr>
              <a:t>: Identify an entity</a:t>
            </a:r>
          </a:p>
          <a:p>
            <a:pPr marL="547688" lvl="1" indent="-228600" eaLnBrk="1" hangingPunct="1"/>
            <a:r>
              <a:rPr lang="en-US" sz="3200" i="1" dirty="0">
                <a:solidFill>
                  <a:srgbClr val="FF0000"/>
                </a:solidFill>
                <a:cs typeface="Arial" charset="0"/>
              </a:rPr>
              <a:t>Clarify</a:t>
            </a:r>
            <a:r>
              <a:rPr lang="en-US" sz="3200" dirty="0">
                <a:cs typeface="Arial" charset="0"/>
              </a:rPr>
              <a:t> (Justify): Document the authority record </a:t>
            </a:r>
            <a:r>
              <a:rPr lang="en-US" sz="3200" dirty="0" smtClean="0">
                <a:cs typeface="Arial" charset="0"/>
              </a:rPr>
              <a:t>creator’s </a:t>
            </a:r>
            <a:r>
              <a:rPr lang="en-US" sz="3200" dirty="0">
                <a:cs typeface="Arial" charset="0"/>
              </a:rPr>
              <a:t>reason for choosing the name or form of name on which an access point is based. </a:t>
            </a:r>
          </a:p>
          <a:p>
            <a:pPr marL="547688" lvl="1" indent="-228600" eaLnBrk="1" hangingPunct="1"/>
            <a:r>
              <a:rPr lang="en-US" sz="3200" i="1" dirty="0">
                <a:solidFill>
                  <a:srgbClr val="FF0000"/>
                </a:solidFill>
                <a:cs typeface="Arial" charset="0"/>
              </a:rPr>
              <a:t>Contextualize</a:t>
            </a:r>
            <a:r>
              <a:rPr lang="en-US" sz="3200" dirty="0">
                <a:cs typeface="Arial" charset="0"/>
              </a:rPr>
              <a:t> (Understand): Place a person, corporate body, work, etc. in </a:t>
            </a:r>
            <a:r>
              <a:rPr lang="en-US" sz="3200" dirty="0" smtClean="0">
                <a:cs typeface="Arial" charset="0"/>
              </a:rPr>
              <a:t>context</a:t>
            </a:r>
            <a:endParaRPr lang="en-US" sz="3200" dirty="0">
              <a:cs typeface="Arial" charset="0"/>
            </a:endParaRPr>
          </a:p>
        </p:txBody>
      </p:sp>
    </p:spTree>
    <p:extLst>
      <p:ext uri="{BB962C8B-B14F-4D97-AF65-F5344CB8AC3E}">
        <p14:creationId xmlns:p14="http://schemas.microsoft.com/office/powerpoint/2010/main" val="177853643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1899"/>
            <a:ext cx="9144000" cy="1143000"/>
          </a:xfrm>
        </p:spPr>
        <p:txBody>
          <a:bodyPr>
            <a:normAutofit fontScale="90000"/>
          </a:bodyPr>
          <a:lstStyle/>
          <a:p>
            <a:r>
              <a:rPr lang="en-US" dirty="0"/>
              <a:t>e</a:t>
            </a:r>
            <a:r>
              <a:rPr lang="en-US" dirty="0" smtClean="0"/>
              <a:t>ach day has its own learning objectives</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7</a:t>
            </a:fld>
            <a:endParaRPr lang="en-US" dirty="0"/>
          </a:p>
        </p:txBody>
      </p:sp>
    </p:spTree>
    <p:extLst>
      <p:ext uri="{BB962C8B-B14F-4D97-AF65-F5344CB8AC3E}">
        <p14:creationId xmlns:p14="http://schemas.microsoft.com/office/powerpoint/2010/main" val="14430383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E03C5836-EF69-F143-9704-56865D126BD8}" type="slidenum">
              <a:rPr lang="en-US">
                <a:latin typeface="Calibri" charset="0"/>
              </a:rPr>
              <a:pPr eaLnBrk="1" hangingPunct="1"/>
              <a:t>70</a:t>
            </a:fld>
            <a:endParaRPr lang="en-US" dirty="0">
              <a:latin typeface="Calibri" charset="0"/>
            </a:endParaRPr>
          </a:p>
        </p:txBody>
      </p:sp>
      <p:sp>
        <p:nvSpPr>
          <p:cNvPr id="63491" name="Title 1"/>
          <p:cNvSpPr>
            <a:spLocks noGrp="1"/>
          </p:cNvSpPr>
          <p:nvPr>
            <p:ph type="title" idx="4294967295"/>
          </p:nvPr>
        </p:nvSpPr>
        <p:spPr>
          <a:xfrm>
            <a:off x="1371600" y="306387"/>
            <a:ext cx="6062133" cy="758825"/>
          </a:xfrm>
        </p:spPr>
        <p:txBody>
          <a:bodyPr bIns="91440">
            <a:normAutofit/>
          </a:bodyPr>
          <a:lstStyle/>
          <a:p>
            <a:pPr eaLnBrk="1" hangingPunct="1"/>
            <a:r>
              <a:rPr lang="en-US" sz="4000" dirty="0">
                <a:cs typeface="Arial" charset="0"/>
              </a:rPr>
              <a:t>FRAD </a:t>
            </a:r>
            <a:r>
              <a:rPr lang="en-US" sz="4000" dirty="0" smtClean="0">
                <a:cs typeface="Arial" charset="0"/>
              </a:rPr>
              <a:t>Attributes of a Person</a:t>
            </a:r>
            <a:endParaRPr lang="en-US" sz="4000" dirty="0">
              <a:cs typeface="Arial" charset="0"/>
            </a:endParaRPr>
          </a:p>
        </p:txBody>
      </p:sp>
      <p:sp>
        <p:nvSpPr>
          <p:cNvPr id="63492" name="Content Placeholder 2"/>
          <p:cNvSpPr>
            <a:spLocks noGrp="1"/>
          </p:cNvSpPr>
          <p:nvPr>
            <p:ph sz="half" idx="4294967295"/>
          </p:nvPr>
        </p:nvSpPr>
        <p:spPr>
          <a:xfrm>
            <a:off x="355600" y="1065213"/>
            <a:ext cx="4038600" cy="5656262"/>
          </a:xfrm>
        </p:spPr>
        <p:txBody>
          <a:bodyPr>
            <a:noAutofit/>
          </a:bodyPr>
          <a:lstStyle/>
          <a:p>
            <a:pPr marL="147638" indent="-228600"/>
            <a:r>
              <a:rPr lang="en-US" dirty="0" smtClean="0">
                <a:cs typeface="Arial" charset="0"/>
              </a:rPr>
              <a:t>(Name)</a:t>
            </a:r>
          </a:p>
          <a:p>
            <a:pPr marL="147638" indent="-228600"/>
            <a:r>
              <a:rPr lang="en-US" dirty="0" smtClean="0">
                <a:cs typeface="Arial" charset="0"/>
              </a:rPr>
              <a:t>Title </a:t>
            </a:r>
            <a:r>
              <a:rPr lang="en-US" dirty="0">
                <a:cs typeface="Arial" charset="0"/>
              </a:rPr>
              <a:t>of person</a:t>
            </a:r>
          </a:p>
          <a:p>
            <a:pPr marL="147638" indent="-228600"/>
            <a:r>
              <a:rPr lang="en-US" dirty="0">
                <a:cs typeface="Arial" charset="0"/>
              </a:rPr>
              <a:t>Dates associated with the </a:t>
            </a:r>
            <a:r>
              <a:rPr lang="en-US" dirty="0" smtClean="0">
                <a:cs typeface="Arial" charset="0"/>
              </a:rPr>
              <a:t>person</a:t>
            </a:r>
            <a:endParaRPr lang="en-US" dirty="0">
              <a:cs typeface="Arial" charset="0"/>
            </a:endParaRPr>
          </a:p>
          <a:p>
            <a:pPr marL="147638" indent="-228600"/>
            <a:r>
              <a:rPr lang="en-US" dirty="0">
                <a:cs typeface="Arial" charset="0"/>
              </a:rPr>
              <a:t>Gender</a:t>
            </a:r>
          </a:p>
          <a:p>
            <a:pPr marL="147638" indent="-228600"/>
            <a:r>
              <a:rPr lang="en-US" dirty="0">
                <a:cs typeface="Arial" charset="0"/>
              </a:rPr>
              <a:t>Place of birth</a:t>
            </a:r>
          </a:p>
          <a:p>
            <a:pPr marL="147638" indent="-228600"/>
            <a:r>
              <a:rPr lang="en-US" dirty="0">
                <a:cs typeface="Arial" charset="0"/>
              </a:rPr>
              <a:t>Place of death</a:t>
            </a:r>
          </a:p>
          <a:p>
            <a:pPr marL="147638" indent="-228600"/>
            <a:r>
              <a:rPr lang="en-US" dirty="0">
                <a:cs typeface="Arial" charset="0"/>
              </a:rPr>
              <a:t>Country</a:t>
            </a:r>
          </a:p>
          <a:p>
            <a:pPr marL="547688" lvl="1" indent="-228600" eaLnBrk="1" hangingPunct="1"/>
            <a:endParaRPr lang="en-US" sz="2400" dirty="0" smtClean="0">
              <a:cs typeface="Arial" charset="0"/>
            </a:endParaRPr>
          </a:p>
          <a:p>
            <a:pPr marL="547688" lvl="1" indent="-228600" eaLnBrk="1" hangingPunct="1">
              <a:buFont typeface="Wingdings" charset="0"/>
              <a:buNone/>
            </a:pPr>
            <a:endParaRPr lang="en-US" sz="2400" dirty="0">
              <a:cs typeface="Arial" charset="0"/>
            </a:endParaRPr>
          </a:p>
        </p:txBody>
      </p:sp>
      <p:sp>
        <p:nvSpPr>
          <p:cNvPr id="3" name="TextBox 2"/>
          <p:cNvSpPr txBox="1"/>
          <p:nvPr/>
        </p:nvSpPr>
        <p:spPr>
          <a:xfrm>
            <a:off x="4656124" y="1117759"/>
            <a:ext cx="4233876" cy="5970865"/>
          </a:xfrm>
          <a:prstGeom prst="rect">
            <a:avLst/>
          </a:prstGeom>
          <a:noFill/>
        </p:spPr>
        <p:txBody>
          <a:bodyPr wrap="square" rtlCol="0">
            <a:spAutoFit/>
          </a:bodyPr>
          <a:lstStyle/>
          <a:p>
            <a:pPr marL="285750" indent="-285750">
              <a:buFont typeface="Arial"/>
              <a:buChar char="•"/>
            </a:pPr>
            <a:r>
              <a:rPr lang="en-US" sz="3200" dirty="0">
                <a:cs typeface="Arial" charset="0"/>
              </a:rPr>
              <a:t>Place of residence</a:t>
            </a:r>
          </a:p>
          <a:p>
            <a:pPr marL="285750" indent="-285750">
              <a:buFont typeface="Arial"/>
              <a:buChar char="•"/>
            </a:pPr>
            <a:r>
              <a:rPr lang="en-US" sz="3200" dirty="0" smtClean="0"/>
              <a:t>Affiliation</a:t>
            </a:r>
            <a:endParaRPr lang="en-US" sz="3200" dirty="0"/>
          </a:p>
          <a:p>
            <a:pPr marL="285750" indent="-285750">
              <a:buFont typeface="Arial"/>
              <a:buChar char="•"/>
            </a:pPr>
            <a:r>
              <a:rPr lang="en-US" sz="3200" dirty="0"/>
              <a:t>Address</a:t>
            </a:r>
          </a:p>
          <a:p>
            <a:pPr marL="285750" indent="-285750">
              <a:buFont typeface="Arial"/>
              <a:buChar char="•"/>
            </a:pPr>
            <a:r>
              <a:rPr lang="en-US" sz="3200" dirty="0"/>
              <a:t>Language of person</a:t>
            </a:r>
          </a:p>
          <a:p>
            <a:pPr marL="285750" indent="-285750">
              <a:buFont typeface="Arial"/>
              <a:buChar char="•"/>
            </a:pPr>
            <a:r>
              <a:rPr lang="en-US" sz="3200" dirty="0"/>
              <a:t>Field of activity</a:t>
            </a:r>
          </a:p>
          <a:p>
            <a:pPr marL="285750" indent="-285750">
              <a:buFont typeface="Arial"/>
              <a:buChar char="•"/>
            </a:pPr>
            <a:r>
              <a:rPr lang="en-US" sz="3200" dirty="0"/>
              <a:t>Profession / occupation</a:t>
            </a:r>
          </a:p>
          <a:p>
            <a:pPr marL="285750" indent="-285750">
              <a:buFont typeface="Arial"/>
              <a:buChar char="•"/>
            </a:pPr>
            <a:r>
              <a:rPr lang="en-US" sz="3200" dirty="0"/>
              <a:t>Biography / history</a:t>
            </a:r>
          </a:p>
          <a:p>
            <a:pPr marL="285750" indent="-285750">
              <a:buFont typeface="Arial"/>
              <a:buChar char="•"/>
            </a:pPr>
            <a:r>
              <a:rPr lang="en-US" sz="3200" dirty="0"/>
              <a:t>Other informational elements associated with the person</a:t>
            </a:r>
          </a:p>
          <a:p>
            <a:endParaRPr lang="en-US" sz="3000" dirty="0"/>
          </a:p>
        </p:txBody>
      </p:sp>
    </p:spTree>
    <p:extLst>
      <p:ext uri="{BB962C8B-B14F-4D97-AF65-F5344CB8AC3E}">
        <p14:creationId xmlns:p14="http://schemas.microsoft.com/office/powerpoint/2010/main" val="24231552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4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4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04C174C7-9D0F-8143-8D90-3AC0205826BF}" type="slidenum">
              <a:rPr lang="en-US">
                <a:latin typeface="Calibri" charset="0"/>
              </a:rPr>
              <a:pPr eaLnBrk="1" hangingPunct="1"/>
              <a:t>71</a:t>
            </a:fld>
            <a:endParaRPr lang="en-US" dirty="0">
              <a:latin typeface="Calibri" charset="0"/>
            </a:endParaRPr>
          </a:p>
        </p:txBody>
      </p:sp>
      <p:sp>
        <p:nvSpPr>
          <p:cNvPr id="64515" name="Title 1"/>
          <p:cNvSpPr>
            <a:spLocks noGrp="1"/>
          </p:cNvSpPr>
          <p:nvPr>
            <p:ph type="title" idx="4294967295"/>
          </p:nvPr>
        </p:nvSpPr>
        <p:spPr>
          <a:xfrm>
            <a:off x="0" y="254000"/>
            <a:ext cx="9144000" cy="1190625"/>
          </a:xfrm>
        </p:spPr>
        <p:txBody>
          <a:bodyPr bIns="91440">
            <a:normAutofit fontScale="90000"/>
          </a:bodyPr>
          <a:lstStyle/>
          <a:p>
            <a:pPr eaLnBrk="1" hangingPunct="1"/>
            <a:r>
              <a:rPr lang="en-US" sz="4000" dirty="0">
                <a:cs typeface="Arial" charset="0"/>
              </a:rPr>
              <a:t>FRAD </a:t>
            </a:r>
            <a:r>
              <a:rPr lang="en-US" sz="4000" dirty="0" smtClean="0">
                <a:cs typeface="Arial" charset="0"/>
              </a:rPr>
              <a:t>Attributes for Families and </a:t>
            </a:r>
            <a:br>
              <a:rPr lang="en-US" sz="4000" dirty="0" smtClean="0">
                <a:cs typeface="Arial" charset="0"/>
              </a:rPr>
            </a:br>
            <a:r>
              <a:rPr lang="en-US" sz="4000" dirty="0" smtClean="0">
                <a:cs typeface="Arial" charset="0"/>
              </a:rPr>
              <a:t>Corporate Bodies</a:t>
            </a:r>
            <a:endParaRPr lang="en-US" sz="4000" dirty="0">
              <a:cs typeface="Arial" charset="0"/>
            </a:endParaRPr>
          </a:p>
        </p:txBody>
      </p:sp>
      <p:sp>
        <p:nvSpPr>
          <p:cNvPr id="64516" name="Content Placeholder 3"/>
          <p:cNvSpPr>
            <a:spLocks noGrp="1"/>
          </p:cNvSpPr>
          <p:nvPr>
            <p:ph sz="half" idx="4294967295"/>
          </p:nvPr>
        </p:nvSpPr>
        <p:spPr>
          <a:xfrm>
            <a:off x="4216400" y="1444625"/>
            <a:ext cx="4927600" cy="5413375"/>
          </a:xfrm>
        </p:spPr>
        <p:txBody>
          <a:bodyPr>
            <a:noAutofit/>
          </a:bodyPr>
          <a:lstStyle/>
          <a:p>
            <a:pPr marL="273050" indent="-273050" algn="ctr" eaLnBrk="1" hangingPunct="1">
              <a:buFont typeface="Wingdings" charset="0"/>
              <a:buNone/>
            </a:pPr>
            <a:r>
              <a:rPr lang="en-US" sz="3000" dirty="0" smtClean="0">
                <a:solidFill>
                  <a:srgbClr val="953735"/>
                </a:solidFill>
                <a:cs typeface="Arial" charset="0"/>
              </a:rPr>
              <a:t>CORPORATE BODIES</a:t>
            </a:r>
          </a:p>
          <a:p>
            <a:r>
              <a:rPr lang="en-US" sz="3000" dirty="0" smtClean="0">
                <a:cs typeface="Arial" charset="0"/>
              </a:rPr>
              <a:t>(Name)</a:t>
            </a:r>
            <a:endParaRPr lang="en-US" sz="3000" dirty="0">
              <a:cs typeface="Arial" charset="0"/>
            </a:endParaRPr>
          </a:p>
          <a:p>
            <a:r>
              <a:rPr lang="en-US" sz="3000" dirty="0" smtClean="0">
                <a:cs typeface="Arial" charset="0"/>
              </a:rPr>
              <a:t>Place associated</a:t>
            </a:r>
          </a:p>
          <a:p>
            <a:r>
              <a:rPr lang="en-US" sz="3000" dirty="0" smtClean="0">
                <a:cs typeface="Arial" charset="0"/>
              </a:rPr>
              <a:t>Dates associated</a:t>
            </a:r>
          </a:p>
          <a:p>
            <a:r>
              <a:rPr lang="en-US" sz="3000" dirty="0" smtClean="0">
                <a:cs typeface="Arial" charset="0"/>
              </a:rPr>
              <a:t>Language </a:t>
            </a:r>
            <a:r>
              <a:rPr lang="en-US" sz="3000" dirty="0">
                <a:cs typeface="Arial" charset="0"/>
              </a:rPr>
              <a:t>of the corporate </a:t>
            </a:r>
            <a:r>
              <a:rPr lang="en-US" sz="3000" dirty="0" smtClean="0">
                <a:cs typeface="Arial" charset="0"/>
              </a:rPr>
              <a:t>body</a:t>
            </a:r>
          </a:p>
          <a:p>
            <a:r>
              <a:rPr lang="en-US" sz="3000" dirty="0" smtClean="0">
                <a:cs typeface="Arial" charset="0"/>
              </a:rPr>
              <a:t>Address</a:t>
            </a:r>
            <a:endParaRPr lang="en-US" sz="3000" dirty="0">
              <a:cs typeface="Arial" charset="0"/>
            </a:endParaRPr>
          </a:p>
          <a:p>
            <a:r>
              <a:rPr lang="en-US" sz="3000" dirty="0" smtClean="0">
                <a:cs typeface="Arial" charset="0"/>
              </a:rPr>
              <a:t>Field </a:t>
            </a:r>
            <a:r>
              <a:rPr lang="en-US" sz="3000" dirty="0">
                <a:cs typeface="Arial" charset="0"/>
              </a:rPr>
              <a:t>of </a:t>
            </a:r>
            <a:r>
              <a:rPr lang="en-US" sz="3000" dirty="0" smtClean="0">
                <a:cs typeface="Arial" charset="0"/>
              </a:rPr>
              <a:t>activity</a:t>
            </a:r>
          </a:p>
          <a:p>
            <a:r>
              <a:rPr lang="en-US" sz="3000" dirty="0" smtClean="0">
                <a:cs typeface="Arial" charset="0"/>
              </a:rPr>
              <a:t>History</a:t>
            </a:r>
            <a:endParaRPr lang="en-US" sz="3000" dirty="0">
              <a:cs typeface="Arial" charset="0"/>
            </a:endParaRPr>
          </a:p>
          <a:p>
            <a:r>
              <a:rPr lang="en-US" sz="3000" dirty="0" smtClean="0">
                <a:cs typeface="Arial" charset="0"/>
              </a:rPr>
              <a:t>Other information</a:t>
            </a:r>
            <a:endParaRPr lang="en-US" sz="3000" dirty="0">
              <a:cs typeface="Arial" charset="0"/>
            </a:endParaRPr>
          </a:p>
        </p:txBody>
      </p:sp>
      <p:sp>
        <p:nvSpPr>
          <p:cNvPr id="64517" name="Content Placeholder 3"/>
          <p:cNvSpPr>
            <a:spLocks/>
          </p:cNvSpPr>
          <p:nvPr/>
        </p:nvSpPr>
        <p:spPr bwMode="auto">
          <a:xfrm>
            <a:off x="152400" y="1444625"/>
            <a:ext cx="3810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ctr">
              <a:spcBef>
                <a:spcPct val="20000"/>
              </a:spcBef>
              <a:buClr>
                <a:schemeClr val="tx2"/>
              </a:buClr>
              <a:buSzPct val="70000"/>
              <a:buFont typeface="Wingdings" charset="0"/>
              <a:buNone/>
            </a:pPr>
            <a:r>
              <a:rPr lang="en-US" sz="3200" dirty="0" smtClean="0">
                <a:solidFill>
                  <a:srgbClr val="953735"/>
                </a:solidFill>
                <a:latin typeface="Calibri" charset="0"/>
              </a:rPr>
              <a:t>FAMILIES</a:t>
            </a:r>
            <a:endParaRPr lang="en-US" sz="3200" dirty="0">
              <a:solidFill>
                <a:srgbClr val="953735"/>
              </a:solidFill>
              <a:latin typeface="Calibri" charset="0"/>
            </a:endParaRPr>
          </a:p>
          <a:p>
            <a:pPr marL="661988" lvl="1" indent="-342900">
              <a:spcBef>
                <a:spcPct val="20000"/>
              </a:spcBef>
              <a:buSzPct val="70000"/>
              <a:buFont typeface="Arial"/>
              <a:buChar char="•"/>
            </a:pPr>
            <a:r>
              <a:rPr lang="en-US" sz="3200" dirty="0" smtClean="0">
                <a:latin typeface="Calibri" charset="0"/>
              </a:rPr>
              <a:t>(Name)</a:t>
            </a:r>
          </a:p>
          <a:p>
            <a:pPr marL="661988" lvl="1" indent="-342900">
              <a:spcBef>
                <a:spcPct val="20000"/>
              </a:spcBef>
              <a:buSzPct val="70000"/>
              <a:buFont typeface="Arial"/>
              <a:buChar char="•"/>
            </a:pPr>
            <a:r>
              <a:rPr lang="en-US" sz="3200" dirty="0" smtClean="0">
                <a:latin typeface="Calibri" charset="0"/>
              </a:rPr>
              <a:t>Type </a:t>
            </a:r>
            <a:r>
              <a:rPr lang="en-US" sz="3200" dirty="0">
                <a:latin typeface="Calibri" charset="0"/>
              </a:rPr>
              <a:t>of family</a:t>
            </a:r>
          </a:p>
          <a:p>
            <a:pPr marL="661988" lvl="1" indent="-342900">
              <a:spcBef>
                <a:spcPct val="20000"/>
              </a:spcBef>
              <a:buSzPct val="70000"/>
              <a:buFont typeface="Arial"/>
              <a:buChar char="•"/>
            </a:pPr>
            <a:r>
              <a:rPr lang="en-US" sz="3200" dirty="0">
                <a:latin typeface="Calibri" charset="0"/>
              </a:rPr>
              <a:t>Dates of family</a:t>
            </a:r>
          </a:p>
          <a:p>
            <a:pPr marL="661988" lvl="1" indent="-342900">
              <a:spcBef>
                <a:spcPct val="20000"/>
              </a:spcBef>
              <a:buSzPct val="70000"/>
              <a:buFont typeface="Arial"/>
              <a:buChar char="•"/>
            </a:pPr>
            <a:r>
              <a:rPr lang="en-US" sz="3200" dirty="0">
                <a:latin typeface="Calibri" charset="0"/>
              </a:rPr>
              <a:t>Places associated with family</a:t>
            </a:r>
          </a:p>
          <a:p>
            <a:pPr marL="661988" lvl="1" indent="-342900">
              <a:spcBef>
                <a:spcPct val="20000"/>
              </a:spcBef>
              <a:buSzPct val="70000"/>
              <a:buFont typeface="Arial"/>
              <a:buChar char="•"/>
            </a:pPr>
            <a:r>
              <a:rPr lang="en-US" sz="3200" dirty="0">
                <a:latin typeface="Calibri" charset="0"/>
              </a:rPr>
              <a:t>Field of activity</a:t>
            </a:r>
          </a:p>
          <a:p>
            <a:pPr marL="661988" lvl="1" indent="-342900">
              <a:spcBef>
                <a:spcPct val="20000"/>
              </a:spcBef>
              <a:buSzPct val="70000"/>
              <a:buFont typeface="Arial"/>
              <a:buChar char="•"/>
            </a:pPr>
            <a:r>
              <a:rPr lang="en-US" sz="3200" dirty="0">
                <a:latin typeface="Calibri" charset="0"/>
              </a:rPr>
              <a:t>History of family</a:t>
            </a:r>
          </a:p>
          <a:p>
            <a:pPr marL="273050" indent="-273050">
              <a:spcBef>
                <a:spcPct val="20000"/>
              </a:spcBef>
              <a:buClr>
                <a:schemeClr val="tx2"/>
              </a:buClr>
              <a:buSzPct val="70000"/>
              <a:buFont typeface="Wingdings" charset="0"/>
              <a:buNone/>
            </a:pPr>
            <a:endParaRPr lang="en-US" sz="2400" dirty="0">
              <a:latin typeface="Calibri" charset="0"/>
            </a:endParaRPr>
          </a:p>
        </p:txBody>
      </p:sp>
    </p:spTree>
    <p:extLst>
      <p:ext uri="{BB962C8B-B14F-4D97-AF65-F5344CB8AC3E}">
        <p14:creationId xmlns:p14="http://schemas.microsoft.com/office/powerpoint/2010/main" val="2411614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5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51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51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51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51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51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51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516">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516">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516">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45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924133-2E0E-A641-BED3-083079E23C66}" type="slidenum">
              <a:rPr lang="en-US" smtClean="0"/>
              <a:pPr/>
              <a:t>72</a:t>
            </a:fld>
            <a:endParaRPr lang="en-US" dirty="0"/>
          </a:p>
        </p:txBody>
      </p:sp>
      <p:sp>
        <p:nvSpPr>
          <p:cNvPr id="7" name="Rectangle 6"/>
          <p:cNvSpPr/>
          <p:nvPr/>
        </p:nvSpPr>
        <p:spPr>
          <a:xfrm>
            <a:off x="266700" y="292100"/>
            <a:ext cx="1866900" cy="457200"/>
          </a:xfrm>
          <a:prstGeom prst="rect">
            <a:avLst/>
          </a:prstGeom>
          <a:solidFill>
            <a:schemeClr val="bg2"/>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WORK</a:t>
            </a:r>
            <a:endParaRPr lang="en-US" sz="2800" dirty="0">
              <a:solidFill>
                <a:schemeClr val="tx1"/>
              </a:solidFill>
            </a:endParaRPr>
          </a:p>
        </p:txBody>
      </p:sp>
      <p:sp>
        <p:nvSpPr>
          <p:cNvPr id="8" name="Rectangle 7"/>
          <p:cNvSpPr/>
          <p:nvPr/>
        </p:nvSpPr>
        <p:spPr>
          <a:xfrm>
            <a:off x="1854200" y="1028700"/>
            <a:ext cx="1955800" cy="431800"/>
          </a:xfrm>
          <a:prstGeom prst="rect">
            <a:avLst/>
          </a:prstGeom>
          <a:solidFill>
            <a:schemeClr val="bg2"/>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EXPRESSION</a:t>
            </a:r>
            <a:endParaRPr lang="en-US" sz="2400" dirty="0">
              <a:solidFill>
                <a:srgbClr val="000000"/>
              </a:solidFill>
            </a:endParaRPr>
          </a:p>
        </p:txBody>
      </p:sp>
      <p:sp>
        <p:nvSpPr>
          <p:cNvPr id="9" name="Rectangle 8"/>
          <p:cNvSpPr/>
          <p:nvPr/>
        </p:nvSpPr>
        <p:spPr>
          <a:xfrm>
            <a:off x="4406900" y="2690379"/>
            <a:ext cx="1866900" cy="457200"/>
          </a:xfrm>
          <a:prstGeom prst="rect">
            <a:avLst/>
          </a:prstGeom>
          <a:solidFill>
            <a:schemeClr val="bg2"/>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ITEM</a:t>
            </a:r>
            <a:endParaRPr lang="en-US" sz="3200" dirty="0">
              <a:solidFill>
                <a:srgbClr val="000000"/>
              </a:solidFill>
            </a:endParaRPr>
          </a:p>
        </p:txBody>
      </p:sp>
      <p:sp>
        <p:nvSpPr>
          <p:cNvPr id="10" name="Rectangle 9"/>
          <p:cNvSpPr/>
          <p:nvPr/>
        </p:nvSpPr>
        <p:spPr>
          <a:xfrm>
            <a:off x="3590925" y="1758950"/>
            <a:ext cx="2292350" cy="457200"/>
          </a:xfrm>
          <a:prstGeom prst="rect">
            <a:avLst/>
          </a:prstGeom>
          <a:solidFill>
            <a:schemeClr val="bg2"/>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MANIFESTATION</a:t>
            </a:r>
            <a:endParaRPr lang="en-US" sz="2400" dirty="0">
              <a:solidFill>
                <a:srgbClr val="000000"/>
              </a:solidFill>
            </a:endParaRPr>
          </a:p>
        </p:txBody>
      </p:sp>
      <p:sp>
        <p:nvSpPr>
          <p:cNvPr id="11" name="Rectangle 10"/>
          <p:cNvSpPr/>
          <p:nvPr/>
        </p:nvSpPr>
        <p:spPr>
          <a:xfrm>
            <a:off x="6794500" y="3740150"/>
            <a:ext cx="2101850" cy="28829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023100" y="4191000"/>
            <a:ext cx="1663700" cy="642793"/>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PERSON</a:t>
            </a:r>
            <a:endParaRPr lang="en-US" sz="2800" dirty="0">
              <a:solidFill>
                <a:srgbClr val="000000"/>
              </a:solidFill>
            </a:endParaRPr>
          </a:p>
        </p:txBody>
      </p:sp>
      <p:sp>
        <p:nvSpPr>
          <p:cNvPr id="14" name="Rectangle 13"/>
          <p:cNvSpPr/>
          <p:nvPr/>
        </p:nvSpPr>
        <p:spPr>
          <a:xfrm>
            <a:off x="7023100" y="5777117"/>
            <a:ext cx="1663700" cy="642793"/>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CORP BODY</a:t>
            </a:r>
            <a:endParaRPr lang="en-US" sz="2400" dirty="0">
              <a:solidFill>
                <a:srgbClr val="000000"/>
              </a:solidFill>
            </a:endParaRPr>
          </a:p>
        </p:txBody>
      </p:sp>
      <p:sp>
        <p:nvSpPr>
          <p:cNvPr id="15" name="Rectangle 14"/>
          <p:cNvSpPr/>
          <p:nvPr/>
        </p:nvSpPr>
        <p:spPr>
          <a:xfrm>
            <a:off x="7023100" y="4996007"/>
            <a:ext cx="1663700" cy="642793"/>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FAMILY</a:t>
            </a:r>
            <a:endParaRPr lang="en-US" sz="2800" dirty="0">
              <a:solidFill>
                <a:srgbClr val="000000"/>
              </a:solidFill>
            </a:endParaRPr>
          </a:p>
        </p:txBody>
      </p:sp>
      <p:cxnSp>
        <p:nvCxnSpPr>
          <p:cNvPr id="21" name="Straight Connector 20"/>
          <p:cNvCxnSpPr/>
          <p:nvPr/>
        </p:nvCxnSpPr>
        <p:spPr>
          <a:xfrm>
            <a:off x="4724400" y="2662093"/>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457200" y="6451600"/>
            <a:ext cx="6210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2171700" y="5958245"/>
            <a:ext cx="449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3975330" y="5426796"/>
            <a:ext cx="269217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4737100" y="4678218"/>
            <a:ext cx="1930400" cy="7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4737100" y="4191000"/>
            <a:ext cx="1930400" cy="461665"/>
          </a:xfrm>
          <a:prstGeom prst="rect">
            <a:avLst/>
          </a:prstGeom>
          <a:noFill/>
        </p:spPr>
        <p:txBody>
          <a:bodyPr wrap="square" rtlCol="0">
            <a:spAutoFit/>
          </a:bodyPr>
          <a:lstStyle/>
          <a:p>
            <a:r>
              <a:rPr lang="en-US" sz="2400" dirty="0" smtClean="0"/>
              <a:t>IS OWNED BY</a:t>
            </a:r>
            <a:endParaRPr lang="en-US" sz="2400" dirty="0"/>
          </a:p>
        </p:txBody>
      </p:sp>
      <p:sp>
        <p:nvSpPr>
          <p:cNvPr id="65" name="TextBox 64"/>
          <p:cNvSpPr txBox="1"/>
          <p:nvPr/>
        </p:nvSpPr>
        <p:spPr>
          <a:xfrm>
            <a:off x="4089400" y="4965131"/>
            <a:ext cx="2287806" cy="461665"/>
          </a:xfrm>
          <a:prstGeom prst="rect">
            <a:avLst/>
          </a:prstGeom>
          <a:noFill/>
        </p:spPr>
        <p:txBody>
          <a:bodyPr wrap="none" rtlCol="0">
            <a:spAutoFit/>
          </a:bodyPr>
          <a:lstStyle/>
          <a:p>
            <a:r>
              <a:rPr lang="en-US" sz="2400" dirty="0" smtClean="0"/>
              <a:t>IS PRODUCED BY</a:t>
            </a:r>
            <a:endParaRPr lang="en-US" sz="2400" dirty="0"/>
          </a:p>
        </p:txBody>
      </p:sp>
      <p:sp>
        <p:nvSpPr>
          <p:cNvPr id="66" name="TextBox 65"/>
          <p:cNvSpPr txBox="1"/>
          <p:nvPr/>
        </p:nvSpPr>
        <p:spPr>
          <a:xfrm>
            <a:off x="2171700" y="5496580"/>
            <a:ext cx="2046353" cy="461665"/>
          </a:xfrm>
          <a:prstGeom prst="rect">
            <a:avLst/>
          </a:prstGeom>
          <a:noFill/>
        </p:spPr>
        <p:txBody>
          <a:bodyPr wrap="none" rtlCol="0">
            <a:spAutoFit/>
          </a:bodyPr>
          <a:lstStyle/>
          <a:p>
            <a:r>
              <a:rPr lang="en-US" sz="2400" dirty="0" smtClean="0"/>
              <a:t>IS REALIZED BY</a:t>
            </a:r>
            <a:endParaRPr lang="en-US" sz="2400" dirty="0"/>
          </a:p>
        </p:txBody>
      </p:sp>
      <p:sp>
        <p:nvSpPr>
          <p:cNvPr id="67" name="TextBox 66"/>
          <p:cNvSpPr txBox="1"/>
          <p:nvPr/>
        </p:nvSpPr>
        <p:spPr>
          <a:xfrm>
            <a:off x="457200" y="5958245"/>
            <a:ext cx="2018501" cy="461665"/>
          </a:xfrm>
          <a:prstGeom prst="rect">
            <a:avLst/>
          </a:prstGeom>
          <a:noFill/>
        </p:spPr>
        <p:txBody>
          <a:bodyPr wrap="none" rtlCol="0">
            <a:spAutoFit/>
          </a:bodyPr>
          <a:lstStyle/>
          <a:p>
            <a:r>
              <a:rPr lang="en-US" sz="2400" dirty="0" smtClean="0">
                <a:solidFill>
                  <a:srgbClr val="000000"/>
                </a:solidFill>
              </a:rPr>
              <a:t>IS CREATED BY</a:t>
            </a:r>
            <a:endParaRPr lang="en-US" sz="2400" dirty="0">
              <a:solidFill>
                <a:srgbClr val="000000"/>
              </a:solidFill>
            </a:endParaRPr>
          </a:p>
        </p:txBody>
      </p:sp>
      <p:sp>
        <p:nvSpPr>
          <p:cNvPr id="69" name="TextBox 68"/>
          <p:cNvSpPr txBox="1"/>
          <p:nvPr/>
        </p:nvSpPr>
        <p:spPr>
          <a:xfrm>
            <a:off x="4218053" y="153769"/>
            <a:ext cx="4925947" cy="1384995"/>
          </a:xfrm>
          <a:prstGeom prst="rect">
            <a:avLst/>
          </a:prstGeom>
          <a:noFill/>
        </p:spPr>
        <p:txBody>
          <a:bodyPr wrap="square" rtlCol="0">
            <a:spAutoFit/>
          </a:bodyPr>
          <a:lstStyle/>
          <a:p>
            <a:pPr algn="ctr"/>
            <a:r>
              <a:rPr lang="en-US" sz="2800" dirty="0" smtClean="0"/>
              <a:t>GROUP 2 ENTITES and RESPONSIBILITY RELATIONSHIPS to GROUP 1 ENTITES</a:t>
            </a:r>
            <a:endParaRPr lang="en-US" sz="2800" dirty="0"/>
          </a:p>
        </p:txBody>
      </p:sp>
      <p:sp>
        <p:nvSpPr>
          <p:cNvPr id="70" name="TextBox 69"/>
          <p:cNvSpPr txBox="1"/>
          <p:nvPr/>
        </p:nvSpPr>
        <p:spPr>
          <a:xfrm>
            <a:off x="7313405" y="3740150"/>
            <a:ext cx="1044990" cy="369332"/>
          </a:xfrm>
          <a:prstGeom prst="rect">
            <a:avLst/>
          </a:prstGeom>
          <a:noFill/>
        </p:spPr>
        <p:txBody>
          <a:bodyPr wrap="none" rtlCol="0">
            <a:spAutoFit/>
          </a:bodyPr>
          <a:lstStyle/>
          <a:p>
            <a:r>
              <a:rPr lang="en-US" dirty="0" smtClean="0"/>
              <a:t>GROUP 2</a:t>
            </a:r>
            <a:endParaRPr lang="en-US" dirty="0"/>
          </a:p>
        </p:txBody>
      </p:sp>
      <p:cxnSp>
        <p:nvCxnSpPr>
          <p:cNvPr id="75" name="Straight Arrow Connector 74"/>
          <p:cNvCxnSpPr/>
          <p:nvPr/>
        </p:nvCxnSpPr>
        <p:spPr>
          <a:xfrm flipV="1">
            <a:off x="4737100" y="3251201"/>
            <a:ext cx="0" cy="1434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3975330" y="2311400"/>
            <a:ext cx="0" cy="31153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V="1">
            <a:off x="2171700" y="1574800"/>
            <a:ext cx="0" cy="43834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457200" y="850900"/>
            <a:ext cx="0" cy="5600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7243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1B8EFF51-ED41-A24C-B62B-8773DA07E331}" type="slidenum">
              <a:rPr lang="en-US">
                <a:solidFill>
                  <a:schemeClr val="bg1">
                    <a:lumMod val="50000"/>
                  </a:schemeClr>
                </a:solidFill>
                <a:latin typeface="Calibri" charset="0"/>
              </a:rPr>
              <a:pPr eaLnBrk="1" hangingPunct="1"/>
              <a:t>73</a:t>
            </a:fld>
            <a:endParaRPr lang="en-US" dirty="0">
              <a:solidFill>
                <a:schemeClr val="bg1">
                  <a:lumMod val="50000"/>
                </a:schemeClr>
              </a:solidFill>
              <a:latin typeface="Calibri" charset="0"/>
            </a:endParaRPr>
          </a:p>
        </p:txBody>
      </p:sp>
      <p:sp>
        <p:nvSpPr>
          <p:cNvPr id="65539" name="Title 1"/>
          <p:cNvSpPr>
            <a:spLocks noGrp="1"/>
          </p:cNvSpPr>
          <p:nvPr>
            <p:ph type="title"/>
          </p:nvPr>
        </p:nvSpPr>
        <p:spPr>
          <a:xfrm>
            <a:off x="321733" y="301625"/>
            <a:ext cx="8361892" cy="1143000"/>
          </a:xfrm>
        </p:spPr>
        <p:txBody>
          <a:bodyPr bIns="91440"/>
          <a:lstStyle/>
          <a:p>
            <a:pPr eaLnBrk="1" hangingPunct="1"/>
            <a:r>
              <a:rPr lang="en-US" dirty="0">
                <a:cs typeface="Arial" charset="0"/>
              </a:rPr>
              <a:t>  </a:t>
            </a:r>
            <a:r>
              <a:rPr lang="en-US" dirty="0" smtClean="0">
                <a:cs typeface="Arial" charset="0"/>
              </a:rPr>
              <a:t>FRBR </a:t>
            </a:r>
            <a:r>
              <a:rPr lang="en-US" sz="4000" dirty="0" smtClean="0">
                <a:cs typeface="Arial" charset="0"/>
              </a:rPr>
              <a:t>Group </a:t>
            </a:r>
            <a:r>
              <a:rPr lang="en-US" sz="4000" dirty="0">
                <a:cs typeface="Arial" charset="0"/>
              </a:rPr>
              <a:t>3 Entities</a:t>
            </a:r>
          </a:p>
        </p:txBody>
      </p:sp>
      <p:sp>
        <p:nvSpPr>
          <p:cNvPr id="65540" name="Content Placeholder 2"/>
          <p:cNvSpPr>
            <a:spLocks noGrp="1"/>
          </p:cNvSpPr>
          <p:nvPr>
            <p:ph sz="quarter" idx="4294967295"/>
          </p:nvPr>
        </p:nvSpPr>
        <p:spPr>
          <a:xfrm>
            <a:off x="203200" y="1827213"/>
            <a:ext cx="7890933" cy="4114800"/>
          </a:xfrm>
        </p:spPr>
        <p:txBody>
          <a:bodyPr>
            <a:normAutofit/>
          </a:bodyPr>
          <a:lstStyle/>
          <a:p>
            <a:pPr lvl="2" algn="ctr"/>
            <a:r>
              <a:rPr lang="en-US" sz="3200" dirty="0" smtClean="0">
                <a:cs typeface="Arial" charset="0"/>
              </a:rPr>
              <a:t>Concepts</a:t>
            </a:r>
            <a:endParaRPr lang="en-US" sz="3200" dirty="0">
              <a:cs typeface="Arial" charset="0"/>
            </a:endParaRPr>
          </a:p>
          <a:p>
            <a:pPr lvl="2" algn="ctr"/>
            <a:r>
              <a:rPr lang="en-US" sz="3200" dirty="0">
                <a:cs typeface="Arial" charset="0"/>
              </a:rPr>
              <a:t>Objects</a:t>
            </a:r>
          </a:p>
          <a:p>
            <a:pPr lvl="2" algn="ctr"/>
            <a:r>
              <a:rPr lang="en-US" sz="3200" dirty="0">
                <a:cs typeface="Arial" charset="0"/>
              </a:rPr>
              <a:t>Events</a:t>
            </a:r>
          </a:p>
          <a:p>
            <a:pPr lvl="2" algn="ctr"/>
            <a:r>
              <a:rPr lang="en-US" sz="3200" dirty="0" smtClean="0">
                <a:cs typeface="Arial" charset="0"/>
              </a:rPr>
              <a:t>Places</a:t>
            </a:r>
          </a:p>
          <a:p>
            <a:pPr marL="914400" lvl="2" indent="0" algn="ctr">
              <a:buNone/>
            </a:pPr>
            <a:endParaRPr lang="en-US" sz="3200" dirty="0">
              <a:cs typeface="Arial" charset="0"/>
            </a:endParaRPr>
          </a:p>
          <a:p>
            <a:pPr lvl="2" algn="ctr"/>
            <a:r>
              <a:rPr lang="en-US" sz="3200" dirty="0">
                <a:cs typeface="Arial" charset="0"/>
              </a:rPr>
              <a:t>Group 1 entities (WEMI)</a:t>
            </a:r>
          </a:p>
          <a:p>
            <a:pPr lvl="2" algn="ctr"/>
            <a:r>
              <a:rPr lang="en-US" sz="3200" dirty="0">
                <a:cs typeface="Arial" charset="0"/>
              </a:rPr>
              <a:t>Group 2 entities (</a:t>
            </a:r>
            <a:r>
              <a:rPr lang="en-US" sz="3200" dirty="0" smtClean="0">
                <a:cs typeface="Arial" charset="0"/>
              </a:rPr>
              <a:t>PFC)</a:t>
            </a:r>
            <a:endParaRPr lang="en-US" sz="2200" dirty="0">
              <a:cs typeface="Arial" charset="0"/>
            </a:endParaRPr>
          </a:p>
        </p:txBody>
      </p:sp>
    </p:spTree>
    <p:extLst>
      <p:ext uri="{BB962C8B-B14F-4D97-AF65-F5344CB8AC3E}">
        <p14:creationId xmlns:p14="http://schemas.microsoft.com/office/powerpoint/2010/main" val="349402789"/>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4505"/>
            <a:ext cx="8229600" cy="1143000"/>
          </a:xfrm>
        </p:spPr>
        <p:txBody>
          <a:bodyPr rtlCol="0">
            <a:normAutofit/>
          </a:bodyPr>
          <a:lstStyle/>
          <a:p>
            <a:pPr eaLnBrk="1" fontAlgn="auto" hangingPunct="1">
              <a:spcAft>
                <a:spcPts val="0"/>
              </a:spcAft>
              <a:defRPr/>
            </a:pPr>
            <a:r>
              <a:rPr lang="en-US" sz="4000" b="1" dirty="0" smtClean="0"/>
              <a:t>Relationships</a:t>
            </a:r>
            <a:endParaRPr lang="en-US" sz="4000" b="1" dirty="0" smtClean="0">
              <a:latin typeface="Arial" charset="0"/>
              <a:cs typeface="Arial" charset="0"/>
            </a:endParaRPr>
          </a:p>
        </p:txBody>
      </p:sp>
      <p:sp>
        <p:nvSpPr>
          <p:cNvPr id="29699" name="Rectangle 3"/>
          <p:cNvSpPr>
            <a:spLocks noGrp="1" noChangeArrowheads="1"/>
          </p:cNvSpPr>
          <p:nvPr>
            <p:ph sz="quarter" idx="1"/>
          </p:nvPr>
        </p:nvSpPr>
        <p:spPr>
          <a:xfrm>
            <a:off x="381000" y="1016000"/>
            <a:ext cx="8534400" cy="5842000"/>
          </a:xfrm>
        </p:spPr>
        <p:txBody>
          <a:bodyPr>
            <a:noAutofit/>
          </a:bodyPr>
          <a:lstStyle/>
          <a:p>
            <a:pPr marL="0" indent="0" eaLnBrk="1" hangingPunct="1">
              <a:spcBef>
                <a:spcPts val="600"/>
              </a:spcBef>
              <a:spcAft>
                <a:spcPts val="600"/>
              </a:spcAft>
              <a:buNone/>
            </a:pPr>
            <a:r>
              <a:rPr lang="en-US" dirty="0" smtClean="0"/>
              <a:t> </a:t>
            </a:r>
          </a:p>
          <a:p>
            <a:pPr marL="0" indent="0" eaLnBrk="1" hangingPunct="1">
              <a:spcBef>
                <a:spcPts val="600"/>
              </a:spcBef>
              <a:spcAft>
                <a:spcPts val="600"/>
              </a:spcAft>
              <a:buNone/>
            </a:pPr>
            <a:r>
              <a:rPr lang="en-US" sz="5400" dirty="0" smtClean="0">
                <a:solidFill>
                  <a:srgbClr val="FF0000"/>
                </a:solidFill>
              </a:rPr>
              <a:t>Work</a:t>
            </a:r>
          </a:p>
          <a:p>
            <a:pPr eaLnBrk="1" hangingPunct="1">
              <a:spcBef>
                <a:spcPct val="0"/>
              </a:spcBef>
              <a:spcAft>
                <a:spcPts val="600"/>
              </a:spcAft>
              <a:buFont typeface="Arial" pitchFamily="34" charset="0"/>
              <a:buNone/>
            </a:pPr>
            <a:r>
              <a:rPr lang="en-US" sz="5400" dirty="0" smtClean="0">
                <a:solidFill>
                  <a:srgbClr val="FF0000"/>
                </a:solidFill>
              </a:rPr>
              <a:t>			</a:t>
            </a:r>
            <a:r>
              <a:rPr lang="en-US" sz="5400" dirty="0" smtClean="0">
                <a:solidFill>
                  <a:srgbClr val="008000"/>
                </a:solidFill>
              </a:rPr>
              <a:t>Expression</a:t>
            </a:r>
            <a:endParaRPr lang="en-US" sz="5400" dirty="0"/>
          </a:p>
          <a:p>
            <a:pPr eaLnBrk="1" hangingPunct="1">
              <a:spcBef>
                <a:spcPct val="0"/>
              </a:spcBef>
              <a:spcAft>
                <a:spcPts val="600"/>
              </a:spcAft>
              <a:buFont typeface="Arial" pitchFamily="34" charset="0"/>
              <a:buNone/>
            </a:pPr>
            <a:r>
              <a:rPr lang="en-US" sz="5400" dirty="0" smtClean="0">
                <a:solidFill>
                  <a:srgbClr val="F4B655"/>
                </a:solidFill>
              </a:rPr>
              <a:t>							</a:t>
            </a:r>
            <a:r>
              <a:rPr lang="en-US" sz="5400" dirty="0">
                <a:solidFill>
                  <a:srgbClr val="F4B655"/>
                </a:solidFill>
              </a:rPr>
              <a:t>M</a:t>
            </a:r>
            <a:r>
              <a:rPr lang="en-US" sz="5400" dirty="0" smtClean="0">
                <a:solidFill>
                  <a:srgbClr val="F4B655"/>
                </a:solidFill>
              </a:rPr>
              <a:t>anifestation</a:t>
            </a:r>
            <a:r>
              <a:rPr lang="en-US" sz="5400" dirty="0" smtClean="0"/>
              <a:t> </a:t>
            </a:r>
            <a:endParaRPr lang="en-US" sz="5400" dirty="0"/>
          </a:p>
          <a:p>
            <a:pPr eaLnBrk="1" hangingPunct="1">
              <a:spcBef>
                <a:spcPct val="0"/>
              </a:spcBef>
              <a:spcAft>
                <a:spcPts val="600"/>
              </a:spcAft>
              <a:buFont typeface="Arial" pitchFamily="34" charset="0"/>
              <a:buNone/>
            </a:pPr>
            <a:r>
              <a:rPr lang="en-US" sz="5400" dirty="0" smtClean="0"/>
              <a:t>							          	</a:t>
            </a:r>
            <a:r>
              <a:rPr lang="en-US" sz="5400" dirty="0"/>
              <a:t> </a:t>
            </a:r>
            <a:r>
              <a:rPr lang="en-US" sz="5400" dirty="0" smtClean="0"/>
              <a:t>			</a:t>
            </a:r>
            <a:r>
              <a:rPr lang="en-US" sz="5400" dirty="0" smtClean="0">
                <a:solidFill>
                  <a:srgbClr val="0000FF"/>
                </a:solidFill>
              </a:rPr>
              <a:t>Item</a:t>
            </a:r>
            <a:r>
              <a:rPr lang="en-US" sz="5400" dirty="0" smtClean="0"/>
              <a:t> </a:t>
            </a:r>
          </a:p>
        </p:txBody>
      </p:sp>
      <p:sp>
        <p:nvSpPr>
          <p:cNvPr id="2" name="Slide Number Placeholder 1"/>
          <p:cNvSpPr>
            <a:spLocks noGrp="1"/>
          </p:cNvSpPr>
          <p:nvPr>
            <p:ph type="sldNum" sz="quarter" idx="12"/>
          </p:nvPr>
        </p:nvSpPr>
        <p:spPr/>
        <p:txBody>
          <a:bodyPr/>
          <a:lstStyle/>
          <a:p>
            <a:fld id="{C69651B2-2BA6-FD4D-8B70-8A9F70834AA3}" type="slidenum">
              <a:rPr lang="en-US" smtClean="0"/>
              <a:t>74</a:t>
            </a:fld>
            <a:endParaRPr lang="en-US" dirty="0"/>
          </a:p>
        </p:txBody>
      </p:sp>
    </p:spTree>
    <p:extLst>
      <p:ext uri="{BB962C8B-B14F-4D97-AF65-F5344CB8AC3E}">
        <p14:creationId xmlns:p14="http://schemas.microsoft.com/office/powerpoint/2010/main" val="53256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8999"/>
            <a:ext cx="7509932" cy="5647267"/>
          </a:xfrm>
        </p:spPr>
        <p:txBody>
          <a:bodyPr>
            <a:normAutofit/>
          </a:bodyPr>
          <a:lstStyle/>
          <a:p>
            <a:pPr marL="0" indent="0">
              <a:buNone/>
            </a:pPr>
            <a:r>
              <a:rPr lang="en-US" sz="5400" b="1" dirty="0" smtClean="0">
                <a:solidFill>
                  <a:srgbClr val="7030A0"/>
                </a:solidFill>
                <a:latin typeface="Papyrus" panose="03070502060502030205" pitchFamily="66" charset="0"/>
              </a:rPr>
              <a:t>“… relationships serve as the vehicle for depicting the link between one entity and another … ”  </a:t>
            </a:r>
            <a:r>
              <a:rPr lang="en-US" sz="4800" b="1" dirty="0" smtClean="0">
                <a:solidFill>
                  <a:srgbClr val="7030A0"/>
                </a:solidFill>
                <a:latin typeface="Papyrus" panose="03070502060502030205" pitchFamily="66" charset="0"/>
              </a:rPr>
              <a:t> </a:t>
            </a:r>
          </a:p>
          <a:p>
            <a:pPr marL="0" indent="0">
              <a:buNone/>
            </a:pPr>
            <a:endParaRPr lang="en-US" sz="4800" dirty="0" smtClean="0"/>
          </a:p>
          <a:p>
            <a:pPr marL="0" indent="0">
              <a:buNone/>
            </a:pPr>
            <a:r>
              <a:rPr lang="en-US" sz="2800" dirty="0" smtClean="0"/>
              <a:t>                                                                       FRBR p.55</a:t>
            </a:r>
            <a:endParaRPr lang="en-US" sz="4000" dirty="0"/>
          </a:p>
        </p:txBody>
      </p:sp>
      <p:sp>
        <p:nvSpPr>
          <p:cNvPr id="4" name="Slide Number Placeholder 3"/>
          <p:cNvSpPr>
            <a:spLocks noGrp="1"/>
          </p:cNvSpPr>
          <p:nvPr>
            <p:ph type="sldNum" sz="quarter" idx="12"/>
          </p:nvPr>
        </p:nvSpPr>
        <p:spPr/>
        <p:txBody>
          <a:bodyPr/>
          <a:lstStyle/>
          <a:p>
            <a:fld id="{C69651B2-2BA6-FD4D-8B70-8A9F70834AA3}" type="slidenum">
              <a:rPr lang="en-US" smtClean="0"/>
              <a:t>75</a:t>
            </a:fld>
            <a:endParaRPr lang="en-US" dirty="0"/>
          </a:p>
        </p:txBody>
      </p:sp>
    </p:spTree>
    <p:extLst>
      <p:ext uri="{BB962C8B-B14F-4D97-AF65-F5344CB8AC3E}">
        <p14:creationId xmlns:p14="http://schemas.microsoft.com/office/powerpoint/2010/main" val="40080036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a:bodyPr>
          <a:lstStyle/>
          <a:p>
            <a:pPr eaLnBrk="1" fontAlgn="auto" hangingPunct="1">
              <a:spcAft>
                <a:spcPts val="0"/>
              </a:spcAft>
              <a:defRPr/>
            </a:pPr>
            <a:r>
              <a:rPr lang="en-US" sz="4000" b="1" dirty="0" smtClean="0"/>
              <a:t>Relationships, cont’d.</a:t>
            </a:r>
            <a:endParaRPr lang="en-US" sz="4000" b="1" dirty="0" smtClean="0">
              <a:latin typeface="Arial" charset="0"/>
              <a:cs typeface="Arial" charset="0"/>
            </a:endParaRPr>
          </a:p>
        </p:txBody>
      </p:sp>
      <p:sp>
        <p:nvSpPr>
          <p:cNvPr id="29699" name="Rectangle 3"/>
          <p:cNvSpPr>
            <a:spLocks noGrp="1" noChangeArrowheads="1"/>
          </p:cNvSpPr>
          <p:nvPr>
            <p:ph sz="quarter" idx="1"/>
          </p:nvPr>
        </p:nvSpPr>
        <p:spPr>
          <a:xfrm>
            <a:off x="381000" y="1447800"/>
            <a:ext cx="8534400" cy="5181600"/>
          </a:xfrm>
        </p:spPr>
        <p:txBody>
          <a:bodyPr>
            <a:normAutofit/>
          </a:bodyPr>
          <a:lstStyle/>
          <a:p>
            <a:pPr marL="0" indent="0" eaLnBrk="1" hangingPunct="1">
              <a:spcAft>
                <a:spcPts val="600"/>
              </a:spcAft>
              <a:buNone/>
            </a:pPr>
            <a:r>
              <a:rPr lang="en-US" sz="3600" dirty="0" smtClean="0"/>
              <a:t>Three other major types of relationships:</a:t>
            </a:r>
          </a:p>
          <a:p>
            <a:pPr marL="914400" lvl="1" indent="-514350" eaLnBrk="1" hangingPunct="1">
              <a:spcAft>
                <a:spcPts val="600"/>
              </a:spcAft>
              <a:buFont typeface="Calibri" pitchFamily="34" charset="0"/>
              <a:buAutoNum type="arabicPeriod"/>
            </a:pPr>
            <a:r>
              <a:rPr lang="en-US" sz="3600" dirty="0" smtClean="0">
                <a:solidFill>
                  <a:schemeClr val="tx1"/>
                </a:solidFill>
              </a:rPr>
              <a:t>between a</a:t>
            </a:r>
            <a:r>
              <a:rPr lang="en-US" sz="3600" dirty="0" smtClean="0"/>
              <a:t> </a:t>
            </a:r>
            <a:r>
              <a:rPr lang="en-US" sz="3600" dirty="0" smtClean="0">
                <a:solidFill>
                  <a:srgbClr val="A20000"/>
                </a:solidFill>
              </a:rPr>
              <a:t>person, family or corporate body </a:t>
            </a:r>
            <a:r>
              <a:rPr lang="en-US" sz="3600" dirty="0" smtClean="0">
                <a:solidFill>
                  <a:schemeClr val="tx1"/>
                </a:solidFill>
              </a:rPr>
              <a:t>and a</a:t>
            </a:r>
            <a:r>
              <a:rPr lang="en-US" sz="3600" dirty="0" smtClean="0"/>
              <a:t> </a:t>
            </a:r>
            <a:r>
              <a:rPr lang="en-US" sz="3600" dirty="0" smtClean="0">
                <a:solidFill>
                  <a:srgbClr val="01631F"/>
                </a:solidFill>
              </a:rPr>
              <a:t>resource</a:t>
            </a:r>
          </a:p>
          <a:p>
            <a:pPr marL="914400" lvl="1" indent="-514350" eaLnBrk="1" hangingPunct="1">
              <a:spcAft>
                <a:spcPts val="600"/>
              </a:spcAft>
              <a:buFont typeface="Calibri" pitchFamily="34" charset="0"/>
              <a:buAutoNum type="arabicPeriod"/>
            </a:pPr>
            <a:r>
              <a:rPr lang="en-US" sz="3600" dirty="0" smtClean="0">
                <a:solidFill>
                  <a:schemeClr val="tx1"/>
                </a:solidFill>
              </a:rPr>
              <a:t>between one </a:t>
            </a:r>
            <a:r>
              <a:rPr lang="en-US" sz="3600" dirty="0" smtClean="0">
                <a:solidFill>
                  <a:srgbClr val="01631F"/>
                </a:solidFill>
              </a:rPr>
              <a:t>resource</a:t>
            </a:r>
            <a:r>
              <a:rPr lang="en-US" sz="3600" dirty="0" smtClean="0"/>
              <a:t> </a:t>
            </a:r>
            <a:r>
              <a:rPr lang="en-US" sz="3600" dirty="0" smtClean="0">
                <a:solidFill>
                  <a:schemeClr val="tx1"/>
                </a:solidFill>
              </a:rPr>
              <a:t>and another </a:t>
            </a:r>
            <a:r>
              <a:rPr lang="en-US" sz="3600" dirty="0" smtClean="0">
                <a:solidFill>
                  <a:srgbClr val="01631F"/>
                </a:solidFill>
              </a:rPr>
              <a:t>resource</a:t>
            </a:r>
          </a:p>
          <a:p>
            <a:pPr marL="914400" lvl="1" indent="-514350" eaLnBrk="1" hangingPunct="1">
              <a:spcAft>
                <a:spcPts val="600"/>
              </a:spcAft>
              <a:buFont typeface="Calibri" pitchFamily="34" charset="0"/>
              <a:buAutoNum type="arabicPeriod"/>
            </a:pPr>
            <a:r>
              <a:rPr lang="en-US" sz="3600" dirty="0" smtClean="0">
                <a:solidFill>
                  <a:schemeClr val="tx1"/>
                </a:solidFill>
              </a:rPr>
              <a:t>between a </a:t>
            </a:r>
            <a:r>
              <a:rPr lang="en-US" sz="3600" dirty="0" smtClean="0">
                <a:solidFill>
                  <a:srgbClr val="A20000"/>
                </a:solidFill>
              </a:rPr>
              <a:t>person, family or corporate body </a:t>
            </a:r>
            <a:r>
              <a:rPr lang="en-US" sz="3600" dirty="0" smtClean="0">
                <a:solidFill>
                  <a:schemeClr val="tx1"/>
                </a:solidFill>
              </a:rPr>
              <a:t>and another </a:t>
            </a:r>
            <a:r>
              <a:rPr lang="en-US" sz="3600" dirty="0" smtClean="0">
                <a:solidFill>
                  <a:srgbClr val="A20000"/>
                </a:solidFill>
              </a:rPr>
              <a:t>person, family or corporate body</a:t>
            </a:r>
          </a:p>
        </p:txBody>
      </p:sp>
      <p:sp>
        <p:nvSpPr>
          <p:cNvPr id="2" name="Slide Number Placeholder 1"/>
          <p:cNvSpPr>
            <a:spLocks noGrp="1"/>
          </p:cNvSpPr>
          <p:nvPr>
            <p:ph type="sldNum" sz="quarter" idx="12"/>
          </p:nvPr>
        </p:nvSpPr>
        <p:spPr/>
        <p:txBody>
          <a:bodyPr/>
          <a:lstStyle/>
          <a:p>
            <a:fld id="{C69651B2-2BA6-FD4D-8B70-8A9F70834AA3}" type="slidenum">
              <a:rPr lang="en-US" smtClean="0"/>
              <a:t>76</a:t>
            </a:fld>
            <a:endParaRPr lang="en-US" dirty="0"/>
          </a:p>
        </p:txBody>
      </p:sp>
    </p:spTree>
    <p:extLst>
      <p:ext uri="{BB962C8B-B14F-4D97-AF65-F5344CB8AC3E}">
        <p14:creationId xmlns:p14="http://schemas.microsoft.com/office/powerpoint/2010/main" val="281504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AutoShape 35"/>
          <p:cNvSpPr>
            <a:spLocks noChangeArrowheads="1"/>
          </p:cNvSpPr>
          <p:nvPr/>
        </p:nvSpPr>
        <p:spPr bwMode="auto">
          <a:xfrm>
            <a:off x="7010400" y="304800"/>
            <a:ext cx="1905000" cy="762000"/>
          </a:xfrm>
          <a:prstGeom prst="roundRect">
            <a:avLst>
              <a:gd name="adj" fmla="val 16667"/>
            </a:avLst>
          </a:prstGeom>
          <a:solidFill>
            <a:srgbClr val="FFCC99"/>
          </a:solidFill>
          <a:ln w="9525">
            <a:solidFill>
              <a:schemeClr val="tx1"/>
            </a:solidFill>
            <a:round/>
            <a:headEnd/>
            <a:tailEnd/>
          </a:ln>
        </p:spPr>
        <p:txBody>
          <a:bodyPr wrap="none" anchor="ctr"/>
          <a:lstStyle/>
          <a:p>
            <a:endParaRPr lang="en-US" dirty="0"/>
          </a:p>
        </p:txBody>
      </p:sp>
      <p:sp>
        <p:nvSpPr>
          <p:cNvPr id="165891" name="Text Box 36"/>
          <p:cNvSpPr txBox="1">
            <a:spLocks noChangeArrowheads="1"/>
          </p:cNvSpPr>
          <p:nvPr/>
        </p:nvSpPr>
        <p:spPr bwMode="auto">
          <a:xfrm>
            <a:off x="7162800" y="304800"/>
            <a:ext cx="1600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spcBef>
                <a:spcPct val="50000"/>
              </a:spcBef>
            </a:pPr>
            <a:r>
              <a:rPr lang="en-US" sz="1600" dirty="0" smtClean="0">
                <a:latin typeface="Calibri" charset="0"/>
              </a:rPr>
              <a:t>Is created by Arthur Miller</a:t>
            </a:r>
            <a:endParaRPr lang="en-US" sz="1600" dirty="0">
              <a:latin typeface="Calibri" charset="0"/>
            </a:endParaRPr>
          </a:p>
        </p:txBody>
      </p:sp>
      <p:sp>
        <p:nvSpPr>
          <p:cNvPr id="165892" name="AutoShape 35"/>
          <p:cNvSpPr>
            <a:spLocks noChangeArrowheads="1"/>
          </p:cNvSpPr>
          <p:nvPr/>
        </p:nvSpPr>
        <p:spPr bwMode="auto">
          <a:xfrm>
            <a:off x="7010400" y="1371600"/>
            <a:ext cx="1905000" cy="762000"/>
          </a:xfrm>
          <a:prstGeom prst="roundRect">
            <a:avLst>
              <a:gd name="adj" fmla="val 16667"/>
            </a:avLst>
          </a:prstGeom>
          <a:solidFill>
            <a:srgbClr val="CCFFCC"/>
          </a:solidFill>
          <a:ln w="9525">
            <a:solidFill>
              <a:schemeClr val="tx1"/>
            </a:solidFill>
            <a:round/>
            <a:headEnd/>
            <a:tailEnd/>
          </a:ln>
        </p:spPr>
        <p:txBody>
          <a:bodyPr wrap="none" anchor="ctr"/>
          <a:lstStyle/>
          <a:p>
            <a:endParaRPr lang="en-US" dirty="0"/>
          </a:p>
        </p:txBody>
      </p:sp>
      <p:sp>
        <p:nvSpPr>
          <p:cNvPr id="165893" name="Text Box 36"/>
          <p:cNvSpPr txBox="1">
            <a:spLocks noChangeArrowheads="1"/>
          </p:cNvSpPr>
          <p:nvPr/>
        </p:nvSpPr>
        <p:spPr bwMode="auto">
          <a:xfrm>
            <a:off x="7162800" y="1371600"/>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spcBef>
                <a:spcPct val="50000"/>
              </a:spcBef>
            </a:pPr>
            <a:r>
              <a:rPr lang="en-US" sz="1600" dirty="0">
                <a:latin typeface="Calibri" charset="0"/>
              </a:rPr>
              <a:t>Spoken word in English (E)</a:t>
            </a:r>
          </a:p>
        </p:txBody>
      </p:sp>
      <p:sp>
        <p:nvSpPr>
          <p:cNvPr id="165894" name="AutoShape 35"/>
          <p:cNvSpPr>
            <a:spLocks noChangeArrowheads="1"/>
          </p:cNvSpPr>
          <p:nvPr/>
        </p:nvSpPr>
        <p:spPr bwMode="auto">
          <a:xfrm>
            <a:off x="6858000" y="3517900"/>
            <a:ext cx="1905000" cy="762000"/>
          </a:xfrm>
          <a:prstGeom prst="roundRect">
            <a:avLst>
              <a:gd name="adj" fmla="val 16667"/>
            </a:avLst>
          </a:prstGeom>
          <a:solidFill>
            <a:srgbClr val="FFCCFF"/>
          </a:solidFill>
          <a:ln w="9525">
            <a:solidFill>
              <a:schemeClr val="tx1"/>
            </a:solidFill>
            <a:round/>
            <a:headEnd/>
            <a:tailEnd/>
          </a:ln>
        </p:spPr>
        <p:txBody>
          <a:bodyPr wrap="none" anchor="ctr"/>
          <a:lstStyle/>
          <a:p>
            <a:endParaRPr lang="en-US" dirty="0"/>
          </a:p>
        </p:txBody>
      </p:sp>
      <p:sp>
        <p:nvSpPr>
          <p:cNvPr id="165895" name="Text Box 36"/>
          <p:cNvSpPr txBox="1">
            <a:spLocks noChangeArrowheads="1"/>
          </p:cNvSpPr>
          <p:nvPr/>
        </p:nvSpPr>
        <p:spPr bwMode="auto">
          <a:xfrm>
            <a:off x="7010400" y="3652308"/>
            <a:ext cx="1600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spcBef>
                <a:spcPct val="50000"/>
              </a:spcBef>
            </a:pPr>
            <a:r>
              <a:rPr lang="en-US" sz="1600" dirty="0"/>
              <a:t>Caedmon, p1965</a:t>
            </a:r>
            <a:r>
              <a:rPr lang="en-US" sz="1600" dirty="0" smtClean="0">
                <a:latin typeface="Calibri" charset="0"/>
              </a:rPr>
              <a:t> </a:t>
            </a:r>
            <a:r>
              <a:rPr lang="en-US" sz="1600" dirty="0">
                <a:latin typeface="Calibri" charset="0"/>
              </a:rPr>
              <a:t>(M)</a:t>
            </a:r>
          </a:p>
        </p:txBody>
      </p:sp>
      <p:sp>
        <p:nvSpPr>
          <p:cNvPr id="165896" name="AutoShape 35"/>
          <p:cNvSpPr>
            <a:spLocks noChangeArrowheads="1"/>
          </p:cNvSpPr>
          <p:nvPr/>
        </p:nvSpPr>
        <p:spPr bwMode="auto">
          <a:xfrm>
            <a:off x="5334000" y="5333999"/>
            <a:ext cx="965200" cy="897467"/>
          </a:xfrm>
          <a:prstGeom prst="roundRect">
            <a:avLst>
              <a:gd name="adj" fmla="val 16667"/>
            </a:avLst>
          </a:prstGeom>
          <a:solidFill>
            <a:srgbClr val="FFFF9C"/>
          </a:solidFill>
          <a:ln w="9525">
            <a:solidFill>
              <a:schemeClr val="tx1"/>
            </a:solidFill>
            <a:round/>
            <a:headEnd/>
            <a:tailEnd/>
          </a:ln>
        </p:spPr>
        <p:txBody>
          <a:bodyPr wrap="none" anchor="ctr"/>
          <a:lstStyle/>
          <a:p>
            <a:r>
              <a:rPr lang="en-US" dirty="0" smtClean="0"/>
              <a:t>ITEM</a:t>
            </a:r>
            <a:endParaRPr lang="en-US" dirty="0"/>
          </a:p>
        </p:txBody>
      </p:sp>
      <p:sp>
        <p:nvSpPr>
          <p:cNvPr id="165898" name="AutoShape 35"/>
          <p:cNvSpPr>
            <a:spLocks noChangeArrowheads="1"/>
          </p:cNvSpPr>
          <p:nvPr/>
        </p:nvSpPr>
        <p:spPr bwMode="auto">
          <a:xfrm>
            <a:off x="1676400" y="304800"/>
            <a:ext cx="1905000" cy="762000"/>
          </a:xfrm>
          <a:prstGeom prst="roundRect">
            <a:avLst>
              <a:gd name="adj" fmla="val 16667"/>
            </a:avLst>
          </a:prstGeom>
          <a:solidFill>
            <a:schemeClr val="accent1">
              <a:lumMod val="20000"/>
              <a:lumOff val="80000"/>
            </a:schemeClr>
          </a:solidFill>
          <a:ln w="9525">
            <a:solidFill>
              <a:schemeClr val="tx1"/>
            </a:solidFill>
            <a:round/>
            <a:headEnd/>
            <a:tailEnd/>
          </a:ln>
        </p:spPr>
        <p:txBody>
          <a:bodyPr wrap="none" anchor="ctr"/>
          <a:lstStyle/>
          <a:p>
            <a:endParaRPr lang="en-US" dirty="0"/>
          </a:p>
        </p:txBody>
      </p:sp>
      <p:sp>
        <p:nvSpPr>
          <p:cNvPr id="165899" name="Text Box 36"/>
          <p:cNvSpPr txBox="1">
            <a:spLocks noChangeArrowheads="1"/>
          </p:cNvSpPr>
          <p:nvPr/>
        </p:nvSpPr>
        <p:spPr bwMode="auto">
          <a:xfrm>
            <a:off x="1828800" y="304800"/>
            <a:ext cx="1600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spcBef>
                <a:spcPct val="50000"/>
              </a:spcBef>
            </a:pPr>
            <a:r>
              <a:rPr lang="en-US" sz="1600" dirty="0" smtClean="0">
                <a:latin typeface="Calibri" charset="0"/>
              </a:rPr>
              <a:t>Death of a Salesman </a:t>
            </a:r>
            <a:r>
              <a:rPr lang="en-US" sz="1600" dirty="0">
                <a:latin typeface="Calibri" charset="0"/>
              </a:rPr>
              <a:t>(Work)</a:t>
            </a:r>
          </a:p>
        </p:txBody>
      </p:sp>
      <p:sp>
        <p:nvSpPr>
          <p:cNvPr id="165900" name="AutoShape 35"/>
          <p:cNvSpPr>
            <a:spLocks noChangeArrowheads="1"/>
          </p:cNvSpPr>
          <p:nvPr/>
        </p:nvSpPr>
        <p:spPr bwMode="auto">
          <a:xfrm>
            <a:off x="2838450" y="1845734"/>
            <a:ext cx="1905000" cy="762000"/>
          </a:xfrm>
          <a:prstGeom prst="roundRect">
            <a:avLst>
              <a:gd name="adj" fmla="val 16667"/>
            </a:avLst>
          </a:prstGeom>
          <a:solidFill>
            <a:srgbClr val="CCFFCC"/>
          </a:solidFill>
          <a:ln w="9525">
            <a:solidFill>
              <a:schemeClr val="tx1"/>
            </a:solidFill>
            <a:round/>
            <a:headEnd/>
            <a:tailEnd/>
          </a:ln>
        </p:spPr>
        <p:txBody>
          <a:bodyPr wrap="none" anchor="ctr"/>
          <a:lstStyle/>
          <a:p>
            <a:endParaRPr lang="en-US" dirty="0"/>
          </a:p>
        </p:txBody>
      </p:sp>
      <p:sp>
        <p:nvSpPr>
          <p:cNvPr id="165901" name="Text Box 36"/>
          <p:cNvSpPr txBox="1">
            <a:spLocks noChangeArrowheads="1"/>
          </p:cNvSpPr>
          <p:nvPr/>
        </p:nvSpPr>
        <p:spPr bwMode="auto">
          <a:xfrm>
            <a:off x="2967567" y="1952625"/>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spcBef>
                <a:spcPct val="50000"/>
              </a:spcBef>
            </a:pPr>
            <a:r>
              <a:rPr lang="en-US" sz="1600" dirty="0">
                <a:latin typeface="Calibri" charset="0"/>
              </a:rPr>
              <a:t>Text in </a:t>
            </a:r>
            <a:r>
              <a:rPr lang="en-US" sz="1600" dirty="0" smtClean="0">
                <a:latin typeface="Calibri" charset="0"/>
              </a:rPr>
              <a:t>Danish </a:t>
            </a:r>
            <a:r>
              <a:rPr lang="en-US" sz="1600" dirty="0">
                <a:latin typeface="Calibri" charset="0"/>
              </a:rPr>
              <a:t>translation (E)</a:t>
            </a:r>
          </a:p>
        </p:txBody>
      </p:sp>
      <p:sp>
        <p:nvSpPr>
          <p:cNvPr id="165902" name="AutoShape 35"/>
          <p:cNvSpPr>
            <a:spLocks noChangeArrowheads="1"/>
          </p:cNvSpPr>
          <p:nvPr/>
        </p:nvSpPr>
        <p:spPr bwMode="auto">
          <a:xfrm>
            <a:off x="152400" y="1571625"/>
            <a:ext cx="1905000" cy="762000"/>
          </a:xfrm>
          <a:prstGeom prst="roundRect">
            <a:avLst>
              <a:gd name="adj" fmla="val 16667"/>
            </a:avLst>
          </a:prstGeom>
          <a:solidFill>
            <a:srgbClr val="CCFFCC"/>
          </a:solidFill>
          <a:ln w="9525">
            <a:solidFill>
              <a:schemeClr val="tx1"/>
            </a:solidFill>
            <a:round/>
            <a:headEnd/>
            <a:tailEnd/>
          </a:ln>
        </p:spPr>
        <p:txBody>
          <a:bodyPr wrap="none" anchor="ctr"/>
          <a:lstStyle/>
          <a:p>
            <a:endParaRPr lang="en-US" dirty="0"/>
          </a:p>
        </p:txBody>
      </p:sp>
      <p:sp>
        <p:nvSpPr>
          <p:cNvPr id="165903" name="Text Box 36"/>
          <p:cNvSpPr txBox="1">
            <a:spLocks noChangeArrowheads="1"/>
          </p:cNvSpPr>
          <p:nvPr/>
        </p:nvSpPr>
        <p:spPr bwMode="auto">
          <a:xfrm>
            <a:off x="304800" y="1645709"/>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spcBef>
                <a:spcPct val="50000"/>
              </a:spcBef>
            </a:pPr>
            <a:r>
              <a:rPr lang="en-US" sz="1600" dirty="0" smtClean="0">
                <a:latin typeface="Calibri" charset="0"/>
              </a:rPr>
              <a:t>Original text in </a:t>
            </a:r>
            <a:r>
              <a:rPr lang="en-US" sz="1600" dirty="0">
                <a:latin typeface="Calibri" charset="0"/>
              </a:rPr>
              <a:t>English (E)</a:t>
            </a:r>
          </a:p>
        </p:txBody>
      </p:sp>
      <p:sp>
        <p:nvSpPr>
          <p:cNvPr id="165904" name="AutoShape 35"/>
          <p:cNvSpPr>
            <a:spLocks noChangeArrowheads="1"/>
          </p:cNvSpPr>
          <p:nvPr/>
        </p:nvSpPr>
        <p:spPr bwMode="auto">
          <a:xfrm>
            <a:off x="2768600" y="3886489"/>
            <a:ext cx="1905000" cy="762000"/>
          </a:xfrm>
          <a:prstGeom prst="roundRect">
            <a:avLst>
              <a:gd name="adj" fmla="val 16667"/>
            </a:avLst>
          </a:prstGeom>
          <a:solidFill>
            <a:srgbClr val="FFCCFF"/>
          </a:solidFill>
          <a:ln w="9525">
            <a:solidFill>
              <a:schemeClr val="tx1"/>
            </a:solidFill>
            <a:round/>
            <a:headEnd/>
            <a:tailEnd/>
          </a:ln>
        </p:spPr>
        <p:txBody>
          <a:bodyPr wrap="none" anchor="ctr"/>
          <a:lstStyle/>
          <a:p>
            <a:endParaRPr lang="en-US" dirty="0"/>
          </a:p>
        </p:txBody>
      </p:sp>
      <p:sp>
        <p:nvSpPr>
          <p:cNvPr id="165905" name="Text Box 36"/>
          <p:cNvSpPr txBox="1">
            <a:spLocks noChangeArrowheads="1"/>
          </p:cNvSpPr>
          <p:nvPr/>
        </p:nvSpPr>
        <p:spPr bwMode="auto">
          <a:xfrm>
            <a:off x="2933700" y="4038600"/>
            <a:ext cx="1600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spcBef>
                <a:spcPct val="50000"/>
              </a:spcBef>
            </a:pPr>
            <a:r>
              <a:rPr lang="en-US" sz="1600" dirty="0"/>
              <a:t>Gyldendal, 1959</a:t>
            </a:r>
            <a:r>
              <a:rPr lang="en-US" sz="1600" dirty="0" smtClean="0">
                <a:latin typeface="Calibri" charset="0"/>
              </a:rPr>
              <a:t> </a:t>
            </a:r>
            <a:r>
              <a:rPr lang="en-US" sz="1600" dirty="0">
                <a:latin typeface="Calibri" charset="0"/>
              </a:rPr>
              <a:t>(M)</a:t>
            </a:r>
          </a:p>
        </p:txBody>
      </p:sp>
      <p:sp>
        <p:nvSpPr>
          <p:cNvPr id="165906" name="AutoShape 35"/>
          <p:cNvSpPr>
            <a:spLocks noChangeArrowheads="1"/>
          </p:cNvSpPr>
          <p:nvPr/>
        </p:nvSpPr>
        <p:spPr bwMode="auto">
          <a:xfrm>
            <a:off x="152400" y="3136900"/>
            <a:ext cx="1905000" cy="762000"/>
          </a:xfrm>
          <a:prstGeom prst="roundRect">
            <a:avLst>
              <a:gd name="adj" fmla="val 16667"/>
            </a:avLst>
          </a:prstGeom>
          <a:solidFill>
            <a:srgbClr val="FFCCFF"/>
          </a:solidFill>
          <a:ln w="9525">
            <a:solidFill>
              <a:schemeClr val="tx1"/>
            </a:solidFill>
            <a:round/>
            <a:headEnd/>
            <a:tailEnd/>
          </a:ln>
        </p:spPr>
        <p:txBody>
          <a:bodyPr wrap="none" anchor="ctr"/>
          <a:lstStyle/>
          <a:p>
            <a:endParaRPr lang="en-US" dirty="0"/>
          </a:p>
        </p:txBody>
      </p:sp>
      <p:sp>
        <p:nvSpPr>
          <p:cNvPr id="165907" name="Text Box 36"/>
          <p:cNvSpPr txBox="1">
            <a:spLocks noChangeArrowheads="1"/>
          </p:cNvSpPr>
          <p:nvPr/>
        </p:nvSpPr>
        <p:spPr bwMode="auto">
          <a:xfrm>
            <a:off x="304800" y="3136900"/>
            <a:ext cx="160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spcBef>
                <a:spcPct val="50000"/>
              </a:spcBef>
            </a:pPr>
            <a:r>
              <a:rPr lang="en-US" sz="1400" dirty="0"/>
              <a:t>Charles Scribner's Sons, c2003</a:t>
            </a:r>
            <a:r>
              <a:rPr lang="en-US" sz="1400" dirty="0" smtClean="0">
                <a:latin typeface="Calibri" charset="0"/>
              </a:rPr>
              <a:t> (M)</a:t>
            </a:r>
            <a:endParaRPr lang="en-US" sz="1400" dirty="0">
              <a:latin typeface="Calibri" charset="0"/>
            </a:endParaRPr>
          </a:p>
        </p:txBody>
      </p:sp>
      <p:sp>
        <p:nvSpPr>
          <p:cNvPr id="165908" name="AutoShape 35"/>
          <p:cNvSpPr>
            <a:spLocks noChangeArrowheads="1"/>
          </p:cNvSpPr>
          <p:nvPr/>
        </p:nvSpPr>
        <p:spPr bwMode="auto">
          <a:xfrm>
            <a:off x="6961717" y="5141913"/>
            <a:ext cx="872066" cy="762000"/>
          </a:xfrm>
          <a:prstGeom prst="roundRect">
            <a:avLst>
              <a:gd name="adj" fmla="val 16667"/>
            </a:avLst>
          </a:prstGeom>
          <a:solidFill>
            <a:srgbClr val="FFFF9C"/>
          </a:solidFill>
          <a:ln w="9525">
            <a:solidFill>
              <a:schemeClr val="tx1"/>
            </a:solidFill>
            <a:round/>
            <a:headEnd/>
            <a:tailEnd/>
          </a:ln>
        </p:spPr>
        <p:txBody>
          <a:bodyPr wrap="none" anchor="ctr"/>
          <a:lstStyle/>
          <a:p>
            <a:r>
              <a:rPr lang="en-US" dirty="0" smtClean="0"/>
              <a:t>ITEM</a:t>
            </a:r>
            <a:endParaRPr lang="en-US" dirty="0"/>
          </a:p>
        </p:txBody>
      </p:sp>
      <p:sp>
        <p:nvSpPr>
          <p:cNvPr id="165916" name="AutoShape 35"/>
          <p:cNvSpPr>
            <a:spLocks noChangeArrowheads="1"/>
          </p:cNvSpPr>
          <p:nvPr/>
        </p:nvSpPr>
        <p:spPr bwMode="auto">
          <a:xfrm>
            <a:off x="152400" y="5943600"/>
            <a:ext cx="762000" cy="762000"/>
          </a:xfrm>
          <a:prstGeom prst="roundRect">
            <a:avLst>
              <a:gd name="adj" fmla="val 16667"/>
            </a:avLst>
          </a:prstGeom>
          <a:solidFill>
            <a:srgbClr val="FFFF9C"/>
          </a:solidFill>
          <a:ln w="9525">
            <a:solidFill>
              <a:schemeClr val="tx1"/>
            </a:solidFill>
            <a:round/>
            <a:headEnd/>
            <a:tailEnd/>
          </a:ln>
        </p:spPr>
        <p:txBody>
          <a:bodyPr wrap="none" anchor="ctr"/>
          <a:lstStyle/>
          <a:p>
            <a:r>
              <a:rPr lang="en-US" dirty="0" smtClean="0"/>
              <a:t>ITEM</a:t>
            </a:r>
            <a:endParaRPr lang="en-US" dirty="0"/>
          </a:p>
        </p:txBody>
      </p:sp>
      <p:sp>
        <p:nvSpPr>
          <p:cNvPr id="165921" name="Line 33"/>
          <p:cNvSpPr>
            <a:spLocks noChangeShapeType="1"/>
          </p:cNvSpPr>
          <p:nvPr/>
        </p:nvSpPr>
        <p:spPr bwMode="auto">
          <a:xfrm flipV="1">
            <a:off x="1295400" y="1083733"/>
            <a:ext cx="533400" cy="46672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65922" name="Line 34"/>
          <p:cNvSpPr>
            <a:spLocks noChangeShapeType="1"/>
          </p:cNvSpPr>
          <p:nvPr/>
        </p:nvSpPr>
        <p:spPr bwMode="auto">
          <a:xfrm>
            <a:off x="3581400" y="889576"/>
            <a:ext cx="3429000" cy="533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65923" name="Line 35"/>
          <p:cNvSpPr>
            <a:spLocks noChangeShapeType="1"/>
          </p:cNvSpPr>
          <p:nvPr/>
        </p:nvSpPr>
        <p:spPr bwMode="auto">
          <a:xfrm>
            <a:off x="3581400" y="990600"/>
            <a:ext cx="228600" cy="85513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65927" name="Line 39"/>
          <p:cNvSpPr>
            <a:spLocks noChangeShapeType="1"/>
          </p:cNvSpPr>
          <p:nvPr/>
        </p:nvSpPr>
        <p:spPr bwMode="auto">
          <a:xfrm flipH="1">
            <a:off x="3429000" y="2632022"/>
            <a:ext cx="0" cy="124354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65928" name="Line 40"/>
          <p:cNvSpPr>
            <a:spLocks noChangeShapeType="1"/>
          </p:cNvSpPr>
          <p:nvPr/>
        </p:nvSpPr>
        <p:spPr bwMode="auto">
          <a:xfrm>
            <a:off x="7162800" y="2185458"/>
            <a:ext cx="0" cy="133244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65929" name="Line 41"/>
          <p:cNvSpPr>
            <a:spLocks noChangeShapeType="1"/>
          </p:cNvSpPr>
          <p:nvPr/>
        </p:nvSpPr>
        <p:spPr bwMode="auto">
          <a:xfrm flipH="1">
            <a:off x="7052734" y="4385733"/>
            <a:ext cx="38100" cy="7235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65930" name="Line 42"/>
          <p:cNvSpPr>
            <a:spLocks noChangeShapeType="1"/>
          </p:cNvSpPr>
          <p:nvPr/>
        </p:nvSpPr>
        <p:spPr bwMode="auto">
          <a:xfrm>
            <a:off x="4673600" y="4623376"/>
            <a:ext cx="1024467" cy="74978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65932" name="Line 44"/>
          <p:cNvSpPr>
            <a:spLocks noChangeShapeType="1"/>
          </p:cNvSpPr>
          <p:nvPr/>
        </p:nvSpPr>
        <p:spPr bwMode="auto">
          <a:xfrm>
            <a:off x="762000" y="3898900"/>
            <a:ext cx="0" cy="2044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53" name="Line 39"/>
          <p:cNvSpPr>
            <a:spLocks noChangeShapeType="1"/>
          </p:cNvSpPr>
          <p:nvPr/>
        </p:nvSpPr>
        <p:spPr bwMode="auto">
          <a:xfrm>
            <a:off x="778933" y="2226734"/>
            <a:ext cx="0" cy="99800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4" name="TextBox 3"/>
          <p:cNvSpPr txBox="1"/>
          <p:nvPr/>
        </p:nvSpPr>
        <p:spPr>
          <a:xfrm>
            <a:off x="9719733" y="-677333"/>
            <a:ext cx="184666" cy="369332"/>
          </a:xfrm>
          <a:prstGeom prst="rect">
            <a:avLst/>
          </a:prstGeom>
          <a:noFill/>
        </p:spPr>
        <p:txBody>
          <a:bodyPr wrap="none" rtlCol="0">
            <a:spAutoFit/>
          </a:bodyPr>
          <a:lstStyle/>
          <a:p>
            <a:endParaRPr lang="en-US" dirty="0"/>
          </a:p>
        </p:txBody>
      </p:sp>
      <p:sp>
        <p:nvSpPr>
          <p:cNvPr id="54" name="AutoShape 35"/>
          <p:cNvSpPr>
            <a:spLocks noChangeArrowheads="1"/>
          </p:cNvSpPr>
          <p:nvPr/>
        </p:nvSpPr>
        <p:spPr bwMode="auto">
          <a:xfrm>
            <a:off x="4567767" y="2797175"/>
            <a:ext cx="1333500" cy="855133"/>
          </a:xfrm>
          <a:prstGeom prst="roundRect">
            <a:avLst>
              <a:gd name="adj" fmla="val 16667"/>
            </a:avLst>
          </a:prstGeom>
          <a:solidFill>
            <a:srgbClr val="FFCC99"/>
          </a:solidFill>
          <a:ln w="9525">
            <a:solidFill>
              <a:schemeClr val="tx1"/>
            </a:solidFill>
            <a:round/>
            <a:headEnd/>
            <a:tailEnd/>
          </a:ln>
        </p:spPr>
        <p:txBody>
          <a:bodyPr wrap="none" anchor="ctr"/>
          <a:lstStyle/>
          <a:p>
            <a:r>
              <a:rPr lang="en-US" dirty="0" smtClean="0"/>
              <a:t>Is translated</a:t>
            </a:r>
          </a:p>
          <a:p>
            <a:r>
              <a:rPr lang="en-US" dirty="0" smtClean="0"/>
              <a:t> by someone</a:t>
            </a:r>
            <a:endParaRPr lang="en-US" dirty="0"/>
          </a:p>
        </p:txBody>
      </p:sp>
      <p:sp>
        <p:nvSpPr>
          <p:cNvPr id="55" name="AutoShape 35"/>
          <p:cNvSpPr>
            <a:spLocks noChangeArrowheads="1"/>
          </p:cNvSpPr>
          <p:nvPr/>
        </p:nvSpPr>
        <p:spPr bwMode="auto">
          <a:xfrm>
            <a:off x="7590366" y="2452688"/>
            <a:ext cx="1413933" cy="858308"/>
          </a:xfrm>
          <a:prstGeom prst="roundRect">
            <a:avLst>
              <a:gd name="adj" fmla="val 16667"/>
            </a:avLst>
          </a:prstGeom>
          <a:solidFill>
            <a:srgbClr val="FFCC99"/>
          </a:solidFill>
          <a:ln w="9525">
            <a:solidFill>
              <a:schemeClr val="tx1"/>
            </a:solidFill>
            <a:round/>
            <a:headEnd/>
            <a:tailEnd/>
          </a:ln>
        </p:spPr>
        <p:txBody>
          <a:bodyPr wrap="none" anchor="ctr"/>
          <a:lstStyle/>
          <a:p>
            <a:r>
              <a:rPr lang="en-US" dirty="0" smtClean="0"/>
              <a:t>Is narrated</a:t>
            </a:r>
          </a:p>
          <a:p>
            <a:r>
              <a:rPr lang="en-US" dirty="0" smtClean="0"/>
              <a:t> by someone</a:t>
            </a:r>
            <a:endParaRPr lang="en-US" dirty="0"/>
          </a:p>
        </p:txBody>
      </p:sp>
      <p:sp>
        <p:nvSpPr>
          <p:cNvPr id="56" name="AutoShape 35"/>
          <p:cNvSpPr>
            <a:spLocks noChangeArrowheads="1"/>
          </p:cNvSpPr>
          <p:nvPr/>
        </p:nvSpPr>
        <p:spPr bwMode="auto">
          <a:xfrm>
            <a:off x="8009467" y="5909205"/>
            <a:ext cx="1081616" cy="858308"/>
          </a:xfrm>
          <a:prstGeom prst="roundRect">
            <a:avLst>
              <a:gd name="adj" fmla="val 16667"/>
            </a:avLst>
          </a:prstGeom>
          <a:solidFill>
            <a:srgbClr val="FFCC99"/>
          </a:solidFill>
          <a:ln w="9525">
            <a:solidFill>
              <a:schemeClr val="tx1"/>
            </a:solidFill>
            <a:round/>
            <a:headEnd/>
            <a:tailEnd/>
          </a:ln>
        </p:spPr>
        <p:txBody>
          <a:bodyPr wrap="none" anchor="ctr"/>
          <a:lstStyle/>
          <a:p>
            <a:r>
              <a:rPr lang="en-US" dirty="0" smtClean="0"/>
              <a:t>Is owned</a:t>
            </a:r>
          </a:p>
          <a:p>
            <a:r>
              <a:rPr lang="en-US" dirty="0" smtClean="0"/>
              <a:t> by MRC</a:t>
            </a:r>
            <a:endParaRPr lang="en-US" dirty="0"/>
          </a:p>
        </p:txBody>
      </p:sp>
      <p:sp>
        <p:nvSpPr>
          <p:cNvPr id="57" name="AutoShape 35"/>
          <p:cNvSpPr>
            <a:spLocks noChangeArrowheads="1"/>
          </p:cNvSpPr>
          <p:nvPr/>
        </p:nvSpPr>
        <p:spPr bwMode="auto">
          <a:xfrm>
            <a:off x="3486150" y="5373158"/>
            <a:ext cx="1257300" cy="858308"/>
          </a:xfrm>
          <a:prstGeom prst="roundRect">
            <a:avLst>
              <a:gd name="adj" fmla="val 16667"/>
            </a:avLst>
          </a:prstGeom>
          <a:solidFill>
            <a:srgbClr val="FFCC99"/>
          </a:solidFill>
          <a:ln w="9525">
            <a:solidFill>
              <a:schemeClr val="tx1"/>
            </a:solidFill>
            <a:round/>
            <a:headEnd/>
            <a:tailEnd/>
          </a:ln>
        </p:spPr>
        <p:txBody>
          <a:bodyPr wrap="none" anchor="ctr"/>
          <a:lstStyle/>
          <a:p>
            <a:r>
              <a:rPr lang="en-US" dirty="0" smtClean="0"/>
              <a:t>Is owned</a:t>
            </a:r>
          </a:p>
          <a:p>
            <a:r>
              <a:rPr lang="en-US" dirty="0" smtClean="0"/>
              <a:t> by MAIN</a:t>
            </a:r>
            <a:endParaRPr lang="en-US" dirty="0"/>
          </a:p>
        </p:txBody>
      </p:sp>
      <p:sp>
        <p:nvSpPr>
          <p:cNvPr id="58" name="AutoShape 35"/>
          <p:cNvSpPr>
            <a:spLocks noChangeArrowheads="1"/>
          </p:cNvSpPr>
          <p:nvPr/>
        </p:nvSpPr>
        <p:spPr bwMode="auto">
          <a:xfrm>
            <a:off x="1295400" y="5895446"/>
            <a:ext cx="1257300" cy="858308"/>
          </a:xfrm>
          <a:prstGeom prst="roundRect">
            <a:avLst>
              <a:gd name="adj" fmla="val 16667"/>
            </a:avLst>
          </a:prstGeom>
          <a:solidFill>
            <a:srgbClr val="FFCC99"/>
          </a:solidFill>
          <a:ln w="9525">
            <a:solidFill>
              <a:schemeClr val="tx1"/>
            </a:solidFill>
            <a:round/>
            <a:headEnd/>
            <a:tailEnd/>
          </a:ln>
        </p:spPr>
        <p:txBody>
          <a:bodyPr wrap="none" anchor="ctr"/>
          <a:lstStyle/>
          <a:p>
            <a:r>
              <a:rPr lang="en-US" dirty="0" smtClean="0"/>
              <a:t>Is owned</a:t>
            </a:r>
          </a:p>
          <a:p>
            <a:r>
              <a:rPr lang="en-US" dirty="0" smtClean="0"/>
              <a:t> by MAIN</a:t>
            </a:r>
            <a:endParaRPr lang="en-US" dirty="0"/>
          </a:p>
        </p:txBody>
      </p:sp>
      <p:cxnSp>
        <p:nvCxnSpPr>
          <p:cNvPr id="5" name="Straight Arrow Connector 4"/>
          <p:cNvCxnSpPr>
            <a:stCxn id="165916" idx="3"/>
            <a:endCxn id="58" idx="1"/>
          </p:cNvCxnSpPr>
          <p:nvPr/>
        </p:nvCxnSpPr>
        <p:spPr>
          <a:xfrm>
            <a:off x="914400" y="6324600"/>
            <a:ext cx="381000" cy="0"/>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7" idx="3"/>
            <a:endCxn id="165896" idx="1"/>
          </p:cNvCxnSpPr>
          <p:nvPr/>
        </p:nvCxnSpPr>
        <p:spPr>
          <a:xfrm flipV="1">
            <a:off x="4743450" y="5782733"/>
            <a:ext cx="590550" cy="19579"/>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65908" idx="3"/>
          </p:cNvCxnSpPr>
          <p:nvPr/>
        </p:nvCxnSpPr>
        <p:spPr>
          <a:xfrm>
            <a:off x="7833783" y="5522913"/>
            <a:ext cx="463550" cy="372533"/>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4" idx="0"/>
          </p:cNvCxnSpPr>
          <p:nvPr/>
        </p:nvCxnSpPr>
        <p:spPr>
          <a:xfrm flipH="1" flipV="1">
            <a:off x="4743450" y="2408231"/>
            <a:ext cx="491067" cy="388944"/>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653867" y="2133600"/>
            <a:ext cx="156633" cy="319088"/>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581400" y="639763"/>
            <a:ext cx="3352800" cy="0"/>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C69651B2-2BA6-FD4D-8B70-8A9F70834AA3}" type="slidenum">
              <a:rPr lang="en-US" smtClean="0"/>
              <a:t>77</a:t>
            </a:fld>
            <a:endParaRPr lang="en-US" dirty="0"/>
          </a:p>
        </p:txBody>
      </p:sp>
    </p:spTree>
    <p:extLst>
      <p:ext uri="{BB962C8B-B14F-4D97-AF65-F5344CB8AC3E}">
        <p14:creationId xmlns:p14="http://schemas.microsoft.com/office/powerpoint/2010/main" val="3194563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8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nimBg="1"/>
      <p:bldP spid="54" grpId="0" animBg="1"/>
      <p:bldP spid="55" grpId="0" animBg="1"/>
      <p:bldP spid="56" grpId="0" animBg="1"/>
      <p:bldP spid="57" grpId="0" animBg="1"/>
      <p:bldP spid="5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n-US" dirty="0" smtClean="0">
                <a:latin typeface="Calibri" charset="0"/>
                <a:cs typeface="Arial" charset="0"/>
              </a:rPr>
              <a:t>Example of Entity </a:t>
            </a:r>
            <a:r>
              <a:rPr lang="en-US" dirty="0">
                <a:latin typeface="Calibri" charset="0"/>
                <a:cs typeface="Arial" charset="0"/>
              </a:rPr>
              <a:t>Relationships and FRBR</a:t>
            </a:r>
          </a:p>
        </p:txBody>
      </p:sp>
      <p:sp>
        <p:nvSpPr>
          <p:cNvPr id="66563" name="Rectangle 3"/>
          <p:cNvSpPr>
            <a:spLocks noGrp="1" noChangeArrowheads="1"/>
          </p:cNvSpPr>
          <p:nvPr>
            <p:ph idx="1"/>
          </p:nvPr>
        </p:nvSpPr>
        <p:spPr>
          <a:xfrm>
            <a:off x="77258" y="1600200"/>
            <a:ext cx="8483600" cy="4525963"/>
          </a:xfrm>
        </p:spPr>
        <p:txBody>
          <a:bodyPr/>
          <a:lstStyle/>
          <a:p>
            <a:pPr marL="0" indent="0">
              <a:buNone/>
            </a:pPr>
            <a:r>
              <a:rPr lang="en-US" sz="3000" dirty="0" smtClean="0">
                <a:latin typeface="Calibri" charset="0"/>
                <a:cs typeface="Arial" charset="0"/>
              </a:rPr>
              <a:t>              Group 2 PFC                  to           </a:t>
            </a:r>
            <a:r>
              <a:rPr lang="en-US" sz="3000" dirty="0">
                <a:latin typeface="Calibri" charset="0"/>
                <a:cs typeface="Arial" charset="0"/>
              </a:rPr>
              <a:t>Group </a:t>
            </a:r>
            <a:r>
              <a:rPr lang="en-US" sz="3000" dirty="0" smtClean="0">
                <a:latin typeface="Calibri" charset="0"/>
                <a:cs typeface="Arial" charset="0"/>
              </a:rPr>
              <a:t>1 WEMI</a:t>
            </a:r>
            <a:endParaRPr lang="en-US" sz="3000" dirty="0">
              <a:latin typeface="Calibri" charset="0"/>
              <a:cs typeface="Arial" charset="0"/>
            </a:endParaRPr>
          </a:p>
        </p:txBody>
      </p:sp>
      <p:sp>
        <p:nvSpPr>
          <p:cNvPr id="66564" name="Text Box 4"/>
          <p:cNvSpPr txBox="1">
            <a:spLocks noChangeArrowheads="1"/>
          </p:cNvSpPr>
          <p:nvPr/>
        </p:nvSpPr>
        <p:spPr bwMode="auto">
          <a:xfrm>
            <a:off x="1362075" y="2590800"/>
            <a:ext cx="2263775" cy="469900"/>
          </a:xfrm>
          <a:prstGeom prst="rect">
            <a:avLst/>
          </a:prstGeom>
          <a:solidFill>
            <a:srgbClr val="FFD9B3"/>
          </a:solidFill>
          <a:ln w="12700">
            <a:solidFill>
              <a:schemeClr val="tx1"/>
            </a:solidFill>
            <a:miter lim="800000"/>
            <a:headEnd type="none" w="sm" len="sm"/>
            <a:tailEnd type="none" w="sm" len="sm"/>
          </a:ln>
        </p:spPr>
        <p:txBody>
          <a:bodyPr wrap="non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ctr" eaLnBrk="1" hangingPunct="1"/>
            <a:r>
              <a:rPr lang="en-US" sz="2400" b="1" dirty="0">
                <a:latin typeface="Calibri" charset="0"/>
              </a:rPr>
              <a:t>Creator (author)</a:t>
            </a:r>
          </a:p>
        </p:txBody>
      </p:sp>
      <p:sp>
        <p:nvSpPr>
          <p:cNvPr id="66565" name="Text Box 3"/>
          <p:cNvSpPr txBox="1">
            <a:spLocks noChangeArrowheads="1"/>
          </p:cNvSpPr>
          <p:nvPr/>
        </p:nvSpPr>
        <p:spPr bwMode="auto">
          <a:xfrm>
            <a:off x="7010400" y="2514600"/>
            <a:ext cx="890588" cy="469900"/>
          </a:xfrm>
          <a:prstGeom prst="rect">
            <a:avLst/>
          </a:prstGeom>
          <a:solidFill>
            <a:srgbClr val="FFFF99"/>
          </a:solidFill>
          <a:ln w="12700">
            <a:solidFill>
              <a:schemeClr val="tx1"/>
            </a:solidFill>
            <a:miter lim="800000"/>
            <a:headEnd type="none" w="sm" len="sm"/>
            <a:tailEnd type="none" w="sm" len="sm"/>
          </a:ln>
        </p:spPr>
        <p:txBody>
          <a:bodyPr wrap="non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ctr" eaLnBrk="1" hangingPunct="1"/>
            <a:r>
              <a:rPr lang="en-US" sz="2400" b="1" dirty="0">
                <a:latin typeface="Calibri" charset="0"/>
              </a:rPr>
              <a:t>Work</a:t>
            </a:r>
          </a:p>
        </p:txBody>
      </p:sp>
      <p:sp>
        <p:nvSpPr>
          <p:cNvPr id="66566" name="Text Box 4"/>
          <p:cNvSpPr txBox="1">
            <a:spLocks noChangeArrowheads="1"/>
          </p:cNvSpPr>
          <p:nvPr/>
        </p:nvSpPr>
        <p:spPr bwMode="auto">
          <a:xfrm>
            <a:off x="1298575" y="3416300"/>
            <a:ext cx="2708275" cy="469900"/>
          </a:xfrm>
          <a:prstGeom prst="rect">
            <a:avLst/>
          </a:prstGeom>
          <a:solidFill>
            <a:srgbClr val="FFD9B3"/>
          </a:solidFill>
          <a:ln w="12700">
            <a:solidFill>
              <a:schemeClr val="tx1"/>
            </a:solidFill>
            <a:miter lim="800000"/>
            <a:headEnd type="none" w="sm" len="sm"/>
            <a:tailEnd type="none" w="sm" len="sm"/>
          </a:ln>
        </p:spPr>
        <p:txBody>
          <a:bodyPr wrap="non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ctr" eaLnBrk="1" hangingPunct="1"/>
            <a:r>
              <a:rPr lang="en-US" sz="2400" b="1" dirty="0">
                <a:latin typeface="Calibri" charset="0"/>
              </a:rPr>
              <a:t>Contributor (editor)</a:t>
            </a:r>
          </a:p>
        </p:txBody>
      </p:sp>
      <p:sp>
        <p:nvSpPr>
          <p:cNvPr id="66567" name="Text Box 3"/>
          <p:cNvSpPr txBox="1">
            <a:spLocks noChangeArrowheads="1"/>
          </p:cNvSpPr>
          <p:nvPr/>
        </p:nvSpPr>
        <p:spPr bwMode="auto">
          <a:xfrm>
            <a:off x="6781800" y="3352800"/>
            <a:ext cx="1557338" cy="469900"/>
          </a:xfrm>
          <a:prstGeom prst="rect">
            <a:avLst/>
          </a:prstGeom>
          <a:solidFill>
            <a:srgbClr val="CCFFCC"/>
          </a:solidFill>
          <a:ln w="12700">
            <a:solidFill>
              <a:schemeClr val="tx1"/>
            </a:solidFill>
            <a:miter lim="800000"/>
            <a:headEnd type="none" w="sm" len="sm"/>
            <a:tailEnd type="none" w="sm" len="sm"/>
          </a:ln>
        </p:spPr>
        <p:txBody>
          <a:bodyPr wrap="non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ctr" eaLnBrk="1" hangingPunct="1"/>
            <a:r>
              <a:rPr lang="en-US" sz="2400" b="1" dirty="0">
                <a:latin typeface="Calibri" charset="0"/>
              </a:rPr>
              <a:t>Expression</a:t>
            </a:r>
          </a:p>
        </p:txBody>
      </p:sp>
      <p:sp>
        <p:nvSpPr>
          <p:cNvPr id="66568" name="Text Box 4"/>
          <p:cNvSpPr txBox="1">
            <a:spLocks noChangeArrowheads="1"/>
          </p:cNvSpPr>
          <p:nvPr/>
        </p:nvSpPr>
        <p:spPr bwMode="auto">
          <a:xfrm>
            <a:off x="1111250" y="4330700"/>
            <a:ext cx="3090863" cy="469900"/>
          </a:xfrm>
          <a:prstGeom prst="rect">
            <a:avLst/>
          </a:prstGeom>
          <a:solidFill>
            <a:srgbClr val="FFD9B3"/>
          </a:solidFill>
          <a:ln w="12700">
            <a:solidFill>
              <a:schemeClr val="tx1"/>
            </a:solidFill>
            <a:miter lim="800000"/>
            <a:headEnd type="none" w="sm" len="sm"/>
            <a:tailEnd type="none" w="sm" len="sm"/>
          </a:ln>
        </p:spPr>
        <p:txBody>
          <a:bodyPr wrap="non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ctr" eaLnBrk="1" hangingPunct="1"/>
            <a:r>
              <a:rPr lang="en-US" sz="2400" b="1" dirty="0">
                <a:latin typeface="Calibri" charset="0"/>
              </a:rPr>
              <a:t>Manufacturer (Printer)</a:t>
            </a:r>
          </a:p>
        </p:txBody>
      </p:sp>
      <p:sp>
        <p:nvSpPr>
          <p:cNvPr id="66569" name="Text Box 3"/>
          <p:cNvSpPr txBox="1">
            <a:spLocks noChangeArrowheads="1"/>
          </p:cNvSpPr>
          <p:nvPr/>
        </p:nvSpPr>
        <p:spPr bwMode="auto">
          <a:xfrm>
            <a:off x="6629400" y="4330700"/>
            <a:ext cx="1990725" cy="469900"/>
          </a:xfrm>
          <a:prstGeom prst="rect">
            <a:avLst/>
          </a:prstGeom>
          <a:solidFill>
            <a:srgbClr val="CCCCFF"/>
          </a:solidFill>
          <a:ln w="12700">
            <a:solidFill>
              <a:schemeClr val="tx1"/>
            </a:solidFill>
            <a:miter lim="800000"/>
            <a:headEnd type="none" w="sm" len="sm"/>
            <a:tailEnd type="none" w="sm" len="sm"/>
          </a:ln>
        </p:spPr>
        <p:txBody>
          <a:bodyPr wrap="non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ctr" eaLnBrk="1" hangingPunct="1"/>
            <a:r>
              <a:rPr lang="en-US" sz="2400" b="1" dirty="0">
                <a:latin typeface="Calibri" charset="0"/>
              </a:rPr>
              <a:t>Manifestation</a:t>
            </a:r>
          </a:p>
        </p:txBody>
      </p:sp>
      <p:sp>
        <p:nvSpPr>
          <p:cNvPr id="66570" name="Text Box 4"/>
          <p:cNvSpPr txBox="1">
            <a:spLocks noChangeArrowheads="1"/>
          </p:cNvSpPr>
          <p:nvPr/>
        </p:nvSpPr>
        <p:spPr bwMode="auto">
          <a:xfrm>
            <a:off x="1073150" y="5245100"/>
            <a:ext cx="3163888" cy="469900"/>
          </a:xfrm>
          <a:prstGeom prst="rect">
            <a:avLst/>
          </a:prstGeom>
          <a:solidFill>
            <a:srgbClr val="FFD9B3"/>
          </a:solidFill>
          <a:ln w="12700">
            <a:solidFill>
              <a:schemeClr val="tx1"/>
            </a:solidFill>
            <a:miter lim="800000"/>
            <a:headEnd type="none" w="sm" len="sm"/>
            <a:tailEnd type="none" w="sm" len="sm"/>
          </a:ln>
        </p:spPr>
        <p:txBody>
          <a:bodyPr wrap="non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ctr" eaLnBrk="1" hangingPunct="1"/>
            <a:r>
              <a:rPr lang="en-US" sz="2400" b="1" dirty="0">
                <a:latin typeface="Calibri" charset="0"/>
              </a:rPr>
              <a:t>Owner (Current owner)</a:t>
            </a:r>
          </a:p>
        </p:txBody>
      </p:sp>
      <p:sp>
        <p:nvSpPr>
          <p:cNvPr id="66571" name="Text Box 3"/>
          <p:cNvSpPr txBox="1">
            <a:spLocks noChangeArrowheads="1"/>
          </p:cNvSpPr>
          <p:nvPr/>
        </p:nvSpPr>
        <p:spPr bwMode="auto">
          <a:xfrm>
            <a:off x="7239000" y="5181600"/>
            <a:ext cx="785813" cy="469900"/>
          </a:xfrm>
          <a:prstGeom prst="rect">
            <a:avLst/>
          </a:prstGeom>
          <a:solidFill>
            <a:srgbClr val="99CCFF"/>
          </a:solidFill>
          <a:ln w="12700">
            <a:solidFill>
              <a:schemeClr val="tx1"/>
            </a:solidFill>
            <a:miter lim="800000"/>
            <a:headEnd type="none" w="sm" len="sm"/>
            <a:tailEnd type="none" w="sm" len="sm"/>
          </a:ln>
        </p:spPr>
        <p:txBody>
          <a:bodyPr wrap="non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ctr" eaLnBrk="1" hangingPunct="1"/>
            <a:r>
              <a:rPr lang="en-US" sz="2400" b="1" dirty="0">
                <a:latin typeface="Calibri" charset="0"/>
              </a:rPr>
              <a:t>Item</a:t>
            </a:r>
          </a:p>
        </p:txBody>
      </p:sp>
      <p:sp>
        <p:nvSpPr>
          <p:cNvPr id="66572" name="Line 14"/>
          <p:cNvSpPr>
            <a:spLocks noChangeShapeType="1"/>
          </p:cNvSpPr>
          <p:nvPr/>
        </p:nvSpPr>
        <p:spPr bwMode="auto">
          <a:xfrm flipV="1">
            <a:off x="3657600" y="2743200"/>
            <a:ext cx="3276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6573" name="Line 15"/>
          <p:cNvSpPr>
            <a:spLocks noChangeShapeType="1"/>
          </p:cNvSpPr>
          <p:nvPr/>
        </p:nvSpPr>
        <p:spPr bwMode="auto">
          <a:xfrm flipV="1">
            <a:off x="4038600" y="3657600"/>
            <a:ext cx="2743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6574" name="Line 16"/>
          <p:cNvSpPr>
            <a:spLocks noChangeShapeType="1"/>
          </p:cNvSpPr>
          <p:nvPr/>
        </p:nvSpPr>
        <p:spPr bwMode="auto">
          <a:xfrm flipV="1">
            <a:off x="4237038" y="4643967"/>
            <a:ext cx="23923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6575" name="Line 17"/>
          <p:cNvSpPr>
            <a:spLocks noChangeShapeType="1"/>
          </p:cNvSpPr>
          <p:nvPr/>
        </p:nvSpPr>
        <p:spPr bwMode="auto">
          <a:xfrm flipV="1">
            <a:off x="4267200" y="5486400"/>
            <a:ext cx="2971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 name="Slide Number Placeholder 1"/>
          <p:cNvSpPr>
            <a:spLocks noGrp="1"/>
          </p:cNvSpPr>
          <p:nvPr>
            <p:ph type="sldNum" sz="quarter" idx="12"/>
          </p:nvPr>
        </p:nvSpPr>
        <p:spPr/>
        <p:txBody>
          <a:bodyPr/>
          <a:lstStyle/>
          <a:p>
            <a:fld id="{C69651B2-2BA6-FD4D-8B70-8A9F70834AA3}" type="slidenum">
              <a:rPr lang="en-US" smtClean="0"/>
              <a:t>78</a:t>
            </a:fld>
            <a:endParaRPr lang="en-US" dirty="0"/>
          </a:p>
        </p:txBody>
      </p:sp>
    </p:spTree>
    <p:extLst>
      <p:ext uri="{BB962C8B-B14F-4D97-AF65-F5344CB8AC3E}">
        <p14:creationId xmlns:p14="http://schemas.microsoft.com/office/powerpoint/2010/main" val="2325116526"/>
      </p:ext>
    </p:extLst>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479" y="301625"/>
            <a:ext cx="7313612" cy="1143000"/>
          </a:xfrm>
        </p:spPr>
        <p:txBody>
          <a:bodyPr>
            <a:normAutofit fontScale="90000"/>
          </a:bodyPr>
          <a:lstStyle/>
          <a:p>
            <a:r>
              <a:rPr lang="en-US" dirty="0" smtClean="0"/>
              <a:t>Relationships Between </a:t>
            </a:r>
            <a:br>
              <a:rPr lang="en-US" dirty="0" smtClean="0"/>
            </a:br>
            <a:r>
              <a:rPr lang="en-US" dirty="0" smtClean="0"/>
              <a:t>Group 1, 2, &amp; 3 Entities</a:t>
            </a:r>
            <a:endParaRPr lang="en-US" dirty="0"/>
          </a:p>
        </p:txBody>
      </p:sp>
      <p:sp>
        <p:nvSpPr>
          <p:cNvPr id="3" name="Text Placeholder 2"/>
          <p:cNvSpPr>
            <a:spLocks noGrp="1"/>
          </p:cNvSpPr>
          <p:nvPr>
            <p:ph type="body" sz="half" idx="1"/>
          </p:nvPr>
        </p:nvSpPr>
        <p:spPr>
          <a:xfrm>
            <a:off x="254000" y="1827212"/>
            <a:ext cx="8551333" cy="4529137"/>
          </a:xfrm>
        </p:spPr>
        <p:txBody>
          <a:bodyPr>
            <a:noAutofit/>
          </a:bodyPr>
          <a:lstStyle/>
          <a:p>
            <a:pPr marL="742950" indent="-742950">
              <a:buFont typeface="+mj-lt"/>
              <a:buAutoNum type="arabicPeriod"/>
            </a:pPr>
            <a:r>
              <a:rPr lang="en-US" sz="3600" dirty="0" smtClean="0"/>
              <a:t>Between a concept &amp; a work</a:t>
            </a:r>
          </a:p>
          <a:p>
            <a:pPr marL="742950" indent="-742950">
              <a:buFont typeface="+mj-lt"/>
              <a:buAutoNum type="arabicPeriod"/>
            </a:pPr>
            <a:r>
              <a:rPr lang="en-US" sz="3600" dirty="0" smtClean="0"/>
              <a:t>Between an object </a:t>
            </a:r>
            <a:r>
              <a:rPr lang="en-US" sz="3600" dirty="0"/>
              <a:t>&amp;</a:t>
            </a:r>
            <a:r>
              <a:rPr lang="en-US" sz="3600" dirty="0" smtClean="0"/>
              <a:t> a person</a:t>
            </a:r>
          </a:p>
          <a:p>
            <a:pPr marL="742950" indent="-742950">
              <a:buFont typeface="+mj-lt"/>
              <a:buAutoNum type="arabicPeriod"/>
            </a:pPr>
            <a:r>
              <a:rPr lang="en-US" sz="3600" dirty="0" smtClean="0"/>
              <a:t>Between a place </a:t>
            </a:r>
            <a:r>
              <a:rPr lang="en-US" sz="3600" dirty="0"/>
              <a:t>&amp;</a:t>
            </a:r>
            <a:r>
              <a:rPr lang="en-US" sz="3600" dirty="0" smtClean="0"/>
              <a:t> a corporate body </a:t>
            </a:r>
          </a:p>
          <a:p>
            <a:pPr marL="742950" indent="-742950">
              <a:buFont typeface="+mj-lt"/>
              <a:buAutoNum type="arabicPeriod"/>
            </a:pPr>
            <a:r>
              <a:rPr lang="en-US" sz="3600" dirty="0" smtClean="0"/>
              <a:t>Between a work &amp; a work</a:t>
            </a:r>
          </a:p>
          <a:p>
            <a:pPr marL="742950" indent="-742950">
              <a:buFont typeface="+mj-lt"/>
              <a:buAutoNum type="arabicPeriod"/>
            </a:pPr>
            <a:r>
              <a:rPr lang="en-US" sz="3600" dirty="0" smtClean="0"/>
              <a:t>Between a family &amp; a concept</a:t>
            </a:r>
            <a:endParaRPr lang="en-US" sz="3600" dirty="0"/>
          </a:p>
        </p:txBody>
      </p:sp>
      <p:sp>
        <p:nvSpPr>
          <p:cNvPr id="5" name="Slide Number Placeholder 4"/>
          <p:cNvSpPr>
            <a:spLocks noGrp="1"/>
          </p:cNvSpPr>
          <p:nvPr>
            <p:ph type="sldNum" sz="quarter" idx="12"/>
          </p:nvPr>
        </p:nvSpPr>
        <p:spPr/>
        <p:txBody>
          <a:bodyPr/>
          <a:lstStyle/>
          <a:p>
            <a:fld id="{B5924133-2E0E-A641-BED3-083079E23C66}" type="slidenum">
              <a:rPr lang="en-US" smtClean="0"/>
              <a:pPr/>
              <a:t>79</a:t>
            </a:fld>
            <a:endParaRPr lang="en-US" dirty="0"/>
          </a:p>
        </p:txBody>
      </p:sp>
    </p:spTree>
    <p:extLst>
      <p:ext uri="{BB962C8B-B14F-4D97-AF65-F5344CB8AC3E}">
        <p14:creationId xmlns:p14="http://schemas.microsoft.com/office/powerpoint/2010/main" val="193895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Learning Objectives</a:t>
            </a:r>
            <a:endParaRPr lang="en-US" dirty="0"/>
          </a:p>
        </p:txBody>
      </p:sp>
      <p:sp>
        <p:nvSpPr>
          <p:cNvPr id="3" name="Content Placeholder 2"/>
          <p:cNvSpPr>
            <a:spLocks noGrp="1"/>
          </p:cNvSpPr>
          <p:nvPr>
            <p:ph idx="1"/>
          </p:nvPr>
        </p:nvSpPr>
        <p:spPr>
          <a:xfrm>
            <a:off x="457200" y="1600200"/>
            <a:ext cx="8229600" cy="5014492"/>
          </a:xfrm>
        </p:spPr>
        <p:txBody>
          <a:bodyPr>
            <a:noAutofit/>
          </a:bodyPr>
          <a:lstStyle/>
          <a:p>
            <a:r>
              <a:rPr lang="en-US" sz="3600" dirty="0"/>
              <a:t>Identify FRBR Group 1 </a:t>
            </a:r>
            <a:r>
              <a:rPr lang="en-US" sz="3600" dirty="0" smtClean="0"/>
              <a:t>entities</a:t>
            </a:r>
          </a:p>
          <a:p>
            <a:pPr marL="0" indent="0">
              <a:buNone/>
            </a:pPr>
            <a:endParaRPr lang="en-US" sz="2000" dirty="0"/>
          </a:p>
          <a:p>
            <a:r>
              <a:rPr lang="en-US" sz="3600" dirty="0" smtClean="0"/>
              <a:t>Identify </a:t>
            </a:r>
            <a:r>
              <a:rPr lang="en-US" sz="3600" dirty="0"/>
              <a:t>FRBR Group 1 attributes</a:t>
            </a:r>
          </a:p>
          <a:p>
            <a:pPr marL="0" indent="0">
              <a:buNone/>
            </a:pPr>
            <a:endParaRPr lang="en-US" sz="2400" dirty="0"/>
          </a:p>
          <a:p>
            <a:r>
              <a:rPr lang="en-US" sz="3600" dirty="0"/>
              <a:t>Identify FRBR Group 2 </a:t>
            </a:r>
            <a:r>
              <a:rPr lang="en-US" sz="3600" dirty="0" smtClean="0"/>
              <a:t>entities</a:t>
            </a:r>
          </a:p>
          <a:p>
            <a:pPr marL="0" indent="0">
              <a:buNone/>
            </a:pPr>
            <a:endParaRPr lang="en-US" sz="2000" b="1" dirty="0" smtClean="0">
              <a:solidFill>
                <a:srgbClr val="C7282B"/>
              </a:solidFill>
            </a:endParaRPr>
          </a:p>
          <a:p>
            <a:r>
              <a:rPr lang="en-US" sz="3600" dirty="0" smtClean="0"/>
              <a:t>Conceptualize relationships between Group 1 and Group 2 entities</a:t>
            </a:r>
            <a:endParaRPr lang="en-US" sz="3600" dirty="0"/>
          </a:p>
          <a:p>
            <a:pPr marL="0" indent="0">
              <a:buNone/>
            </a:pPr>
            <a:endParaRPr lang="en-US" sz="2400" dirty="0" smtClean="0"/>
          </a:p>
        </p:txBody>
      </p:sp>
      <p:sp>
        <p:nvSpPr>
          <p:cNvPr id="5" name="Slide Number Placeholder 4"/>
          <p:cNvSpPr>
            <a:spLocks noGrp="1"/>
          </p:cNvSpPr>
          <p:nvPr>
            <p:ph type="sldNum" sz="quarter" idx="12"/>
          </p:nvPr>
        </p:nvSpPr>
        <p:spPr/>
        <p:txBody>
          <a:bodyPr/>
          <a:lstStyle/>
          <a:p>
            <a:fld id="{C69651B2-2BA6-FD4D-8B70-8A9F70834AA3}" type="slidenum">
              <a:rPr lang="en-US" smtClean="0"/>
              <a:t>8</a:t>
            </a:fld>
            <a:endParaRPr lang="en-US" dirty="0"/>
          </a:p>
        </p:txBody>
      </p:sp>
    </p:spTree>
    <p:extLst>
      <p:ext uri="{BB962C8B-B14F-4D97-AF65-F5344CB8AC3E}">
        <p14:creationId xmlns:p14="http://schemas.microsoft.com/office/powerpoint/2010/main" val="13745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52400"/>
            <a:ext cx="8229600" cy="914400"/>
          </a:xfrm>
        </p:spPr>
        <p:txBody>
          <a:bodyPr>
            <a:normAutofit fontScale="90000"/>
          </a:bodyPr>
          <a:lstStyle/>
          <a:p>
            <a:pPr eaLnBrk="1" hangingPunct="1"/>
            <a:r>
              <a:rPr lang="en-US" sz="4000" b="1" dirty="0" smtClean="0">
                <a:latin typeface="+mn-lt"/>
                <a:cs typeface="Arial" pitchFamily="34" charset="0"/>
              </a:rPr>
              <a:t>What kind of Relationship and between which FRBR Groups? </a:t>
            </a:r>
            <a:endParaRPr lang="fr-CA" sz="4000" b="1" dirty="0" smtClean="0">
              <a:latin typeface="+mn-lt"/>
              <a:cs typeface="Arial" pitchFamily="34" charset="0"/>
            </a:endParaRPr>
          </a:p>
        </p:txBody>
      </p:sp>
      <p:sp>
        <p:nvSpPr>
          <p:cNvPr id="2" name="Rectangle 1"/>
          <p:cNvSpPr/>
          <p:nvPr/>
        </p:nvSpPr>
        <p:spPr>
          <a:xfrm>
            <a:off x="609599" y="1417685"/>
            <a:ext cx="7349067" cy="4524315"/>
          </a:xfrm>
          <a:prstGeom prst="rect">
            <a:avLst/>
          </a:prstGeom>
        </p:spPr>
        <p:txBody>
          <a:bodyPr wrap="square">
            <a:spAutoFit/>
          </a:bodyPr>
          <a:lstStyle/>
          <a:p>
            <a:pPr marL="457200" indent="-457200">
              <a:buFont typeface="+mj-lt"/>
              <a:buAutoNum type="arabicPeriod"/>
            </a:pPr>
            <a:r>
              <a:rPr lang="en-US" sz="2400" dirty="0" smtClean="0"/>
              <a:t>Flowers </a:t>
            </a:r>
            <a:r>
              <a:rPr lang="en-US" sz="2400" dirty="0"/>
              <a:t>in </a:t>
            </a:r>
            <a:r>
              <a:rPr lang="en-US" sz="2400" dirty="0" smtClean="0"/>
              <a:t>literature </a:t>
            </a:r>
            <a:r>
              <a:rPr lang="en-US" sz="2400" dirty="0"/>
              <a:t>and the work: California wild flowers in verse and picture.  </a:t>
            </a: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r>
              <a:rPr lang="en-US" sz="2400" dirty="0"/>
              <a:t>Sculpture “Adam &amp; Eve” and artist Mary </a:t>
            </a:r>
            <a:r>
              <a:rPr lang="en-US" sz="2400" dirty="0" smtClean="0"/>
              <a:t>Murchio</a:t>
            </a:r>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r>
              <a:rPr lang="en-US" sz="2400" dirty="0" smtClean="0"/>
              <a:t>Book Pygmalion </a:t>
            </a:r>
            <a:r>
              <a:rPr lang="en-US" sz="2400" dirty="0"/>
              <a:t>and </a:t>
            </a:r>
            <a:r>
              <a:rPr lang="en-US" sz="2400" dirty="0" smtClean="0"/>
              <a:t>movie My </a:t>
            </a:r>
            <a:r>
              <a:rPr lang="en-US" sz="2400" dirty="0"/>
              <a:t>Fair </a:t>
            </a:r>
            <a:r>
              <a:rPr lang="en-US" sz="2400" dirty="0" smtClean="0"/>
              <a:t>Lady</a:t>
            </a:r>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defRPr/>
            </a:pPr>
            <a:r>
              <a:rPr lang="en-US" sz="2400" dirty="0"/>
              <a:t>Astor Family and </a:t>
            </a:r>
            <a:r>
              <a:rPr lang="en-US" sz="2400" dirty="0" smtClean="0"/>
              <a:t>Manhattan</a:t>
            </a:r>
            <a:endParaRPr lang="en-US" sz="2400" dirty="0"/>
          </a:p>
        </p:txBody>
      </p:sp>
      <p:sp>
        <p:nvSpPr>
          <p:cNvPr id="4" name="TextBox 3"/>
          <p:cNvSpPr txBox="1"/>
          <p:nvPr/>
        </p:nvSpPr>
        <p:spPr>
          <a:xfrm>
            <a:off x="2135131" y="2204029"/>
            <a:ext cx="5775748" cy="461665"/>
          </a:xfrm>
          <a:prstGeom prst="rect">
            <a:avLst/>
          </a:prstGeom>
          <a:solidFill>
            <a:schemeClr val="accent6">
              <a:lumMod val="20000"/>
              <a:lumOff val="80000"/>
            </a:schemeClr>
          </a:solidFill>
        </p:spPr>
        <p:txBody>
          <a:bodyPr wrap="none" rtlCol="0">
            <a:spAutoFit/>
          </a:bodyPr>
          <a:lstStyle/>
          <a:p>
            <a:r>
              <a:rPr lang="en-US" sz="2400" dirty="0" smtClean="0"/>
              <a:t>SUBJECT Relationship - GROUP 3 to GROUP 1</a:t>
            </a:r>
            <a:endParaRPr lang="en-US" sz="2400" dirty="0"/>
          </a:p>
        </p:txBody>
      </p:sp>
      <p:sp>
        <p:nvSpPr>
          <p:cNvPr id="9" name="TextBox 8"/>
          <p:cNvSpPr txBox="1"/>
          <p:nvPr/>
        </p:nvSpPr>
        <p:spPr>
          <a:xfrm>
            <a:off x="2135131" y="3599302"/>
            <a:ext cx="5853975" cy="461665"/>
          </a:xfrm>
          <a:prstGeom prst="rect">
            <a:avLst/>
          </a:prstGeom>
          <a:solidFill>
            <a:srgbClr val="FDEADA"/>
          </a:solidFill>
        </p:spPr>
        <p:txBody>
          <a:bodyPr wrap="none" rtlCol="0">
            <a:spAutoFit/>
          </a:bodyPr>
          <a:lstStyle/>
          <a:p>
            <a:r>
              <a:rPr lang="en-US" sz="2400" dirty="0" smtClean="0"/>
              <a:t>CREATOR Relationship - GROUP 2 to GROUP 1</a:t>
            </a:r>
            <a:endParaRPr lang="en-US" sz="2400" dirty="0"/>
          </a:p>
        </p:txBody>
      </p:sp>
      <p:sp>
        <p:nvSpPr>
          <p:cNvPr id="11" name="TextBox 10"/>
          <p:cNvSpPr txBox="1"/>
          <p:nvPr/>
        </p:nvSpPr>
        <p:spPr>
          <a:xfrm>
            <a:off x="1685815" y="4881265"/>
            <a:ext cx="7000985" cy="461665"/>
          </a:xfrm>
          <a:prstGeom prst="rect">
            <a:avLst/>
          </a:prstGeom>
          <a:solidFill>
            <a:srgbClr val="FDEADA"/>
          </a:solidFill>
        </p:spPr>
        <p:txBody>
          <a:bodyPr wrap="none" rtlCol="0">
            <a:spAutoFit/>
          </a:bodyPr>
          <a:lstStyle/>
          <a:p>
            <a:r>
              <a:rPr lang="en-US" sz="2400" dirty="0" smtClean="0"/>
              <a:t>DERIVATIVE WORK Relationship - GROUP 1 to GROUP 1</a:t>
            </a:r>
            <a:endParaRPr lang="en-US" sz="2400" dirty="0"/>
          </a:p>
        </p:txBody>
      </p:sp>
      <p:sp>
        <p:nvSpPr>
          <p:cNvPr id="12" name="TextBox 11"/>
          <p:cNvSpPr txBox="1"/>
          <p:nvPr/>
        </p:nvSpPr>
        <p:spPr>
          <a:xfrm>
            <a:off x="1917700" y="5942000"/>
            <a:ext cx="5884931" cy="461665"/>
          </a:xfrm>
          <a:prstGeom prst="rect">
            <a:avLst/>
          </a:prstGeom>
          <a:solidFill>
            <a:srgbClr val="FDEADA"/>
          </a:solidFill>
        </p:spPr>
        <p:txBody>
          <a:bodyPr wrap="square" rtlCol="0">
            <a:spAutoFit/>
          </a:bodyPr>
          <a:lstStyle/>
          <a:p>
            <a:r>
              <a:rPr lang="en-US" sz="2400" dirty="0" smtClean="0"/>
              <a:t>SUBJECT Relationship - GROUP 2 to GROUP 3</a:t>
            </a:r>
            <a:endParaRPr lang="en-US" sz="2400" dirty="0"/>
          </a:p>
        </p:txBody>
      </p:sp>
      <p:sp>
        <p:nvSpPr>
          <p:cNvPr id="3" name="Slide Number Placeholder 2"/>
          <p:cNvSpPr>
            <a:spLocks noGrp="1"/>
          </p:cNvSpPr>
          <p:nvPr>
            <p:ph type="sldNum" sz="quarter" idx="12"/>
          </p:nvPr>
        </p:nvSpPr>
        <p:spPr/>
        <p:txBody>
          <a:bodyPr/>
          <a:lstStyle/>
          <a:p>
            <a:fld id="{C69651B2-2BA6-FD4D-8B70-8A9F70834AA3}" type="slidenum">
              <a:rPr lang="en-US" smtClean="0"/>
              <a:t>80</a:t>
            </a:fld>
            <a:endParaRPr lang="en-US" dirty="0"/>
          </a:p>
        </p:txBody>
      </p:sp>
    </p:spTree>
    <p:extLst>
      <p:ext uri="{BB962C8B-B14F-4D97-AF65-F5344CB8AC3E}">
        <p14:creationId xmlns:p14="http://schemas.microsoft.com/office/powerpoint/2010/main" val="331998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flipV="1">
            <a:off x="2387600" y="592667"/>
            <a:ext cx="4023959" cy="33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1592293" y="1303867"/>
            <a:ext cx="4819266" cy="33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684846" y="2015066"/>
            <a:ext cx="472671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592293" y="2824331"/>
            <a:ext cx="4819266" cy="33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602540" y="3454400"/>
            <a:ext cx="3679727" cy="33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1649241" y="4290194"/>
            <a:ext cx="4762318" cy="33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602540" y="4995333"/>
            <a:ext cx="38090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1813954" y="5689600"/>
            <a:ext cx="4597605" cy="33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2868639" y="6356350"/>
            <a:ext cx="3542920" cy="33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C69651B2-2BA6-FD4D-8B70-8A9F70834AA3}" type="slidenum">
              <a:rPr lang="en-US" smtClean="0"/>
              <a:t>81</a:t>
            </a:fld>
            <a:endParaRPr lang="en-US" dirty="0"/>
          </a:p>
        </p:txBody>
      </p:sp>
      <p:sp>
        <p:nvSpPr>
          <p:cNvPr id="6" name="TextBox 5"/>
          <p:cNvSpPr txBox="1"/>
          <p:nvPr/>
        </p:nvSpPr>
        <p:spPr>
          <a:xfrm>
            <a:off x="728133" y="314517"/>
            <a:ext cx="2159566" cy="6370974"/>
          </a:xfrm>
          <a:prstGeom prst="rect">
            <a:avLst/>
          </a:prstGeom>
          <a:noFill/>
        </p:spPr>
        <p:txBody>
          <a:bodyPr wrap="none" rtlCol="0">
            <a:spAutoFit/>
          </a:bodyPr>
          <a:lstStyle/>
          <a:p>
            <a:r>
              <a:rPr lang="en-US" sz="2400" dirty="0" smtClean="0"/>
              <a:t>Expression</a:t>
            </a:r>
          </a:p>
          <a:p>
            <a:endParaRPr lang="en-US" sz="2400" dirty="0"/>
          </a:p>
          <a:p>
            <a:r>
              <a:rPr lang="en-US" sz="2400" dirty="0" smtClean="0"/>
              <a:t>Item</a:t>
            </a:r>
          </a:p>
          <a:p>
            <a:endParaRPr lang="en-US" sz="2400" dirty="0"/>
          </a:p>
          <a:p>
            <a:r>
              <a:rPr lang="en-US" sz="2400" dirty="0" smtClean="0"/>
              <a:t>Work</a:t>
            </a:r>
          </a:p>
          <a:p>
            <a:endParaRPr lang="en-US" sz="2400" dirty="0"/>
          </a:p>
          <a:p>
            <a:r>
              <a:rPr lang="en-US" sz="2400" dirty="0" smtClean="0"/>
              <a:t>Item</a:t>
            </a:r>
          </a:p>
          <a:p>
            <a:endParaRPr lang="en-US" sz="2400" dirty="0"/>
          </a:p>
          <a:p>
            <a:r>
              <a:rPr lang="en-US" sz="2400" dirty="0" smtClean="0"/>
              <a:t>Manifestation</a:t>
            </a:r>
          </a:p>
          <a:p>
            <a:endParaRPr lang="en-US" sz="2400" dirty="0"/>
          </a:p>
          <a:p>
            <a:r>
              <a:rPr lang="en-US" sz="2400" dirty="0" smtClean="0"/>
              <a:t>Work</a:t>
            </a:r>
          </a:p>
          <a:p>
            <a:endParaRPr lang="en-US" sz="2400" dirty="0"/>
          </a:p>
          <a:p>
            <a:r>
              <a:rPr lang="en-US" sz="2400" dirty="0" smtClean="0"/>
              <a:t>Manifestation</a:t>
            </a:r>
          </a:p>
          <a:p>
            <a:endParaRPr lang="en-US" sz="2400" dirty="0"/>
          </a:p>
          <a:p>
            <a:r>
              <a:rPr lang="en-US" sz="2400" dirty="0" smtClean="0"/>
              <a:t>Person</a:t>
            </a:r>
          </a:p>
          <a:p>
            <a:endParaRPr lang="en-US" sz="2400" dirty="0"/>
          </a:p>
          <a:p>
            <a:r>
              <a:rPr lang="en-US" sz="2400" dirty="0" smtClean="0"/>
              <a:t>Corporate Body</a:t>
            </a:r>
          </a:p>
        </p:txBody>
      </p:sp>
      <p:sp>
        <p:nvSpPr>
          <p:cNvPr id="7" name="TextBox 6"/>
          <p:cNvSpPr txBox="1"/>
          <p:nvPr/>
        </p:nvSpPr>
        <p:spPr>
          <a:xfrm>
            <a:off x="6411559" y="289025"/>
            <a:ext cx="2159566" cy="6370974"/>
          </a:xfrm>
          <a:prstGeom prst="rect">
            <a:avLst/>
          </a:prstGeom>
          <a:noFill/>
        </p:spPr>
        <p:txBody>
          <a:bodyPr wrap="none" rtlCol="0">
            <a:spAutoFit/>
          </a:bodyPr>
          <a:lstStyle/>
          <a:p>
            <a:r>
              <a:rPr lang="en-US" sz="2400" dirty="0" smtClean="0"/>
              <a:t>Work</a:t>
            </a:r>
          </a:p>
          <a:p>
            <a:endParaRPr lang="en-US" sz="2400" dirty="0"/>
          </a:p>
          <a:p>
            <a:r>
              <a:rPr lang="en-US" sz="2400" dirty="0" smtClean="0"/>
              <a:t>Manifestation</a:t>
            </a:r>
          </a:p>
          <a:p>
            <a:endParaRPr lang="en-US" sz="2400" dirty="0"/>
          </a:p>
          <a:p>
            <a:r>
              <a:rPr lang="en-US" sz="2400" dirty="0" smtClean="0"/>
              <a:t>Person</a:t>
            </a:r>
          </a:p>
          <a:p>
            <a:endParaRPr lang="en-US" sz="2400" dirty="0"/>
          </a:p>
          <a:p>
            <a:r>
              <a:rPr lang="en-US" sz="2400" dirty="0" smtClean="0"/>
              <a:t>Family</a:t>
            </a:r>
          </a:p>
          <a:p>
            <a:endParaRPr lang="en-US" sz="2400" dirty="0"/>
          </a:p>
          <a:p>
            <a:r>
              <a:rPr lang="en-US" sz="2400" dirty="0" smtClean="0"/>
              <a:t>Corporate Body</a:t>
            </a:r>
          </a:p>
          <a:p>
            <a:endParaRPr lang="en-US" sz="2400" dirty="0"/>
          </a:p>
          <a:p>
            <a:r>
              <a:rPr lang="en-US" sz="2400" dirty="0" smtClean="0"/>
              <a:t>Work</a:t>
            </a:r>
          </a:p>
          <a:p>
            <a:endParaRPr lang="en-US" sz="2400" dirty="0"/>
          </a:p>
          <a:p>
            <a:r>
              <a:rPr lang="en-US" sz="2400" dirty="0" smtClean="0"/>
              <a:t>Manifestation</a:t>
            </a:r>
          </a:p>
          <a:p>
            <a:endParaRPr lang="en-US" sz="2400" dirty="0"/>
          </a:p>
          <a:p>
            <a:r>
              <a:rPr lang="en-US" sz="2400" dirty="0" smtClean="0"/>
              <a:t>Family</a:t>
            </a:r>
          </a:p>
          <a:p>
            <a:endParaRPr lang="en-US" sz="2400" dirty="0"/>
          </a:p>
          <a:p>
            <a:r>
              <a:rPr lang="en-US" sz="2400" dirty="0" smtClean="0"/>
              <a:t>Family</a:t>
            </a:r>
            <a:endParaRPr lang="en-US" sz="2400" dirty="0"/>
          </a:p>
        </p:txBody>
      </p:sp>
      <p:sp>
        <p:nvSpPr>
          <p:cNvPr id="9" name="TextBox 8"/>
          <p:cNvSpPr txBox="1"/>
          <p:nvPr/>
        </p:nvSpPr>
        <p:spPr>
          <a:xfrm>
            <a:off x="3495165" y="314517"/>
            <a:ext cx="1910800" cy="461665"/>
          </a:xfrm>
          <a:prstGeom prst="rect">
            <a:avLst/>
          </a:prstGeom>
          <a:solidFill>
            <a:srgbClr val="FDEADA"/>
          </a:solidFill>
        </p:spPr>
        <p:txBody>
          <a:bodyPr wrap="none" rtlCol="0">
            <a:spAutoFit/>
          </a:bodyPr>
          <a:lstStyle/>
          <a:p>
            <a:r>
              <a:rPr lang="en-US" sz="2400" dirty="0" smtClean="0"/>
              <a:t>Translation of</a:t>
            </a:r>
            <a:endParaRPr lang="en-US" sz="2400" dirty="0"/>
          </a:p>
        </p:txBody>
      </p:sp>
      <p:sp>
        <p:nvSpPr>
          <p:cNvPr id="10" name="TextBox 9"/>
          <p:cNvSpPr txBox="1"/>
          <p:nvPr/>
        </p:nvSpPr>
        <p:spPr>
          <a:xfrm>
            <a:off x="3495165" y="1102604"/>
            <a:ext cx="1680117" cy="461665"/>
          </a:xfrm>
          <a:prstGeom prst="rect">
            <a:avLst/>
          </a:prstGeom>
          <a:solidFill>
            <a:srgbClr val="FDEADA"/>
          </a:solidFill>
        </p:spPr>
        <p:txBody>
          <a:bodyPr wrap="none" rtlCol="0">
            <a:spAutoFit/>
          </a:bodyPr>
          <a:lstStyle/>
          <a:p>
            <a:r>
              <a:rPr lang="en-US" sz="2400" dirty="0" smtClean="0"/>
              <a:t>Exemplar of</a:t>
            </a:r>
            <a:endParaRPr lang="en-US" sz="2400" dirty="0"/>
          </a:p>
        </p:txBody>
      </p:sp>
      <p:sp>
        <p:nvSpPr>
          <p:cNvPr id="11" name="TextBox 10"/>
          <p:cNvSpPr txBox="1"/>
          <p:nvPr/>
        </p:nvSpPr>
        <p:spPr>
          <a:xfrm>
            <a:off x="3604273" y="1790469"/>
            <a:ext cx="1545165" cy="461665"/>
          </a:xfrm>
          <a:prstGeom prst="rect">
            <a:avLst/>
          </a:prstGeom>
          <a:solidFill>
            <a:srgbClr val="FDEADA"/>
          </a:solidFill>
        </p:spPr>
        <p:txBody>
          <a:bodyPr wrap="none" rtlCol="0">
            <a:spAutoFit/>
          </a:bodyPr>
          <a:lstStyle/>
          <a:p>
            <a:r>
              <a:rPr lang="en-US" sz="2400" dirty="0" smtClean="0"/>
              <a:t>Created by</a:t>
            </a:r>
            <a:endParaRPr lang="en-US" sz="2400" dirty="0"/>
          </a:p>
        </p:txBody>
      </p:sp>
      <p:sp>
        <p:nvSpPr>
          <p:cNvPr id="12" name="TextBox 11"/>
          <p:cNvSpPr txBox="1"/>
          <p:nvPr/>
        </p:nvSpPr>
        <p:spPr>
          <a:xfrm>
            <a:off x="3648844" y="2593498"/>
            <a:ext cx="1455597" cy="461665"/>
          </a:xfrm>
          <a:prstGeom prst="rect">
            <a:avLst/>
          </a:prstGeom>
          <a:solidFill>
            <a:srgbClr val="FDEADA"/>
          </a:solidFill>
        </p:spPr>
        <p:txBody>
          <a:bodyPr wrap="none" rtlCol="0">
            <a:spAutoFit/>
          </a:bodyPr>
          <a:lstStyle/>
          <a:p>
            <a:r>
              <a:rPr lang="en-US" sz="2400" dirty="0" smtClean="0"/>
              <a:t>Owned by</a:t>
            </a:r>
            <a:endParaRPr lang="en-US" sz="2400" dirty="0"/>
          </a:p>
        </p:txBody>
      </p:sp>
      <p:sp>
        <p:nvSpPr>
          <p:cNvPr id="13" name="TextBox 12"/>
          <p:cNvSpPr txBox="1"/>
          <p:nvPr/>
        </p:nvSpPr>
        <p:spPr>
          <a:xfrm>
            <a:off x="3776133" y="4059361"/>
            <a:ext cx="1328308" cy="461665"/>
          </a:xfrm>
          <a:prstGeom prst="rect">
            <a:avLst/>
          </a:prstGeom>
          <a:solidFill>
            <a:srgbClr val="FDEADA"/>
          </a:solidFill>
        </p:spPr>
        <p:txBody>
          <a:bodyPr wrap="none" rtlCol="0">
            <a:spAutoFit/>
          </a:bodyPr>
          <a:lstStyle/>
          <a:p>
            <a:r>
              <a:rPr lang="en-US" sz="2400" dirty="0" smtClean="0"/>
              <a:t>Based on</a:t>
            </a:r>
            <a:endParaRPr lang="en-US" sz="2400" dirty="0"/>
          </a:p>
        </p:txBody>
      </p:sp>
      <p:sp>
        <p:nvSpPr>
          <p:cNvPr id="14" name="TextBox 13"/>
          <p:cNvSpPr txBox="1"/>
          <p:nvPr/>
        </p:nvSpPr>
        <p:spPr>
          <a:xfrm>
            <a:off x="3661221" y="3220198"/>
            <a:ext cx="1752252" cy="461665"/>
          </a:xfrm>
          <a:prstGeom prst="rect">
            <a:avLst/>
          </a:prstGeom>
          <a:solidFill>
            <a:srgbClr val="FDEADA"/>
          </a:solidFill>
        </p:spPr>
        <p:txBody>
          <a:bodyPr wrap="none" rtlCol="0">
            <a:spAutoFit/>
          </a:bodyPr>
          <a:lstStyle/>
          <a:p>
            <a:r>
              <a:rPr lang="en-US" sz="2400" dirty="0" smtClean="0"/>
              <a:t>Produced by</a:t>
            </a:r>
          </a:p>
        </p:txBody>
      </p:sp>
      <p:sp>
        <p:nvSpPr>
          <p:cNvPr id="15" name="TextBox 14"/>
          <p:cNvSpPr txBox="1"/>
          <p:nvPr/>
        </p:nvSpPr>
        <p:spPr>
          <a:xfrm>
            <a:off x="3626851" y="4716902"/>
            <a:ext cx="2211062" cy="461665"/>
          </a:xfrm>
          <a:prstGeom prst="rect">
            <a:avLst/>
          </a:prstGeom>
          <a:solidFill>
            <a:srgbClr val="FDEADA"/>
          </a:solidFill>
        </p:spPr>
        <p:txBody>
          <a:bodyPr wrap="none" rtlCol="0">
            <a:spAutoFit/>
          </a:bodyPr>
          <a:lstStyle/>
          <a:p>
            <a:r>
              <a:rPr lang="en-US" sz="2400" dirty="0" smtClean="0"/>
              <a:t>Reproduction of</a:t>
            </a:r>
            <a:endParaRPr lang="en-US" sz="2400" dirty="0"/>
          </a:p>
        </p:txBody>
      </p:sp>
      <p:sp>
        <p:nvSpPr>
          <p:cNvPr id="16" name="TextBox 15"/>
          <p:cNvSpPr txBox="1"/>
          <p:nvPr/>
        </p:nvSpPr>
        <p:spPr>
          <a:xfrm>
            <a:off x="3711730" y="5458767"/>
            <a:ext cx="1595309" cy="461665"/>
          </a:xfrm>
          <a:prstGeom prst="rect">
            <a:avLst/>
          </a:prstGeom>
          <a:solidFill>
            <a:srgbClr val="FDEADA"/>
          </a:solidFill>
        </p:spPr>
        <p:txBody>
          <a:bodyPr wrap="none" rtlCol="0">
            <a:spAutoFit/>
          </a:bodyPr>
          <a:lstStyle/>
          <a:p>
            <a:r>
              <a:rPr lang="en-US" sz="2400" dirty="0" smtClean="0"/>
              <a:t>Member of</a:t>
            </a:r>
            <a:endParaRPr lang="en-US" sz="2400" dirty="0"/>
          </a:p>
        </p:txBody>
      </p:sp>
      <p:sp>
        <p:nvSpPr>
          <p:cNvPr id="17" name="TextBox 16"/>
          <p:cNvSpPr txBox="1"/>
          <p:nvPr/>
        </p:nvSpPr>
        <p:spPr>
          <a:xfrm>
            <a:off x="3696826" y="6171684"/>
            <a:ext cx="1659429" cy="461665"/>
          </a:xfrm>
          <a:prstGeom prst="rect">
            <a:avLst/>
          </a:prstGeom>
          <a:solidFill>
            <a:srgbClr val="FDEADA"/>
          </a:solidFill>
        </p:spPr>
        <p:txBody>
          <a:bodyPr wrap="none" rtlCol="0">
            <a:spAutoFit/>
          </a:bodyPr>
          <a:lstStyle/>
          <a:p>
            <a:r>
              <a:rPr lang="en-US" sz="2400" dirty="0" smtClean="0"/>
              <a:t>Founded by</a:t>
            </a:r>
            <a:endParaRPr lang="en-US" sz="2400" dirty="0"/>
          </a:p>
        </p:txBody>
      </p:sp>
    </p:spTree>
    <p:extLst>
      <p:ext uri="{BB962C8B-B14F-4D97-AF65-F5344CB8AC3E}">
        <p14:creationId xmlns:p14="http://schemas.microsoft.com/office/powerpoint/2010/main" val="167855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blinds(horizontal)">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5" grpId="0" animBg="1"/>
      <p:bldP spid="16" grpId="0" animBg="1"/>
      <p:bldP spid="1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Which of the following are the </a:t>
            </a:r>
            <a:r>
              <a:rPr lang="en-US" sz="3600" dirty="0" smtClean="0">
                <a:solidFill>
                  <a:srgbClr val="FF0000"/>
                </a:solidFill>
              </a:rPr>
              <a:t>4 Group 1</a:t>
            </a:r>
            <a:r>
              <a:rPr lang="en-US" sz="3600" dirty="0" smtClean="0"/>
              <a:t> </a:t>
            </a:r>
            <a:r>
              <a:rPr lang="en-US" sz="3600" dirty="0"/>
              <a:t>entities and which are </a:t>
            </a:r>
            <a:r>
              <a:rPr lang="en-US" sz="3600" dirty="0" smtClean="0"/>
              <a:t>the </a:t>
            </a:r>
            <a:r>
              <a:rPr lang="en-US" sz="3600" dirty="0" smtClean="0">
                <a:solidFill>
                  <a:srgbClr val="3366FF"/>
                </a:solidFill>
              </a:rPr>
              <a:t>3 Group 2</a:t>
            </a:r>
            <a:r>
              <a:rPr lang="en-US" sz="3600" dirty="0" smtClean="0"/>
              <a:t> </a:t>
            </a:r>
            <a:r>
              <a:rPr lang="en-US" sz="3600" dirty="0"/>
              <a:t>entities?</a:t>
            </a:r>
          </a:p>
        </p:txBody>
      </p:sp>
      <p:sp>
        <p:nvSpPr>
          <p:cNvPr id="9" name="Slide Number Placeholder 8"/>
          <p:cNvSpPr>
            <a:spLocks noGrp="1"/>
          </p:cNvSpPr>
          <p:nvPr>
            <p:ph type="sldNum" sz="quarter" idx="12"/>
          </p:nvPr>
        </p:nvSpPr>
        <p:spPr/>
        <p:txBody>
          <a:bodyPr/>
          <a:lstStyle/>
          <a:p>
            <a:fld id="{C69651B2-2BA6-FD4D-8B70-8A9F70834AA3}" type="slidenum">
              <a:rPr lang="en-US" smtClean="0"/>
              <a:t>82</a:t>
            </a:fld>
            <a:endParaRPr lang="en-US" dirty="0"/>
          </a:p>
        </p:txBody>
      </p:sp>
      <p:sp>
        <p:nvSpPr>
          <p:cNvPr id="10" name="Rectangle 9"/>
          <p:cNvSpPr/>
          <p:nvPr/>
        </p:nvSpPr>
        <p:spPr>
          <a:xfrm>
            <a:off x="457200" y="1930400"/>
            <a:ext cx="2070100" cy="508000"/>
          </a:xfrm>
          <a:prstGeom prst="rect">
            <a:avLst/>
          </a:prstGeom>
          <a:solidFill>
            <a:srgbClr val="F82B3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457200" y="3835400"/>
            <a:ext cx="2565400" cy="508000"/>
          </a:xfrm>
          <a:prstGeom prst="rect">
            <a:avLst/>
          </a:prstGeom>
          <a:solidFill>
            <a:srgbClr val="F82B3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4965700" y="4076700"/>
            <a:ext cx="3583032" cy="53340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4965700" y="2438400"/>
            <a:ext cx="3149600" cy="508000"/>
          </a:xfrm>
          <a:prstGeom prst="rect">
            <a:avLst/>
          </a:prstGeom>
          <a:solidFill>
            <a:srgbClr val="F82B3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965700" y="4610100"/>
            <a:ext cx="1866900" cy="508000"/>
          </a:xfrm>
          <a:prstGeom prst="rect">
            <a:avLst/>
          </a:prstGeom>
          <a:solidFill>
            <a:srgbClr val="F82B3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457200" y="3213100"/>
            <a:ext cx="2298700" cy="53340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4965700" y="1905000"/>
            <a:ext cx="2298700" cy="53340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811338"/>
            <a:ext cx="3581400" cy="4708525"/>
          </a:xfrm>
        </p:spPr>
        <p:txBody>
          <a:bodyPr>
            <a:normAutofit/>
          </a:bodyPr>
          <a:lstStyle/>
          <a:p>
            <a:pPr marL="514350" indent="-514350">
              <a:lnSpc>
                <a:spcPct val="110000"/>
              </a:lnSpc>
              <a:buFont typeface="+mj-lt"/>
              <a:buAutoNum type="alphaLcPeriod"/>
            </a:pPr>
            <a:r>
              <a:rPr lang="en-US" dirty="0" smtClean="0"/>
              <a:t>Works</a:t>
            </a:r>
          </a:p>
          <a:p>
            <a:pPr marL="514350" indent="-514350">
              <a:lnSpc>
                <a:spcPct val="110000"/>
              </a:lnSpc>
              <a:buFont typeface="+mj-lt"/>
              <a:buAutoNum type="alphaLcPeriod"/>
            </a:pPr>
            <a:r>
              <a:rPr lang="en-US" dirty="0" smtClean="0"/>
              <a:t>Titles</a:t>
            </a:r>
          </a:p>
          <a:p>
            <a:pPr marL="514350" indent="-514350">
              <a:lnSpc>
                <a:spcPct val="110000"/>
              </a:lnSpc>
              <a:buFont typeface="+mj-lt"/>
              <a:buAutoNum type="alphaLcPeriod"/>
            </a:pPr>
            <a:r>
              <a:rPr lang="en-US" dirty="0" smtClean="0"/>
              <a:t>Persons</a:t>
            </a:r>
          </a:p>
          <a:p>
            <a:pPr marL="514350" indent="-514350">
              <a:lnSpc>
                <a:spcPct val="110000"/>
              </a:lnSpc>
              <a:buFont typeface="+mj-lt"/>
              <a:buAutoNum type="alphaLcPeriod"/>
            </a:pPr>
            <a:r>
              <a:rPr lang="en-US" dirty="0" smtClean="0"/>
              <a:t>Expressions</a:t>
            </a:r>
          </a:p>
          <a:p>
            <a:pPr marL="514350" indent="-514350">
              <a:lnSpc>
                <a:spcPct val="110000"/>
              </a:lnSpc>
              <a:buFont typeface="+mj-lt"/>
              <a:buAutoNum type="alphaLcPeriod"/>
            </a:pPr>
            <a:r>
              <a:rPr lang="en-US" dirty="0" smtClean="0"/>
              <a:t>Events</a:t>
            </a:r>
          </a:p>
          <a:p>
            <a:pPr marL="514350" indent="-514350">
              <a:lnSpc>
                <a:spcPct val="110000"/>
              </a:lnSpc>
              <a:buFont typeface="+mj-lt"/>
              <a:buAutoNum type="alphaLcPeriod"/>
            </a:pPr>
            <a:r>
              <a:rPr lang="en-US" dirty="0" smtClean="0"/>
              <a:t>Friends</a:t>
            </a:r>
          </a:p>
        </p:txBody>
      </p:sp>
      <p:sp>
        <p:nvSpPr>
          <p:cNvPr id="4" name="TextBox 3"/>
          <p:cNvSpPr txBox="1"/>
          <p:nvPr/>
        </p:nvSpPr>
        <p:spPr>
          <a:xfrm>
            <a:off x="4965700" y="1811338"/>
            <a:ext cx="3583032" cy="4161139"/>
          </a:xfrm>
          <a:prstGeom prst="rect">
            <a:avLst/>
          </a:prstGeom>
          <a:noFill/>
        </p:spPr>
        <p:txBody>
          <a:bodyPr wrap="none" rtlCol="0">
            <a:spAutoFit/>
          </a:bodyPr>
          <a:lstStyle/>
          <a:p>
            <a:pPr marL="514350" indent="-514350">
              <a:lnSpc>
                <a:spcPct val="110000"/>
              </a:lnSpc>
              <a:buFont typeface="+mj-lt"/>
              <a:buAutoNum type="alphaLcPeriod" startAt="7"/>
            </a:pPr>
            <a:r>
              <a:rPr lang="en-US" sz="3200" dirty="0"/>
              <a:t>Families</a:t>
            </a:r>
          </a:p>
          <a:p>
            <a:pPr marL="514350" indent="-514350">
              <a:lnSpc>
                <a:spcPct val="110000"/>
              </a:lnSpc>
              <a:buFont typeface="+mj-lt"/>
              <a:buAutoNum type="alphaLcPeriod" startAt="7"/>
            </a:pPr>
            <a:r>
              <a:rPr lang="en-US" sz="3200" dirty="0"/>
              <a:t>Manifestations</a:t>
            </a:r>
          </a:p>
          <a:p>
            <a:pPr marL="514350" indent="-514350">
              <a:lnSpc>
                <a:spcPct val="110000"/>
              </a:lnSpc>
              <a:buFont typeface="+mj-lt"/>
              <a:buAutoNum type="alphaLcPeriod" startAt="7"/>
            </a:pPr>
            <a:r>
              <a:rPr lang="en-US" sz="3200" dirty="0"/>
              <a:t>Manufacturers</a:t>
            </a:r>
          </a:p>
          <a:p>
            <a:pPr marL="514350" indent="-514350">
              <a:lnSpc>
                <a:spcPct val="110000"/>
              </a:lnSpc>
              <a:buFont typeface="+mj-lt"/>
              <a:buAutoNum type="alphaLcPeriod" startAt="7"/>
            </a:pPr>
            <a:r>
              <a:rPr lang="en-US" sz="3200" dirty="0"/>
              <a:t>Examples</a:t>
            </a:r>
          </a:p>
          <a:p>
            <a:pPr marL="514350" indent="-514350">
              <a:lnSpc>
                <a:spcPct val="110000"/>
              </a:lnSpc>
              <a:buFont typeface="+mj-lt"/>
              <a:buAutoNum type="alphaLcPeriod" startAt="7"/>
            </a:pPr>
            <a:r>
              <a:rPr lang="en-US" sz="3200" dirty="0"/>
              <a:t>Corporate Bodies</a:t>
            </a:r>
          </a:p>
          <a:p>
            <a:pPr marL="514350" indent="-514350">
              <a:lnSpc>
                <a:spcPct val="110000"/>
              </a:lnSpc>
              <a:buFont typeface="+mj-lt"/>
              <a:buAutoNum type="alphaLcPeriod" startAt="7"/>
            </a:pPr>
            <a:r>
              <a:rPr lang="en-US" sz="3200" dirty="0"/>
              <a:t>Items</a:t>
            </a:r>
          </a:p>
          <a:p>
            <a:pPr marL="514350" indent="-514350">
              <a:lnSpc>
                <a:spcPct val="110000"/>
              </a:lnSpc>
              <a:buFont typeface="+mj-lt"/>
              <a:buAutoNum type="alphaLcPeriod" startAt="7"/>
            </a:pPr>
            <a:r>
              <a:rPr lang="en-US" sz="3200" dirty="0"/>
              <a:t>Implementations</a:t>
            </a:r>
          </a:p>
          <a:p>
            <a:endParaRPr lang="en-US" dirty="0"/>
          </a:p>
        </p:txBody>
      </p:sp>
    </p:spTree>
    <p:extLst>
      <p:ext uri="{BB962C8B-B14F-4D97-AF65-F5344CB8AC3E}">
        <p14:creationId xmlns:p14="http://schemas.microsoft.com/office/powerpoint/2010/main" val="260782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2" grpId="0" animBg="1"/>
      <p:bldP spid="13" grpId="0" animBg="1"/>
      <p:bldP spid="14" grpId="0" animBg="1"/>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599" y="389467"/>
            <a:ext cx="3788253" cy="6146799"/>
          </a:xfrm>
        </p:spPr>
        <p:txBody>
          <a:bodyPr>
            <a:normAutofit/>
          </a:bodyPr>
          <a:lstStyle/>
          <a:p>
            <a:r>
              <a:rPr lang="en-US" dirty="0" smtClean="0"/>
              <a:t>What am I supposed to </a:t>
            </a:r>
            <a:r>
              <a:rPr lang="en-US" b="1" dirty="0" smtClean="0">
                <a:ln w="19050" cmpd="sng">
                  <a:solidFill>
                    <a:srgbClr val="660066"/>
                  </a:solidFill>
                  <a:prstDash val="solid"/>
                  <a:miter lim="800000"/>
                </a:ln>
                <a:solidFill>
                  <a:srgbClr val="FF0000"/>
                </a:solidFill>
                <a:effectLst>
                  <a:outerShdw blurRad="25500" dist="23000" dir="7020000" algn="tl">
                    <a:srgbClr val="000000">
                      <a:alpha val="50000"/>
                    </a:srgbClr>
                  </a:outerShdw>
                </a:effectLst>
              </a:rPr>
              <a:t>DO</a:t>
            </a:r>
            <a:r>
              <a:rPr lang="en-US" dirty="0" smtClean="0"/>
              <a:t> with all this information? </a:t>
            </a:r>
            <a:endParaRPr lang="en-US" dirty="0"/>
          </a:p>
        </p:txBody>
      </p:sp>
      <p:pic>
        <p:nvPicPr>
          <p:cNvPr id="4" name="Picture 3" descr="images-5.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785293"/>
            <a:ext cx="4876799" cy="4942406"/>
          </a:xfrm>
          <a:prstGeom prst="rect">
            <a:avLst/>
          </a:prstGeom>
        </p:spPr>
      </p:pic>
      <p:sp>
        <p:nvSpPr>
          <p:cNvPr id="8" name="Slide Number Placeholder 7"/>
          <p:cNvSpPr>
            <a:spLocks noGrp="1"/>
          </p:cNvSpPr>
          <p:nvPr>
            <p:ph type="sldNum" sz="quarter" idx="12"/>
          </p:nvPr>
        </p:nvSpPr>
        <p:spPr/>
        <p:txBody>
          <a:bodyPr/>
          <a:lstStyle/>
          <a:p>
            <a:fld id="{C69651B2-2BA6-FD4D-8B70-8A9F70834AA3}" type="slidenum">
              <a:rPr lang="en-US" smtClean="0"/>
              <a:t>83</a:t>
            </a:fld>
            <a:endParaRPr lang="en-US" dirty="0"/>
          </a:p>
        </p:txBody>
      </p:sp>
    </p:spTree>
    <p:extLst>
      <p:ext uri="{BB962C8B-B14F-4D97-AF65-F5344CB8AC3E}">
        <p14:creationId xmlns:p14="http://schemas.microsoft.com/office/powerpoint/2010/main" val="32630800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See slides for RDA DAY 1 part 2 web version</a:t>
            </a:r>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84</a:t>
            </a:fld>
            <a:endParaRPr lang="en-US" dirty="0"/>
          </a:p>
        </p:txBody>
      </p:sp>
    </p:spTree>
    <p:extLst>
      <p:ext uri="{BB962C8B-B14F-4D97-AF65-F5344CB8AC3E}">
        <p14:creationId xmlns:p14="http://schemas.microsoft.com/office/powerpoint/2010/main" val="42920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867" y="338668"/>
            <a:ext cx="8720665" cy="6382808"/>
          </a:xfrm>
        </p:spPr>
        <p:txBody>
          <a:bodyPr>
            <a:normAutofit fontScale="92500" lnSpcReduction="10000"/>
          </a:bodyPr>
          <a:lstStyle/>
          <a:p>
            <a:pPr marL="0" indent="0">
              <a:buNone/>
            </a:pPr>
            <a:r>
              <a:rPr lang="en-US" sz="3000" b="1" dirty="0"/>
              <a:t>Day 1 Learning </a:t>
            </a:r>
            <a:r>
              <a:rPr lang="en-US" sz="3000" b="1" dirty="0" smtClean="0"/>
              <a:t>Objectives, continued</a:t>
            </a:r>
          </a:p>
          <a:p>
            <a:pPr marL="0" indent="0">
              <a:buNone/>
            </a:pPr>
            <a:endParaRPr lang="en-US" sz="1900" dirty="0" smtClean="0"/>
          </a:p>
          <a:p>
            <a:r>
              <a:rPr lang="en-US" sz="4100" dirty="0" smtClean="0"/>
              <a:t>Understand the relationship between FRBR &amp; RDA</a:t>
            </a:r>
          </a:p>
          <a:p>
            <a:pPr marL="0" indent="0">
              <a:buNone/>
            </a:pPr>
            <a:endParaRPr lang="en-US" sz="4100" dirty="0" smtClean="0"/>
          </a:p>
          <a:p>
            <a:r>
              <a:rPr lang="en-US" sz="4100" dirty="0" smtClean="0"/>
              <a:t>Become familiar with the PCC </a:t>
            </a:r>
            <a:r>
              <a:rPr lang="en-US" sz="4100" dirty="0"/>
              <a:t>MAPS, the PCC BSR for Print Monographs, and both the PCC and UCB Policy </a:t>
            </a:r>
            <a:r>
              <a:rPr lang="en-US" sz="4100" dirty="0" smtClean="0"/>
              <a:t>Statements</a:t>
            </a:r>
          </a:p>
          <a:p>
            <a:endParaRPr lang="en-US" sz="4100" dirty="0" smtClean="0"/>
          </a:p>
          <a:p>
            <a:r>
              <a:rPr lang="en-US" sz="4100" dirty="0" smtClean="0">
                <a:solidFill>
                  <a:srgbClr val="A700A7"/>
                </a:solidFill>
              </a:rPr>
              <a:t>Impress friends and colleagues </a:t>
            </a:r>
            <a:r>
              <a:rPr lang="en-US" sz="4100" dirty="0">
                <a:solidFill>
                  <a:srgbClr val="A700A7"/>
                </a:solidFill>
              </a:rPr>
              <a:t>with your command of FRBR and RDA terminology </a:t>
            </a:r>
          </a:p>
          <a:p>
            <a:endParaRPr lang="en-US" dirty="0"/>
          </a:p>
        </p:txBody>
      </p:sp>
      <p:sp>
        <p:nvSpPr>
          <p:cNvPr id="4" name="Slide Number Placeholder 3"/>
          <p:cNvSpPr>
            <a:spLocks noGrp="1"/>
          </p:cNvSpPr>
          <p:nvPr>
            <p:ph type="sldNum" sz="quarter" idx="12"/>
          </p:nvPr>
        </p:nvSpPr>
        <p:spPr/>
        <p:txBody>
          <a:bodyPr/>
          <a:lstStyle/>
          <a:p>
            <a:fld id="{C69651B2-2BA6-FD4D-8B70-8A9F70834AA3}" type="slidenum">
              <a:rPr lang="en-US" smtClean="0"/>
              <a:t>9</a:t>
            </a:fld>
            <a:endParaRPr lang="en-US" dirty="0"/>
          </a:p>
        </p:txBody>
      </p:sp>
    </p:spTree>
    <p:extLst>
      <p:ext uri="{BB962C8B-B14F-4D97-AF65-F5344CB8AC3E}">
        <p14:creationId xmlns:p14="http://schemas.microsoft.com/office/powerpoint/2010/main" val="202741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64337</TotalTime>
  <Words>3227</Words>
  <Application>Microsoft Office PowerPoint</Application>
  <PresentationFormat>On-screen Show (4:3)</PresentationFormat>
  <Paragraphs>874</Paragraphs>
  <Slides>84</Slides>
  <Notes>83</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a journey of a thousand miles begins with a single step – Lao Tzu</vt:lpstr>
      <vt:lpstr>PowerPoint Presentation</vt:lpstr>
      <vt:lpstr>Practicalities</vt:lpstr>
      <vt:lpstr>don’t panic</vt:lpstr>
      <vt:lpstr>Learning Objective for the 6 Day Course:</vt:lpstr>
      <vt:lpstr>PowerPoint Presentation</vt:lpstr>
      <vt:lpstr>each day has its own learning objectives</vt:lpstr>
      <vt:lpstr>Day 1 Learning Objectives</vt:lpstr>
      <vt:lpstr>PowerPoint Presentation</vt:lpstr>
      <vt:lpstr>FRBR     RDA    BSR</vt:lpstr>
      <vt:lpstr>PowerPoint Presentation</vt:lpstr>
      <vt:lpstr>FRBR “Furburr”</vt:lpstr>
      <vt:lpstr>Why Do Libraries Need FRBR?</vt:lpstr>
      <vt:lpstr>Why Do Catalogers Need FRBR?  </vt:lpstr>
      <vt:lpstr>FRBR User Tasks</vt:lpstr>
      <vt:lpstr>FRBR User Tasks, cont’d.</vt:lpstr>
      <vt:lpstr>FRBR User Tasks, cont’d.</vt:lpstr>
      <vt:lpstr>FRBR User Tasks, cont’d.</vt:lpstr>
      <vt:lpstr>Who Are Users? </vt:lpstr>
      <vt:lpstr>The FRBR Model</vt:lpstr>
      <vt:lpstr>3 Groups of FRBR Entities</vt:lpstr>
      <vt:lpstr>Group 1 Entities</vt:lpstr>
      <vt:lpstr>PowerPoint Presentation</vt:lpstr>
      <vt:lpstr>PowerPoint Presentation</vt:lpstr>
      <vt:lpstr>A Moment for Questions,  Reflection, and Oxygen  followed by   A Detailed Look at Individual Group 1 Entities and their Attributes</vt:lpstr>
      <vt:lpstr>Group 1 Entity: WORK</vt:lpstr>
      <vt:lpstr>a WORK is …</vt:lpstr>
      <vt:lpstr>What’s a WORK?</vt:lpstr>
      <vt:lpstr>Identify the WORK</vt:lpstr>
      <vt:lpstr>WORK Attributes</vt:lpstr>
      <vt:lpstr>Identify the Work attributes </vt:lpstr>
      <vt:lpstr>Group 1 Entity: EXPRESSION</vt:lpstr>
      <vt:lpstr>The EXPRESSION</vt:lpstr>
      <vt:lpstr>PowerPoint Presentation</vt:lpstr>
      <vt:lpstr>Identify the EXPRESSION</vt:lpstr>
      <vt:lpstr>What is the RELATIONSHIP between an EXPRESSION and a WORK?</vt:lpstr>
      <vt:lpstr>PowerPoint Presentation</vt:lpstr>
      <vt:lpstr>PowerPoint Presentation</vt:lpstr>
      <vt:lpstr>Identify the Expression attributes </vt:lpstr>
      <vt:lpstr>Group 1 Entity: MANIFESTATION</vt:lpstr>
      <vt:lpstr>a MANIFESTATION is ...</vt:lpstr>
      <vt:lpstr>Identify the MANIFESTATION</vt:lpstr>
      <vt:lpstr>MANIFESTATION Attributes</vt:lpstr>
      <vt:lpstr>Manifestation Attributes, cont’d.</vt:lpstr>
      <vt:lpstr>Identify the Manifestation attributes </vt:lpstr>
      <vt:lpstr>What is the RELATIONSHIP between a MANIFESTATION and an EXPRESSION?</vt:lpstr>
      <vt:lpstr>Group 1 Entity: ITEM</vt:lpstr>
      <vt:lpstr>Group 1 Entity: ITEM</vt:lpstr>
      <vt:lpstr>PowerPoint Presentation</vt:lpstr>
      <vt:lpstr>ITEM Attributes</vt:lpstr>
      <vt:lpstr>Identify the Item attributes</vt:lpstr>
      <vt:lpstr>Item Attribute?</vt:lpstr>
      <vt:lpstr>What is the RELATIONSHIP between a MANIFESTATION and an ITEM?</vt:lpstr>
      <vt:lpstr>PowerPoint Presentation</vt:lpstr>
      <vt:lpstr>The Will to Clarity</vt:lpstr>
      <vt:lpstr>PowerPoint Presentation</vt:lpstr>
      <vt:lpstr>Differentiating Between  Different Works</vt:lpstr>
      <vt:lpstr>Didn’t Richard Strauss Compose  “Also Sprach Zarathustra”?</vt:lpstr>
      <vt:lpstr>PowerPoint Presentation</vt:lpstr>
      <vt:lpstr>On the other hand…</vt:lpstr>
      <vt:lpstr>PowerPoint Presentation</vt:lpstr>
      <vt:lpstr>PowerPoint Presentation</vt:lpstr>
      <vt:lpstr>Same Work or New Work?</vt:lpstr>
      <vt:lpstr>The FRBR Model</vt:lpstr>
      <vt:lpstr>Group 2 Entities</vt:lpstr>
      <vt:lpstr>PowerPoint Presentation</vt:lpstr>
      <vt:lpstr>PowerPoint Presentation</vt:lpstr>
      <vt:lpstr>Group 2 Entities</vt:lpstr>
      <vt:lpstr>FRAD  (Functional Requirements for Authority Data) User Tasks</vt:lpstr>
      <vt:lpstr>FRAD Attributes of a Person</vt:lpstr>
      <vt:lpstr>FRAD Attributes for Families and  Corporate Bodies</vt:lpstr>
      <vt:lpstr>PowerPoint Presentation</vt:lpstr>
      <vt:lpstr>  FRBR Group 3 Entities</vt:lpstr>
      <vt:lpstr>Relationships</vt:lpstr>
      <vt:lpstr>PowerPoint Presentation</vt:lpstr>
      <vt:lpstr>Relationships, cont’d.</vt:lpstr>
      <vt:lpstr>PowerPoint Presentation</vt:lpstr>
      <vt:lpstr>Example of Entity Relationships and FRBR</vt:lpstr>
      <vt:lpstr>Relationships Between  Group 1, 2, &amp; 3 Entities</vt:lpstr>
      <vt:lpstr>What kind of Relationship and between which FRBR Groups? </vt:lpstr>
      <vt:lpstr>PowerPoint Presentation</vt:lpstr>
      <vt:lpstr>Which of the following are the 4 Group 1 entities and which are the 3 Group 2 entities?</vt:lpstr>
      <vt:lpstr>What am I supposed to DO with all this information? </vt:lpstr>
      <vt:lpstr>See slides for RDA DAY 1 part 2 web version</vt:lpstr>
    </vt:vector>
  </TitlesOfParts>
  <Company>University of California,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Rowlison de Ortiz</dc:creator>
  <cp:lastModifiedBy>Windows</cp:lastModifiedBy>
  <cp:revision>870</cp:revision>
  <cp:lastPrinted>2013-11-12T19:58:54Z</cp:lastPrinted>
  <dcterms:created xsi:type="dcterms:W3CDTF">2013-08-27T05:00:05Z</dcterms:created>
  <dcterms:modified xsi:type="dcterms:W3CDTF">2013-11-12T20:17:33Z</dcterms:modified>
</cp:coreProperties>
</file>