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48" r:id="rId2"/>
  </p:sldMasterIdLst>
  <p:notesMasterIdLst>
    <p:notesMasterId r:id="rId34"/>
  </p:notesMasterIdLst>
  <p:sldIdLst>
    <p:sldId id="256" r:id="rId3"/>
    <p:sldId id="257" r:id="rId4"/>
    <p:sldId id="288" r:id="rId5"/>
    <p:sldId id="258" r:id="rId6"/>
    <p:sldId id="289" r:id="rId7"/>
    <p:sldId id="287" r:id="rId8"/>
    <p:sldId id="260" r:id="rId9"/>
    <p:sldId id="261" r:id="rId10"/>
    <p:sldId id="262" r:id="rId11"/>
    <p:sldId id="263" r:id="rId12"/>
    <p:sldId id="285" r:id="rId13"/>
    <p:sldId id="264" r:id="rId14"/>
    <p:sldId id="265" r:id="rId15"/>
    <p:sldId id="266" r:id="rId16"/>
    <p:sldId id="268" r:id="rId17"/>
    <p:sldId id="267" r:id="rId18"/>
    <p:sldId id="283" r:id="rId19"/>
    <p:sldId id="273" r:id="rId20"/>
    <p:sldId id="274" r:id="rId21"/>
    <p:sldId id="275" r:id="rId22"/>
    <p:sldId id="276" r:id="rId23"/>
    <p:sldId id="277" r:id="rId24"/>
    <p:sldId id="269" r:id="rId25"/>
    <p:sldId id="284" r:id="rId26"/>
    <p:sldId id="271" r:id="rId27"/>
    <p:sldId id="272" r:id="rId28"/>
    <p:sldId id="278" r:id="rId29"/>
    <p:sldId id="279" r:id="rId30"/>
    <p:sldId id="280" r:id="rId31"/>
    <p:sldId id="281" r:id="rId32"/>
    <p:sldId id="286"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Georgia" panose="02040502050405020303" pitchFamily="18"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Playfair Display" pitchFamily="2" charset="77"/>
      <p:regular r:id="rId49"/>
      <p:bold r:id="rId50"/>
      <p:italic r:id="rId51"/>
      <p:boldItalic r:id="rId52"/>
    </p:embeddedFont>
    <p:embeddedFont>
      <p:font typeface="PT Serif" panose="020A0603040505020204" pitchFamily="18" charset="77"/>
      <p:regular r:id=""/>
      <p:bold r:id=""/>
      <p:italic r:id=""/>
      <p:boldItalic r:id=""/>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VV3m3WX9tokiNszysfS3d4drn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e Morgan" initials="" lastIdx="3" clrIdx="0"/>
  <p:cmAuthor id="1" name="Hilary Schiraldi" initials="HS" lastIdx="1" clrIdx="1">
    <p:extLst>
      <p:ext uri="{19B8F6BF-5375-455C-9EA6-DF929625EA0E}">
        <p15:presenceInfo xmlns:p15="http://schemas.microsoft.com/office/powerpoint/2012/main" userId="Hilary Schiral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2" autoAdjust="0"/>
    <p:restoredTop sz="94215" autoAdjust="0"/>
  </p:normalViewPr>
  <p:slideViewPr>
    <p:cSldViewPr snapToGrid="0">
      <p:cViewPr varScale="1">
        <p:scale>
          <a:sx n="118" d="100"/>
          <a:sy n="118" d="100"/>
        </p:scale>
        <p:origin x="200" y="848"/>
      </p:cViewPr>
      <p:guideLst>
        <p:guide orient="horz" pos="1620"/>
        <p:guide pos="2880"/>
      </p:guideLst>
    </p:cSldViewPr>
  </p:slideViewPr>
  <p:outlineViewPr>
    <p:cViewPr>
      <p:scale>
        <a:sx n="33" d="100"/>
        <a:sy n="33" d="100"/>
      </p:scale>
      <p:origin x="0" y="-120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7.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8-24T22:48:33.219" idx="1">
    <p:pos x="440" y="531"/>
    <p:text>I just updated this--an obvious change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adM32wg"/>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0-11T13:23:15.614" idx="1">
    <p:pos x="10" y="10"/>
    <p:text>Embed link to guidelines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2-08-24T23:04:43.372" idx="2">
    <p:pos x="661" y="0"/>
    <p:text>all dates need updating</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adM33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Do we still need this slide?</a:t>
            </a:r>
            <a:endParaRPr dirty="0"/>
          </a:p>
        </p:txBody>
      </p:sp>
      <p:sp>
        <p:nvSpPr>
          <p:cNvPr id="116" name="Google Shape;1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Do we still need this slide?</a:t>
            </a:r>
            <a:endParaRPr dirty="0"/>
          </a:p>
        </p:txBody>
      </p:sp>
      <p:sp>
        <p:nvSpPr>
          <p:cNvPr id="116" name="Google Shape;1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283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Do we still need this slide?</a:t>
            </a:r>
            <a:endParaRPr dirty="0"/>
          </a:p>
        </p:txBody>
      </p:sp>
      <p:sp>
        <p:nvSpPr>
          <p:cNvPr id="116" name="Google Shape;1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285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231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459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480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100" b="0" i="0" u="none" strike="noStrike" cap="none" dirty="0">
                <a:solidFill>
                  <a:schemeClr val="dk1"/>
                </a:solidFill>
                <a:latin typeface="Arial"/>
                <a:ea typeface="Arial"/>
                <a:cs typeface="Arial"/>
                <a:sym typeface="Arial"/>
              </a:rPr>
              <a:t>We should maybe describe or document how we maintain equity. </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9"/>
        <p:cNvGrpSpPr/>
        <p:nvPr/>
      </p:nvGrpSpPr>
      <p:grpSpPr>
        <a:xfrm>
          <a:off x="0" y="0"/>
          <a:ext cx="0" cy="0"/>
          <a:chOff x="0" y="0"/>
          <a:chExt cx="0" cy="0"/>
        </a:xfrm>
      </p:grpSpPr>
      <p:sp>
        <p:nvSpPr>
          <p:cNvPr id="10" name="Google Shape;10;p28"/>
          <p:cNvSpPr txBox="1">
            <a:spLocks noGrp="1"/>
          </p:cNvSpPr>
          <p:nvPr>
            <p:ph type="ctrTitle"/>
          </p:nvPr>
        </p:nvSpPr>
        <p:spPr>
          <a:xfrm>
            <a:off x="1768800" y="1991813"/>
            <a:ext cx="5606400" cy="1159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FFFFF"/>
              </a:buClr>
              <a:buSzPts val="3600"/>
              <a:buFont typeface="Playfair Display"/>
              <a:buNone/>
              <a:defRPr sz="3600" b="0" i="0" u="none" strike="noStrike" cap="none">
                <a:solidFill>
                  <a:srgbClr val="FFFFFF"/>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dk1"/>
              </a:buClr>
              <a:buSzPts val="6000"/>
              <a:buFont typeface="Playfair Display"/>
              <a:buNone/>
              <a:defRPr sz="6000">
                <a:solidFill>
                  <a:schemeClr val="dk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dk1"/>
              </a:buClr>
              <a:buSzPts val="6000"/>
              <a:buFont typeface="Playfair Display"/>
              <a:buNone/>
              <a:defRPr sz="6000">
                <a:solidFill>
                  <a:schemeClr val="dk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dk1"/>
              </a:buClr>
              <a:buSzPts val="6000"/>
              <a:buFont typeface="Playfair Display"/>
              <a:buNone/>
              <a:defRPr sz="6000">
                <a:solidFill>
                  <a:schemeClr val="dk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dk1"/>
              </a:buClr>
              <a:buSzPts val="6000"/>
              <a:buFont typeface="Playfair Display"/>
              <a:buNone/>
              <a:defRPr sz="6000">
                <a:solidFill>
                  <a:schemeClr val="dk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dk1"/>
              </a:buClr>
              <a:buSzPts val="6000"/>
              <a:buFont typeface="Playfair Display"/>
              <a:buNone/>
              <a:defRPr sz="6000">
                <a:solidFill>
                  <a:schemeClr val="dk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dk1"/>
              </a:buClr>
              <a:buSzPts val="6000"/>
              <a:buFont typeface="Playfair Display"/>
              <a:buNone/>
              <a:defRPr sz="6000">
                <a:solidFill>
                  <a:schemeClr val="dk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dk1"/>
              </a:buClr>
              <a:buSzPts val="6000"/>
              <a:buFont typeface="Playfair Display"/>
              <a:buNone/>
              <a:defRPr sz="6000">
                <a:solidFill>
                  <a:schemeClr val="dk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dk1"/>
              </a:buClr>
              <a:buSzPts val="6000"/>
              <a:buFont typeface="Playfair Display"/>
              <a:buNone/>
              <a:defRPr sz="6000">
                <a:solidFill>
                  <a:schemeClr val="dk1"/>
                </a:solidFill>
                <a:latin typeface="Playfair Display"/>
                <a:ea typeface="Playfair Display"/>
                <a:cs typeface="Playfair Display"/>
                <a:sym typeface="Playfair Display"/>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311700" y="445025"/>
            <a:ext cx="8520600" cy="101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3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0" name="Google Shape;40;p3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1" name="Google Shape;4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4" name="Google Shape;44;p3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5" name="Google Shape;4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3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8" name="Google Shape;48;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4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2" name="Google Shape;52;p4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4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4" name="Google Shape;54;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7" name="Google Shape;5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4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0" name="Google Shape;60;p4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1" name="Google Shape;6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43"/>
          <p:cNvSpPr txBox="1">
            <a:spLocks noGrp="1"/>
          </p:cNvSpPr>
          <p:nvPr>
            <p:ph type="title"/>
          </p:nvPr>
        </p:nvSpPr>
        <p:spPr>
          <a:xfrm>
            <a:off x="457200" y="231553"/>
            <a:ext cx="7766100" cy="86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C28220"/>
              </a:buClr>
              <a:buSzPts val="2800"/>
              <a:buFont typeface="Georgia"/>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4" name="Google Shape;64;p43"/>
          <p:cNvSpPr txBox="1">
            <a:spLocks noGrp="1"/>
          </p:cNvSpPr>
          <p:nvPr>
            <p:ph type="body" idx="1"/>
          </p:nvPr>
        </p:nvSpPr>
        <p:spPr>
          <a:xfrm>
            <a:off x="457200" y="1512694"/>
            <a:ext cx="7740600" cy="2467500"/>
          </a:xfrm>
          <a:prstGeom prst="rect">
            <a:avLst/>
          </a:prstGeom>
          <a:noFill/>
          <a:ln>
            <a:noFill/>
          </a:ln>
        </p:spPr>
        <p:txBody>
          <a:bodyPr spcFirstLastPara="1" wrap="square" lIns="91425" tIns="45700" rIns="91425" bIns="45700" anchor="t" anchorCtr="0">
            <a:noAutofit/>
          </a:bodyPr>
          <a:lstStyle>
            <a:lvl1pPr marL="457200" lvl="0" indent="-342900" algn="l">
              <a:lnSpc>
                <a:spcPct val="115000"/>
              </a:lnSpc>
              <a:spcBef>
                <a:spcPts val="360"/>
              </a:spcBef>
              <a:spcAft>
                <a:spcPts val="0"/>
              </a:spcAft>
              <a:buClr>
                <a:srgbClr val="2D637F"/>
              </a:buClr>
              <a:buSzPts val="1800"/>
              <a:buChar char="●"/>
              <a:defRPr/>
            </a:lvl1pPr>
            <a:lvl2pPr marL="914400" lvl="1" indent="-342900" algn="l">
              <a:lnSpc>
                <a:spcPct val="115000"/>
              </a:lnSpc>
              <a:spcBef>
                <a:spcPts val="1600"/>
              </a:spcBef>
              <a:spcAft>
                <a:spcPts val="0"/>
              </a:spcAft>
              <a:buClr>
                <a:srgbClr val="2D637F"/>
              </a:buClr>
              <a:buSzPts val="1800"/>
              <a:buChar char="○"/>
              <a:defRPr/>
            </a:lvl2pPr>
            <a:lvl3pPr marL="1371600" lvl="2" indent="-342900" algn="l">
              <a:lnSpc>
                <a:spcPct val="115000"/>
              </a:lnSpc>
              <a:spcBef>
                <a:spcPts val="1600"/>
              </a:spcBef>
              <a:spcAft>
                <a:spcPts val="0"/>
              </a:spcAft>
              <a:buClr>
                <a:srgbClr val="2D637F"/>
              </a:buClr>
              <a:buSzPts val="1800"/>
              <a:buChar char="■"/>
              <a:defRPr/>
            </a:lvl3pPr>
            <a:lvl4pPr marL="1828800" lvl="3" indent="-342900" algn="l">
              <a:lnSpc>
                <a:spcPct val="115000"/>
              </a:lnSpc>
              <a:spcBef>
                <a:spcPts val="1600"/>
              </a:spcBef>
              <a:spcAft>
                <a:spcPts val="0"/>
              </a:spcAft>
              <a:buClr>
                <a:srgbClr val="2D637F"/>
              </a:buClr>
              <a:buSzPts val="1800"/>
              <a:buChar char="●"/>
              <a:defRPr/>
            </a:lvl4pPr>
            <a:lvl5pPr marL="2286000" lvl="4" indent="-342900" algn="l">
              <a:lnSpc>
                <a:spcPct val="115000"/>
              </a:lnSpc>
              <a:spcBef>
                <a:spcPts val="1600"/>
              </a:spcBef>
              <a:spcAft>
                <a:spcPts val="0"/>
              </a:spcAft>
              <a:buClr>
                <a:srgbClr val="2D637F"/>
              </a:buClr>
              <a:buSzPts val="1800"/>
              <a:buChar char="○"/>
              <a:defRPr/>
            </a:lvl5pPr>
            <a:lvl6pPr marL="2743200" lvl="5" indent="-342900" algn="l">
              <a:lnSpc>
                <a:spcPct val="115000"/>
              </a:lnSpc>
              <a:spcBef>
                <a:spcPts val="1600"/>
              </a:spcBef>
              <a:spcAft>
                <a:spcPts val="0"/>
              </a:spcAft>
              <a:buClr>
                <a:schemeClr val="dk1"/>
              </a:buClr>
              <a:buSzPts val="1800"/>
              <a:buChar char="■"/>
              <a:defRPr/>
            </a:lvl6pPr>
            <a:lvl7pPr marL="3200400" lvl="6" indent="-342900" algn="l">
              <a:lnSpc>
                <a:spcPct val="115000"/>
              </a:lnSpc>
              <a:spcBef>
                <a:spcPts val="1600"/>
              </a:spcBef>
              <a:spcAft>
                <a:spcPts val="0"/>
              </a:spcAft>
              <a:buClr>
                <a:schemeClr val="dk1"/>
              </a:buClr>
              <a:buSzPts val="1800"/>
              <a:buChar char="●"/>
              <a:defRPr/>
            </a:lvl7pPr>
            <a:lvl8pPr marL="3657600" lvl="7" indent="-342900" algn="l">
              <a:lnSpc>
                <a:spcPct val="115000"/>
              </a:lnSpc>
              <a:spcBef>
                <a:spcPts val="1600"/>
              </a:spcBef>
              <a:spcAft>
                <a:spcPts val="0"/>
              </a:spcAft>
              <a:buClr>
                <a:schemeClr val="dk1"/>
              </a:buClr>
              <a:buSzPts val="1800"/>
              <a:buChar char="○"/>
              <a:defRPr/>
            </a:lvl8pPr>
            <a:lvl9pPr marL="4114800" lvl="8" indent="-342900" algn="l">
              <a:lnSpc>
                <a:spcPct val="115000"/>
              </a:lnSpc>
              <a:spcBef>
                <a:spcPts val="1600"/>
              </a:spcBef>
              <a:spcAft>
                <a:spcPts val="1600"/>
              </a:spcAft>
              <a:buClr>
                <a:schemeClr val="dk1"/>
              </a:buClr>
              <a:buSzPts val="1800"/>
              <a:buChar char="■"/>
              <a:defRPr/>
            </a:lvl9pPr>
          </a:lstStyle>
          <a:p>
            <a:endParaRPr/>
          </a:p>
        </p:txBody>
      </p:sp>
      <p:sp>
        <p:nvSpPr>
          <p:cNvPr id="65" name="Google Shape;65;p43"/>
          <p:cNvSpPr txBox="1">
            <a:spLocks noGrp="1"/>
          </p:cNvSpPr>
          <p:nvPr>
            <p:ph type="sldNum" idx="12"/>
          </p:nvPr>
        </p:nvSpPr>
        <p:spPr>
          <a:xfrm>
            <a:off x="8548759" y="4840170"/>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
        <p:cNvGrpSpPr/>
        <p:nvPr/>
      </p:nvGrpSpPr>
      <p:grpSpPr>
        <a:xfrm>
          <a:off x="0" y="0"/>
          <a:ext cx="0" cy="0"/>
          <a:chOff x="0" y="0"/>
          <a:chExt cx="0" cy="0"/>
        </a:xfrm>
      </p:grpSpPr>
      <p:sp>
        <p:nvSpPr>
          <p:cNvPr id="67" name="Google Shape;67;p44"/>
          <p:cNvSpPr txBox="1">
            <a:spLocks noGrp="1"/>
          </p:cNvSpPr>
          <p:nvPr>
            <p:ph type="title"/>
          </p:nvPr>
        </p:nvSpPr>
        <p:spPr>
          <a:xfrm>
            <a:off x="457201" y="211322"/>
            <a:ext cx="74643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C28220"/>
              </a:buClr>
              <a:buSzPts val="3000"/>
              <a:buFont typeface="Georgia"/>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 name="Google Shape;68;p44"/>
          <p:cNvSpPr txBox="1">
            <a:spLocks noGrp="1"/>
          </p:cNvSpPr>
          <p:nvPr>
            <p:ph type="body" idx="1"/>
          </p:nvPr>
        </p:nvSpPr>
        <p:spPr>
          <a:xfrm>
            <a:off x="457201" y="1378333"/>
            <a:ext cx="3717900" cy="27834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440"/>
              </a:spcBef>
              <a:spcAft>
                <a:spcPts val="0"/>
              </a:spcAft>
              <a:buClr>
                <a:srgbClr val="2D637F"/>
              </a:buClr>
              <a:buSzPts val="1400"/>
              <a:buChar char="●"/>
              <a:defRPr sz="1400"/>
            </a:lvl1pPr>
            <a:lvl2pPr marL="914400" lvl="1" indent="-317500" algn="l">
              <a:lnSpc>
                <a:spcPct val="115000"/>
              </a:lnSpc>
              <a:spcBef>
                <a:spcPts val="1600"/>
              </a:spcBef>
              <a:spcAft>
                <a:spcPts val="0"/>
              </a:spcAft>
              <a:buClr>
                <a:srgbClr val="2D637F"/>
              </a:buClr>
              <a:buSzPts val="1400"/>
              <a:buChar char="○"/>
              <a:defRPr sz="1400"/>
            </a:lvl2pPr>
            <a:lvl3pPr marL="1371600" lvl="2" indent="-317500" algn="l">
              <a:lnSpc>
                <a:spcPct val="115000"/>
              </a:lnSpc>
              <a:spcBef>
                <a:spcPts val="1600"/>
              </a:spcBef>
              <a:spcAft>
                <a:spcPts val="0"/>
              </a:spcAft>
              <a:buClr>
                <a:srgbClr val="2D637F"/>
              </a:buClr>
              <a:buSzPts val="1400"/>
              <a:buChar char="■"/>
              <a:defRPr sz="1400"/>
            </a:lvl3pPr>
            <a:lvl4pPr marL="1828800" lvl="3" indent="-317500" algn="l">
              <a:lnSpc>
                <a:spcPct val="115000"/>
              </a:lnSpc>
              <a:spcBef>
                <a:spcPts val="1600"/>
              </a:spcBef>
              <a:spcAft>
                <a:spcPts val="0"/>
              </a:spcAft>
              <a:buClr>
                <a:srgbClr val="2D637F"/>
              </a:buClr>
              <a:buSzPts val="1400"/>
              <a:buChar char="●"/>
              <a:defRPr sz="1400"/>
            </a:lvl4pPr>
            <a:lvl5pPr marL="2286000" lvl="4" indent="-317500" algn="l">
              <a:lnSpc>
                <a:spcPct val="115000"/>
              </a:lnSpc>
              <a:spcBef>
                <a:spcPts val="1600"/>
              </a:spcBef>
              <a:spcAft>
                <a:spcPts val="0"/>
              </a:spcAft>
              <a:buClr>
                <a:srgbClr val="2D637F"/>
              </a:buClr>
              <a:buSzPts val="1400"/>
              <a:buChar char="○"/>
              <a:defRPr/>
            </a:lvl5pPr>
            <a:lvl6pPr marL="2743200" lvl="5" indent="-317500" algn="l">
              <a:lnSpc>
                <a:spcPct val="115000"/>
              </a:lnSpc>
              <a:spcBef>
                <a:spcPts val="1600"/>
              </a:spcBef>
              <a:spcAft>
                <a:spcPts val="0"/>
              </a:spcAft>
              <a:buClr>
                <a:schemeClr val="dk1"/>
              </a:buClr>
              <a:buSzPts val="1400"/>
              <a:buChar char="■"/>
              <a:defRPr sz="1400"/>
            </a:lvl6pPr>
            <a:lvl7pPr marL="3200400" lvl="6" indent="-317500" algn="l">
              <a:lnSpc>
                <a:spcPct val="115000"/>
              </a:lnSpc>
              <a:spcBef>
                <a:spcPts val="1600"/>
              </a:spcBef>
              <a:spcAft>
                <a:spcPts val="0"/>
              </a:spcAft>
              <a:buClr>
                <a:schemeClr val="dk1"/>
              </a:buClr>
              <a:buSzPts val="1400"/>
              <a:buChar char="●"/>
              <a:defRPr sz="1400"/>
            </a:lvl7pPr>
            <a:lvl8pPr marL="3657600" lvl="7" indent="-317500" algn="l">
              <a:lnSpc>
                <a:spcPct val="115000"/>
              </a:lnSpc>
              <a:spcBef>
                <a:spcPts val="1600"/>
              </a:spcBef>
              <a:spcAft>
                <a:spcPts val="0"/>
              </a:spcAft>
              <a:buClr>
                <a:schemeClr val="dk1"/>
              </a:buClr>
              <a:buSzPts val="1400"/>
              <a:buChar char="○"/>
              <a:defRPr sz="1400"/>
            </a:lvl8pPr>
            <a:lvl9pPr marL="4114800" lvl="8" indent="-317500" algn="l">
              <a:lnSpc>
                <a:spcPct val="115000"/>
              </a:lnSpc>
              <a:spcBef>
                <a:spcPts val="1600"/>
              </a:spcBef>
              <a:spcAft>
                <a:spcPts val="1600"/>
              </a:spcAft>
              <a:buClr>
                <a:schemeClr val="dk1"/>
              </a:buClr>
              <a:buSzPts val="1400"/>
              <a:buChar char="■"/>
              <a:defRPr sz="1400"/>
            </a:lvl9pPr>
          </a:lstStyle>
          <a:p>
            <a:endParaRPr/>
          </a:p>
        </p:txBody>
      </p:sp>
      <p:sp>
        <p:nvSpPr>
          <p:cNvPr id="69" name="Google Shape;69;p44"/>
          <p:cNvSpPr txBox="1">
            <a:spLocks noGrp="1"/>
          </p:cNvSpPr>
          <p:nvPr>
            <p:ph type="body" idx="2"/>
          </p:nvPr>
        </p:nvSpPr>
        <p:spPr>
          <a:xfrm>
            <a:off x="4175125" y="1378333"/>
            <a:ext cx="3746400" cy="27834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440"/>
              </a:spcBef>
              <a:spcAft>
                <a:spcPts val="0"/>
              </a:spcAft>
              <a:buClr>
                <a:srgbClr val="2D637F"/>
              </a:buClr>
              <a:buSzPts val="1400"/>
              <a:buChar char="●"/>
              <a:defRPr sz="1400">
                <a:solidFill>
                  <a:srgbClr val="2D637F"/>
                </a:solidFill>
              </a:defRPr>
            </a:lvl1pPr>
            <a:lvl2pPr marL="914400" lvl="1" indent="-317500" algn="l">
              <a:lnSpc>
                <a:spcPct val="115000"/>
              </a:lnSpc>
              <a:spcBef>
                <a:spcPts val="1600"/>
              </a:spcBef>
              <a:spcAft>
                <a:spcPts val="0"/>
              </a:spcAft>
              <a:buClr>
                <a:srgbClr val="2D637F"/>
              </a:buClr>
              <a:buSzPts val="1400"/>
              <a:buChar char="○"/>
              <a:defRPr sz="1400">
                <a:solidFill>
                  <a:srgbClr val="2D637F"/>
                </a:solidFill>
              </a:defRPr>
            </a:lvl2pPr>
            <a:lvl3pPr marL="1371600" lvl="2" indent="-317500" algn="l">
              <a:lnSpc>
                <a:spcPct val="115000"/>
              </a:lnSpc>
              <a:spcBef>
                <a:spcPts val="1600"/>
              </a:spcBef>
              <a:spcAft>
                <a:spcPts val="0"/>
              </a:spcAft>
              <a:buClr>
                <a:srgbClr val="2D637F"/>
              </a:buClr>
              <a:buSzPts val="1400"/>
              <a:buChar char="■"/>
              <a:defRPr sz="1400">
                <a:solidFill>
                  <a:srgbClr val="2D637F"/>
                </a:solidFill>
              </a:defRPr>
            </a:lvl3pPr>
            <a:lvl4pPr marL="1828800" lvl="3" indent="-317500" algn="l">
              <a:lnSpc>
                <a:spcPct val="115000"/>
              </a:lnSpc>
              <a:spcBef>
                <a:spcPts val="1600"/>
              </a:spcBef>
              <a:spcAft>
                <a:spcPts val="0"/>
              </a:spcAft>
              <a:buClr>
                <a:srgbClr val="2D637F"/>
              </a:buClr>
              <a:buSzPts val="1400"/>
              <a:buChar char="●"/>
              <a:defRPr sz="1400">
                <a:solidFill>
                  <a:srgbClr val="2D637F"/>
                </a:solidFill>
              </a:defRPr>
            </a:lvl4pPr>
            <a:lvl5pPr marL="2286000" lvl="4" indent="-317500" algn="l">
              <a:lnSpc>
                <a:spcPct val="115000"/>
              </a:lnSpc>
              <a:spcBef>
                <a:spcPts val="1600"/>
              </a:spcBef>
              <a:spcAft>
                <a:spcPts val="0"/>
              </a:spcAft>
              <a:buClr>
                <a:srgbClr val="2D637F"/>
              </a:buClr>
              <a:buSzPts val="1400"/>
              <a:buChar char="○"/>
              <a:defRPr>
                <a:solidFill>
                  <a:srgbClr val="2D637F"/>
                </a:solidFill>
              </a:defRPr>
            </a:lvl5pPr>
            <a:lvl6pPr marL="2743200" lvl="5" indent="-317500" algn="l">
              <a:lnSpc>
                <a:spcPct val="115000"/>
              </a:lnSpc>
              <a:spcBef>
                <a:spcPts val="1600"/>
              </a:spcBef>
              <a:spcAft>
                <a:spcPts val="0"/>
              </a:spcAft>
              <a:buClr>
                <a:schemeClr val="dk1"/>
              </a:buClr>
              <a:buSzPts val="1400"/>
              <a:buChar char="■"/>
              <a:defRPr sz="1400"/>
            </a:lvl6pPr>
            <a:lvl7pPr marL="3200400" lvl="6" indent="-317500" algn="l">
              <a:lnSpc>
                <a:spcPct val="115000"/>
              </a:lnSpc>
              <a:spcBef>
                <a:spcPts val="1600"/>
              </a:spcBef>
              <a:spcAft>
                <a:spcPts val="0"/>
              </a:spcAft>
              <a:buClr>
                <a:schemeClr val="dk1"/>
              </a:buClr>
              <a:buSzPts val="1400"/>
              <a:buChar char="●"/>
              <a:defRPr sz="1400"/>
            </a:lvl7pPr>
            <a:lvl8pPr marL="3657600" lvl="7" indent="-317500" algn="l">
              <a:lnSpc>
                <a:spcPct val="115000"/>
              </a:lnSpc>
              <a:spcBef>
                <a:spcPts val="1600"/>
              </a:spcBef>
              <a:spcAft>
                <a:spcPts val="0"/>
              </a:spcAft>
              <a:buClr>
                <a:schemeClr val="dk1"/>
              </a:buClr>
              <a:buSzPts val="1400"/>
              <a:buChar char="○"/>
              <a:defRPr sz="1400"/>
            </a:lvl8pPr>
            <a:lvl9pPr marL="4114800" lvl="8" indent="-317500" algn="l">
              <a:lnSpc>
                <a:spcPct val="115000"/>
              </a:lnSpc>
              <a:spcBef>
                <a:spcPts val="1600"/>
              </a:spcBef>
              <a:spcAft>
                <a:spcPts val="1600"/>
              </a:spcAft>
              <a:buClr>
                <a:schemeClr val="dk1"/>
              </a:buClr>
              <a:buSzPts val="1400"/>
              <a:buChar char="■"/>
              <a:defRPr sz="1400"/>
            </a:lvl9pPr>
          </a:lstStyle>
          <a:p>
            <a:endParaRPr/>
          </a:p>
        </p:txBody>
      </p:sp>
      <p:sp>
        <p:nvSpPr>
          <p:cNvPr id="70" name="Google Shape;70;p4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130F5-6B9B-D97A-41BE-3FBCD2657B9D}"/>
              </a:ext>
            </a:extLst>
          </p:cNvPr>
          <p:cNvSpPr>
            <a:spLocks noGrp="1"/>
          </p:cNvSpPr>
          <p:nvPr>
            <p:ph type="dt" sz="half" idx="10"/>
          </p:nvPr>
        </p:nvSpPr>
        <p:spPr/>
        <p:txBody>
          <a:bodyPr/>
          <a:lstStyle/>
          <a:p>
            <a:fld id="{910D8F87-D54F-45F3-BBE9-8001AFBB1160}" type="datetimeFigureOut">
              <a:rPr lang="en-US" smtClean="0"/>
              <a:t>10/18/23</a:t>
            </a:fld>
            <a:endParaRPr lang="en-US"/>
          </a:p>
        </p:txBody>
      </p:sp>
      <p:sp>
        <p:nvSpPr>
          <p:cNvPr id="3" name="Footer Placeholder 2">
            <a:extLst>
              <a:ext uri="{FF2B5EF4-FFF2-40B4-BE49-F238E27FC236}">
                <a16:creationId xmlns:a16="http://schemas.microsoft.com/office/drawing/2014/main" id="{5AAAE3D8-051D-1FC4-389F-BA1EC08C1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881DDD-70B9-12C9-E4D8-E834B084EA89}"/>
              </a:ext>
            </a:extLst>
          </p:cNvPr>
          <p:cNvSpPr>
            <a:spLocks noGrp="1"/>
          </p:cNvSpPr>
          <p:nvPr>
            <p:ph type="sldNum" sz="quarter" idx="12"/>
          </p:nvPr>
        </p:nvSpPr>
        <p:spPr/>
        <p:txBody>
          <a:bodyPr/>
          <a:lstStyle/>
          <a:p>
            <a:fld id="{18608EA6-581A-4D0D-82BD-CEF4AA7255A9}" type="slidenum">
              <a:rPr lang="en-US" smtClean="0"/>
              <a:t>‹#›</a:t>
            </a:fld>
            <a:endParaRPr lang="en-US"/>
          </a:p>
        </p:txBody>
      </p:sp>
    </p:spTree>
    <p:extLst>
      <p:ext uri="{BB962C8B-B14F-4D97-AF65-F5344CB8AC3E}">
        <p14:creationId xmlns:p14="http://schemas.microsoft.com/office/powerpoint/2010/main" val="65533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
        <p:cNvGrpSpPr/>
        <p:nvPr/>
      </p:nvGrpSpPr>
      <p:grpSpPr>
        <a:xfrm>
          <a:off x="0" y="0"/>
          <a:ext cx="0" cy="0"/>
          <a:chOff x="0" y="0"/>
          <a:chExt cx="0" cy="0"/>
        </a:xfrm>
      </p:grpSpPr>
      <p:sp>
        <p:nvSpPr>
          <p:cNvPr id="14" name="Google Shape;14;p30"/>
          <p:cNvSpPr txBox="1">
            <a:spLocks noGrp="1"/>
          </p:cNvSpPr>
          <p:nvPr>
            <p:ph type="body" idx="1"/>
          </p:nvPr>
        </p:nvSpPr>
        <p:spPr>
          <a:xfrm>
            <a:off x="1659150" y="2161800"/>
            <a:ext cx="5825700" cy="819900"/>
          </a:xfrm>
          <a:prstGeom prst="rect">
            <a:avLst/>
          </a:prstGeom>
          <a:noFill/>
          <a:ln>
            <a:noFill/>
          </a:ln>
        </p:spPr>
        <p:txBody>
          <a:bodyPr spcFirstLastPara="1" wrap="square" lIns="91425" tIns="91425" rIns="91425" bIns="91425" anchor="t" anchorCtr="0">
            <a:noAutofit/>
          </a:bodyPr>
          <a:lstStyle>
            <a:lvl1pPr marL="457200" marR="0" lvl="0" indent="-355600" algn="ctr">
              <a:lnSpc>
                <a:spcPct val="100000"/>
              </a:lnSpc>
              <a:spcBef>
                <a:spcPts val="0"/>
              </a:spcBef>
              <a:spcAft>
                <a:spcPts val="0"/>
              </a:spcAft>
              <a:buClr>
                <a:schemeClr val="dk1"/>
              </a:buClr>
              <a:buSzPts val="2000"/>
              <a:buFont typeface="PT Serif"/>
              <a:buChar char="▣"/>
              <a:defRPr sz="2000" b="0" i="1" u="none" strike="noStrike" cap="none">
                <a:solidFill>
                  <a:schemeClr val="dk1"/>
                </a:solidFill>
                <a:latin typeface="PT Serif"/>
                <a:ea typeface="PT Serif"/>
                <a:cs typeface="PT Serif"/>
                <a:sym typeface="PT Serif"/>
              </a:defRPr>
            </a:lvl1pPr>
            <a:lvl2pPr marL="914400" marR="0" lvl="1" indent="-355600" algn="ctr">
              <a:lnSpc>
                <a:spcPct val="100000"/>
              </a:lnSpc>
              <a:spcBef>
                <a:spcPts val="0"/>
              </a:spcBef>
              <a:spcAft>
                <a:spcPts val="0"/>
              </a:spcAft>
              <a:buClr>
                <a:schemeClr val="dk1"/>
              </a:buClr>
              <a:buSzPts val="2000"/>
              <a:buFont typeface="PT Serif"/>
              <a:buChar char="○"/>
              <a:defRPr sz="2000" b="0" i="1" u="none" strike="noStrike" cap="none">
                <a:solidFill>
                  <a:schemeClr val="dk1"/>
                </a:solidFill>
                <a:latin typeface="PT Serif"/>
                <a:ea typeface="PT Serif"/>
                <a:cs typeface="PT Serif"/>
                <a:sym typeface="PT Serif"/>
              </a:defRPr>
            </a:lvl2pPr>
            <a:lvl3pPr marL="1371600" marR="0" lvl="2" indent="-355600" algn="ctr">
              <a:lnSpc>
                <a:spcPct val="100000"/>
              </a:lnSpc>
              <a:spcBef>
                <a:spcPts val="0"/>
              </a:spcBef>
              <a:spcAft>
                <a:spcPts val="0"/>
              </a:spcAft>
              <a:buClr>
                <a:schemeClr val="dk1"/>
              </a:buClr>
              <a:buSzPts val="2000"/>
              <a:buFont typeface="PT Serif"/>
              <a:buChar char="■"/>
              <a:defRPr sz="2000" b="0" i="1" u="none" strike="noStrike" cap="none">
                <a:solidFill>
                  <a:schemeClr val="dk1"/>
                </a:solidFill>
                <a:latin typeface="PT Serif"/>
                <a:ea typeface="PT Serif"/>
                <a:cs typeface="PT Serif"/>
                <a:sym typeface="PT Serif"/>
              </a:defRPr>
            </a:lvl3pPr>
            <a:lvl4pPr marL="1828800" marR="0" lvl="3" indent="-355600" algn="ctr">
              <a:lnSpc>
                <a:spcPct val="100000"/>
              </a:lnSpc>
              <a:spcBef>
                <a:spcPts val="0"/>
              </a:spcBef>
              <a:spcAft>
                <a:spcPts val="0"/>
              </a:spcAft>
              <a:buClr>
                <a:schemeClr val="dk1"/>
              </a:buClr>
              <a:buSzPts val="2000"/>
              <a:buFont typeface="PT Serif"/>
              <a:buChar char="●"/>
              <a:defRPr sz="2000" b="0" i="1" u="none" strike="noStrike" cap="none">
                <a:solidFill>
                  <a:schemeClr val="dk1"/>
                </a:solidFill>
                <a:latin typeface="PT Serif"/>
                <a:ea typeface="PT Serif"/>
                <a:cs typeface="PT Serif"/>
                <a:sym typeface="PT Serif"/>
              </a:defRPr>
            </a:lvl4pPr>
            <a:lvl5pPr marL="2286000" marR="0" lvl="4" indent="-355600" algn="ctr">
              <a:lnSpc>
                <a:spcPct val="100000"/>
              </a:lnSpc>
              <a:spcBef>
                <a:spcPts val="0"/>
              </a:spcBef>
              <a:spcAft>
                <a:spcPts val="0"/>
              </a:spcAft>
              <a:buClr>
                <a:schemeClr val="dk1"/>
              </a:buClr>
              <a:buSzPts val="2000"/>
              <a:buFont typeface="PT Serif"/>
              <a:buChar char="○"/>
              <a:defRPr sz="2000" b="0" i="1" u="none" strike="noStrike" cap="none">
                <a:solidFill>
                  <a:schemeClr val="dk1"/>
                </a:solidFill>
                <a:latin typeface="PT Serif"/>
                <a:ea typeface="PT Serif"/>
                <a:cs typeface="PT Serif"/>
                <a:sym typeface="PT Serif"/>
              </a:defRPr>
            </a:lvl5pPr>
            <a:lvl6pPr marL="2743200" marR="0" lvl="5" indent="-355600" algn="ctr">
              <a:lnSpc>
                <a:spcPct val="100000"/>
              </a:lnSpc>
              <a:spcBef>
                <a:spcPts val="0"/>
              </a:spcBef>
              <a:spcAft>
                <a:spcPts val="0"/>
              </a:spcAft>
              <a:buClr>
                <a:schemeClr val="dk1"/>
              </a:buClr>
              <a:buSzPts val="2000"/>
              <a:buFont typeface="PT Serif"/>
              <a:buChar char="■"/>
              <a:defRPr sz="2000" b="0" i="1" u="none" strike="noStrike" cap="none">
                <a:solidFill>
                  <a:schemeClr val="dk1"/>
                </a:solidFill>
                <a:latin typeface="PT Serif"/>
                <a:ea typeface="PT Serif"/>
                <a:cs typeface="PT Serif"/>
                <a:sym typeface="PT Serif"/>
              </a:defRPr>
            </a:lvl6pPr>
            <a:lvl7pPr marL="3200400" marR="0" lvl="6" indent="-355600" algn="ctr">
              <a:lnSpc>
                <a:spcPct val="100000"/>
              </a:lnSpc>
              <a:spcBef>
                <a:spcPts val="0"/>
              </a:spcBef>
              <a:spcAft>
                <a:spcPts val="0"/>
              </a:spcAft>
              <a:buClr>
                <a:schemeClr val="dk1"/>
              </a:buClr>
              <a:buSzPts val="2000"/>
              <a:buFont typeface="PT Serif"/>
              <a:buChar char="●"/>
              <a:defRPr sz="2000" b="0" i="1" u="none" strike="noStrike" cap="none">
                <a:solidFill>
                  <a:schemeClr val="dk1"/>
                </a:solidFill>
                <a:latin typeface="PT Serif"/>
                <a:ea typeface="PT Serif"/>
                <a:cs typeface="PT Serif"/>
                <a:sym typeface="PT Serif"/>
              </a:defRPr>
            </a:lvl7pPr>
            <a:lvl8pPr marL="3657600" marR="0" lvl="7" indent="-355600" algn="ctr">
              <a:lnSpc>
                <a:spcPct val="100000"/>
              </a:lnSpc>
              <a:spcBef>
                <a:spcPts val="0"/>
              </a:spcBef>
              <a:spcAft>
                <a:spcPts val="0"/>
              </a:spcAft>
              <a:buClr>
                <a:schemeClr val="dk1"/>
              </a:buClr>
              <a:buSzPts val="2000"/>
              <a:buFont typeface="PT Serif"/>
              <a:buChar char="○"/>
              <a:defRPr sz="2000" b="0" i="1" u="none" strike="noStrike" cap="none">
                <a:solidFill>
                  <a:schemeClr val="dk1"/>
                </a:solidFill>
                <a:latin typeface="PT Serif"/>
                <a:ea typeface="PT Serif"/>
                <a:cs typeface="PT Serif"/>
                <a:sym typeface="PT Serif"/>
              </a:defRPr>
            </a:lvl8pPr>
            <a:lvl9pPr marL="4114800" marR="0" lvl="8" indent="-355600" algn="ctr">
              <a:lnSpc>
                <a:spcPct val="100000"/>
              </a:lnSpc>
              <a:spcBef>
                <a:spcPts val="0"/>
              </a:spcBef>
              <a:spcAft>
                <a:spcPts val="0"/>
              </a:spcAft>
              <a:buClr>
                <a:schemeClr val="dk1"/>
              </a:buClr>
              <a:buSzPts val="2000"/>
              <a:buFont typeface="PT Serif"/>
              <a:buChar char="■"/>
              <a:defRPr sz="2000" b="0" i="1" u="none" strike="noStrike" cap="none">
                <a:solidFill>
                  <a:schemeClr val="dk1"/>
                </a:solidFill>
                <a:latin typeface="PT Serif"/>
                <a:ea typeface="PT Serif"/>
                <a:cs typeface="PT Serif"/>
                <a:sym typeface="PT Serif"/>
              </a:defRPr>
            </a:lvl9pPr>
          </a:lstStyle>
          <a:p>
            <a:endParaRPr/>
          </a:p>
        </p:txBody>
      </p:sp>
      <p:sp>
        <p:nvSpPr>
          <p:cNvPr id="15" name="Google Shape;15;p30"/>
          <p:cNvSpPr txBox="1">
            <a:spLocks noGrp="1"/>
          </p:cNvSpPr>
          <p:nvPr>
            <p:ph type="sldNum" idx="12"/>
          </p:nvPr>
        </p:nvSpPr>
        <p:spPr>
          <a:xfrm>
            <a:off x="8556784" y="4749850"/>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1"/>
          <p:cNvSpPr txBox="1">
            <a:spLocks noGrp="1"/>
          </p:cNvSpPr>
          <p:nvPr>
            <p:ph type="title"/>
          </p:nvPr>
        </p:nvSpPr>
        <p:spPr>
          <a:xfrm>
            <a:off x="311700" y="445025"/>
            <a:ext cx="8520600" cy="101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0"/>
        <p:cNvGrpSpPr/>
        <p:nvPr/>
      </p:nvGrpSpPr>
      <p:grpSpPr>
        <a:xfrm>
          <a:off x="0" y="0"/>
          <a:ext cx="0" cy="0"/>
          <a:chOff x="0" y="0"/>
          <a:chExt cx="0" cy="0"/>
        </a:xfrm>
      </p:grpSpPr>
      <p:sp>
        <p:nvSpPr>
          <p:cNvPr id="21" name="Google Shape;21;p32"/>
          <p:cNvSpPr txBox="1">
            <a:spLocks noGrp="1"/>
          </p:cNvSpPr>
          <p:nvPr>
            <p:ph type="title"/>
          </p:nvPr>
        </p:nvSpPr>
        <p:spPr>
          <a:xfrm>
            <a:off x="457200" y="338306"/>
            <a:ext cx="8229600" cy="76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600"/>
              <a:buFont typeface="Playfair Display"/>
              <a:buNone/>
              <a:defRPr sz="1600" b="0" i="0" u="none" strike="noStrike" cap="none">
                <a:solidFill>
                  <a:schemeClr val="dk1"/>
                </a:solidFill>
                <a:highlight>
                  <a:srgbClr val="F3F3F3"/>
                </a:highlight>
                <a:latin typeface="Playfair Display"/>
                <a:ea typeface="Playfair Display"/>
                <a:cs typeface="Playfair Display"/>
                <a:sym typeface="Playfair Display"/>
              </a:defRPr>
            </a:lvl1pPr>
            <a:lvl2pPr lvl="1" algn="ctr">
              <a:lnSpc>
                <a:spcPct val="100000"/>
              </a:lnSpc>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22" name="Google Shape;22;p32"/>
          <p:cNvSpPr txBox="1">
            <a:spLocks noGrp="1"/>
          </p:cNvSpPr>
          <p:nvPr>
            <p:ph type="body" idx="1"/>
          </p:nvPr>
        </p:nvSpPr>
        <p:spPr>
          <a:xfrm>
            <a:off x="738590" y="1200150"/>
            <a:ext cx="24711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1pPr>
            <a:lvl2pPr marL="914400" marR="0" lvl="1"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2pPr>
            <a:lvl3pPr marL="1371600" marR="0" lvl="2"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3pPr>
            <a:lvl4pPr marL="1828800" marR="0" lvl="3"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4pPr>
            <a:lvl5pPr marL="2286000" marR="0" lvl="4"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5pPr>
            <a:lvl6pPr marL="2743200" marR="0" lvl="5"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6pPr>
            <a:lvl7pPr marL="3200400" marR="0" lvl="6"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7pPr>
            <a:lvl8pPr marL="3657600" marR="0" lvl="7"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8pPr>
            <a:lvl9pPr marL="4114800" marR="0" lvl="8"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9pPr>
          </a:lstStyle>
          <a:p>
            <a:endParaRPr/>
          </a:p>
        </p:txBody>
      </p:sp>
      <p:sp>
        <p:nvSpPr>
          <p:cNvPr id="23" name="Google Shape;23;p32"/>
          <p:cNvSpPr txBox="1">
            <a:spLocks noGrp="1"/>
          </p:cNvSpPr>
          <p:nvPr>
            <p:ph type="body" idx="2"/>
          </p:nvPr>
        </p:nvSpPr>
        <p:spPr>
          <a:xfrm>
            <a:off x="3336450" y="1200150"/>
            <a:ext cx="24711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1pPr>
            <a:lvl2pPr marL="914400" marR="0" lvl="1"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2pPr>
            <a:lvl3pPr marL="1371600" marR="0" lvl="2"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3pPr>
            <a:lvl4pPr marL="1828800" marR="0" lvl="3"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4pPr>
            <a:lvl5pPr marL="2286000" marR="0" lvl="4"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5pPr>
            <a:lvl6pPr marL="2743200" marR="0" lvl="5"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6pPr>
            <a:lvl7pPr marL="3200400" marR="0" lvl="6"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7pPr>
            <a:lvl8pPr marL="3657600" marR="0" lvl="7"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8pPr>
            <a:lvl9pPr marL="4114800" marR="0" lvl="8"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9pPr>
          </a:lstStyle>
          <a:p>
            <a:endParaRPr/>
          </a:p>
        </p:txBody>
      </p:sp>
      <p:sp>
        <p:nvSpPr>
          <p:cNvPr id="24" name="Google Shape;24;p32"/>
          <p:cNvSpPr txBox="1">
            <a:spLocks noGrp="1"/>
          </p:cNvSpPr>
          <p:nvPr>
            <p:ph type="body" idx="3"/>
          </p:nvPr>
        </p:nvSpPr>
        <p:spPr>
          <a:xfrm>
            <a:off x="5934310" y="1200150"/>
            <a:ext cx="24711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1pPr>
            <a:lvl2pPr marL="914400" marR="0" lvl="1"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2pPr>
            <a:lvl3pPr marL="1371600" marR="0" lvl="2"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3pPr>
            <a:lvl4pPr marL="1828800" marR="0" lvl="3"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4pPr>
            <a:lvl5pPr marL="2286000" marR="0" lvl="4"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5pPr>
            <a:lvl6pPr marL="2743200" marR="0" lvl="5"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6pPr>
            <a:lvl7pPr marL="3200400" marR="0" lvl="6"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7pPr>
            <a:lvl8pPr marL="3657600" marR="0" lvl="7"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8pPr>
            <a:lvl9pPr marL="4114800" marR="0" lvl="8" indent="-330200" algn="l">
              <a:lnSpc>
                <a:spcPct val="100000"/>
              </a:lnSpc>
              <a:spcBef>
                <a:spcPts val="0"/>
              </a:spcBef>
              <a:spcAft>
                <a:spcPts val="0"/>
              </a:spcAft>
              <a:buClr>
                <a:schemeClr val="dk1"/>
              </a:buClr>
              <a:buSzPts val="1600"/>
              <a:buFont typeface="PT Serif"/>
              <a:buChar char="■"/>
              <a:defRPr sz="1600" b="0" i="0" u="none" strike="noStrike" cap="none">
                <a:solidFill>
                  <a:schemeClr val="dk1"/>
                </a:solidFill>
                <a:latin typeface="PT Serif"/>
                <a:ea typeface="PT Serif"/>
                <a:cs typeface="PT Serif"/>
                <a:sym typeface="PT Serif"/>
              </a:defRPr>
            </a:lvl9pPr>
          </a:lstStyle>
          <a:p>
            <a:endParaRPr/>
          </a:p>
        </p:txBody>
      </p:sp>
      <p:sp>
        <p:nvSpPr>
          <p:cNvPr id="25" name="Google Shape;25;p32"/>
          <p:cNvSpPr txBox="1">
            <a:spLocks noGrp="1"/>
          </p:cNvSpPr>
          <p:nvPr>
            <p:ph type="sldNum" idx="12"/>
          </p:nvPr>
        </p:nvSpPr>
        <p:spPr>
          <a:xfrm>
            <a:off x="8556784" y="4749850"/>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T Serif"/>
                <a:ea typeface="PT Serif"/>
                <a:cs typeface="PT Serif"/>
                <a:sym typeface="PT Serif"/>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311700" y="445025"/>
            <a:ext cx="8520600" cy="101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black">
  <p:cSld name="Blank black">
    <p:spTree>
      <p:nvGrpSpPr>
        <p:cNvPr id="1"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3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2" name="Google Shape;32;p3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3" name="Google Shape;3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 name="Google Shape;3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311700" y="445025"/>
            <a:ext cx="8520600" cy="1016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9pPr>
          </a:lstStyle>
          <a:p>
            <a:endParaRPr/>
          </a:p>
        </p:txBody>
      </p:sp>
      <p:sp>
        <p:nvSpPr>
          <p:cNvPr id="7" name="Google Shape;7;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EE7BD-E0C5-8E3D-4073-0CD0A353239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E27CFA-A389-4EC9-E59D-1DEAC6ED7E1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2E911-898E-C562-8A77-DD4A559C33E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10D8F87-D54F-45F3-BBE9-8001AFBB1160}" type="datetimeFigureOut">
              <a:rPr lang="en-US" smtClean="0"/>
              <a:t>10/18/23</a:t>
            </a:fld>
            <a:endParaRPr lang="en-US"/>
          </a:p>
        </p:txBody>
      </p:sp>
      <p:sp>
        <p:nvSpPr>
          <p:cNvPr id="5" name="Footer Placeholder 4">
            <a:extLst>
              <a:ext uri="{FF2B5EF4-FFF2-40B4-BE49-F238E27FC236}">
                <a16:creationId xmlns:a16="http://schemas.microsoft.com/office/drawing/2014/main" id="{C396588A-B679-F05D-7518-D7789508DA4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AE30CB-2087-44A4-10D7-FA4E483EAF1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8608EA6-581A-4D0D-82BD-CEF4AA7255A9}" type="slidenum">
              <a:rPr lang="en-US" smtClean="0"/>
              <a:t>‹#›</a:t>
            </a:fld>
            <a:endParaRPr lang="en-US"/>
          </a:p>
        </p:txBody>
      </p:sp>
    </p:spTree>
    <p:extLst>
      <p:ext uri="{BB962C8B-B14F-4D97-AF65-F5344CB8AC3E}">
        <p14:creationId xmlns:p14="http://schemas.microsoft.com/office/powerpoint/2010/main" val="82224935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b.berkeley.edu/sites/default/files/staff/CAPA_2020_statement_COVID-19.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700050" y="843563"/>
            <a:ext cx="7743900" cy="3561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4800"/>
              <a:buFont typeface="Playfair Display"/>
              <a:buNone/>
            </a:pPr>
            <a:r>
              <a:rPr lang="en" sz="4800" b="1" i="0" u="none" strike="noStrike" cap="none" dirty="0">
                <a:solidFill>
                  <a:schemeClr val="dk1"/>
                </a:solidFill>
                <a:latin typeface="Georgia"/>
                <a:ea typeface="Georgia"/>
                <a:cs typeface="Georgia"/>
                <a:sym typeface="Georgia"/>
              </a:rPr>
              <a:t>Academic Review Workshop</a:t>
            </a:r>
            <a:endParaRPr dirty="0">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FFFFFF"/>
              </a:buClr>
              <a:buSzPts val="3600"/>
              <a:buFont typeface="Playfair Display"/>
              <a:buNone/>
            </a:pPr>
            <a:r>
              <a:rPr lang="en" dirty="0">
                <a:solidFill>
                  <a:schemeClr val="dk2"/>
                </a:solidFill>
                <a:latin typeface="Open Sans"/>
                <a:ea typeface="Open Sans"/>
                <a:cs typeface="Open Sans"/>
                <a:sym typeface="Open Sans"/>
              </a:rPr>
              <a:t>Fall</a:t>
            </a:r>
            <a:r>
              <a:rPr lang="en" sz="3600" i="0" u="none" strike="noStrike" cap="none" dirty="0">
                <a:solidFill>
                  <a:schemeClr val="dk2"/>
                </a:solidFill>
                <a:latin typeface="Open Sans"/>
                <a:ea typeface="Open Sans"/>
                <a:cs typeface="Open Sans"/>
                <a:sym typeface="Open Sans"/>
              </a:rPr>
              <a:t> </a:t>
            </a:r>
            <a:r>
              <a:rPr lang="en" sz="3600" i="0" u="none" strike="noStrike" cap="none"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20</a:t>
            </a:r>
            <a:r>
              <a:rPr lang="en"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23</a:t>
            </a:r>
            <a:endParaRPr dirty="0">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rgbClr val="FFFFFF"/>
              </a:buClr>
              <a:buSzPts val="3600"/>
              <a:buFont typeface="Playfair Display"/>
              <a:buNone/>
            </a:pPr>
            <a:endParaRPr sz="3600" i="0"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FFFFFF"/>
              </a:buClr>
              <a:buSzPts val="1800"/>
              <a:buFont typeface="Playfair Display"/>
              <a:buNone/>
            </a:pPr>
            <a:r>
              <a:rPr lang="en" sz="1800" i="1" dirty="0">
                <a:solidFill>
                  <a:schemeClr val="dk2"/>
                </a:solidFill>
                <a:latin typeface="Open Sans"/>
                <a:ea typeface="Open Sans"/>
                <a:cs typeface="Open Sans"/>
                <a:sym typeface="Open Sans"/>
              </a:rPr>
              <a:t>H</a:t>
            </a:r>
            <a:r>
              <a:rPr lang="en" sz="1800" i="1" u="none" strike="noStrike" cap="none" dirty="0">
                <a:solidFill>
                  <a:schemeClr val="dk2"/>
                </a:solidFill>
                <a:latin typeface="Open Sans"/>
                <a:ea typeface="Open Sans"/>
                <a:cs typeface="Open Sans"/>
                <a:sym typeface="Open Sans"/>
              </a:rPr>
              <a:t>osted by</a:t>
            </a:r>
            <a:endParaRPr dirty="0">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rgbClr val="FFFFFF"/>
              </a:buClr>
              <a:buSzPts val="1800"/>
              <a:buFont typeface="Playfair Display"/>
              <a:buNone/>
            </a:pPr>
            <a:r>
              <a:rPr lang="en" sz="1800" i="0" u="none" strike="noStrike" cap="none" dirty="0">
                <a:solidFill>
                  <a:schemeClr val="dk2"/>
                </a:solidFill>
                <a:latin typeface="Open Sans"/>
                <a:ea typeface="Open Sans"/>
                <a:cs typeface="Open Sans"/>
                <a:sym typeface="Open Sans"/>
              </a:rPr>
              <a:t>LAUC-B Committee on Appointment, Promotion &amp; Advancement (CAPA)</a:t>
            </a:r>
            <a:endParaRPr dirty="0">
              <a:solidFill>
                <a:schemeClr val="dk2"/>
              </a:solidFill>
              <a:latin typeface="Open Sans"/>
              <a:ea typeface="Open Sans"/>
              <a:cs typeface="Open Sans"/>
              <a:sym typeface="Open Sans"/>
            </a:endParaRPr>
          </a:p>
          <a:p>
            <a:pPr marL="0" marR="0" lvl="0" indent="0" algn="ctr" rtl="0">
              <a:lnSpc>
                <a:spcPct val="100000"/>
              </a:lnSpc>
              <a:spcBef>
                <a:spcPts val="0"/>
              </a:spcBef>
              <a:spcAft>
                <a:spcPts val="0"/>
              </a:spcAft>
              <a:buClr>
                <a:srgbClr val="FFFFFF"/>
              </a:buClr>
              <a:buSzPts val="3600"/>
              <a:buFont typeface="Playfair Display"/>
              <a:buNone/>
            </a:pPr>
            <a:endParaRPr sz="3600" i="0" u="none" strike="noStrike" cap="none"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457250" y="439594"/>
            <a:ext cx="8229600" cy="762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Playfair Display"/>
              <a:buNone/>
            </a:pPr>
            <a:r>
              <a:rPr lang="en" sz="3200" b="1"/>
              <a:t>Impacts of COVID-19</a:t>
            </a:r>
            <a:endParaRPr sz="3200"/>
          </a:p>
        </p:txBody>
      </p:sp>
      <p:sp>
        <p:nvSpPr>
          <p:cNvPr id="119" name="Google Shape;119;p8"/>
          <p:cNvSpPr txBox="1">
            <a:spLocks noGrp="1"/>
          </p:cNvSpPr>
          <p:nvPr>
            <p:ph type="body" idx="1"/>
          </p:nvPr>
        </p:nvSpPr>
        <p:spPr>
          <a:xfrm>
            <a:off x="1179650" y="1238150"/>
            <a:ext cx="6784800" cy="2876700"/>
          </a:xfrm>
          <a:prstGeom prst="rect">
            <a:avLst/>
          </a:prstGeom>
          <a:noFill/>
          <a:ln>
            <a:noFill/>
          </a:ln>
        </p:spPr>
        <p:txBody>
          <a:bodyPr spcFirstLastPara="1" wrap="square" lIns="91425" tIns="91425" rIns="91425" bIns="91425" anchor="ctr" anchorCtr="0">
            <a:noAutofit/>
          </a:bodyPr>
          <a:lstStyle/>
          <a:p>
            <a:pPr marL="457200" lvl="0" indent="-349250" algn="l" rtl="0">
              <a:lnSpc>
                <a:spcPct val="100000"/>
              </a:lnSpc>
              <a:spcBef>
                <a:spcPts val="0"/>
              </a:spcBef>
              <a:spcAft>
                <a:spcPts val="0"/>
              </a:spcAft>
              <a:buSzPts val="1900"/>
              <a:buChar char="●"/>
            </a:pPr>
            <a:r>
              <a:rPr lang="en" sz="1900"/>
              <a:t>Context will be taken into account</a:t>
            </a:r>
            <a:endParaRPr sz="1900"/>
          </a:p>
          <a:p>
            <a:pPr marL="457200" lvl="0" indent="-349250" algn="l" rtl="0">
              <a:lnSpc>
                <a:spcPct val="100000"/>
              </a:lnSpc>
              <a:spcBef>
                <a:spcPts val="1000"/>
              </a:spcBef>
              <a:spcAft>
                <a:spcPts val="0"/>
              </a:spcAft>
              <a:buSzPts val="1900"/>
              <a:buChar char="●"/>
            </a:pPr>
            <a:r>
              <a:rPr lang="en"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Criteria will be applied flexibly</a:t>
            </a:r>
            <a:endParaRPr sz="1900"/>
          </a:p>
          <a:p>
            <a:pPr marL="457200" lvl="0" indent="-349250" algn="l" rtl="0">
              <a:lnSpc>
                <a:spcPct val="100000"/>
              </a:lnSpc>
              <a:spcBef>
                <a:spcPts val="1000"/>
              </a:spcBef>
              <a:spcAft>
                <a:spcPts val="0"/>
              </a:spcAft>
              <a:buSzPts val="1900"/>
              <a:buChar char="●"/>
            </a:pPr>
            <a:r>
              <a:rPr lang="en" sz="1900"/>
              <a:t>Professional impacts can be detailed in the self-evaluation</a:t>
            </a:r>
            <a:endParaRPr sz="1900"/>
          </a:p>
          <a:p>
            <a:pPr marL="457200" lvl="0" indent="-349250" algn="l" rtl="0">
              <a:lnSpc>
                <a:spcPct val="100000"/>
              </a:lnSpc>
              <a:spcBef>
                <a:spcPts val="1000"/>
              </a:spcBef>
              <a:spcAft>
                <a:spcPts val="0"/>
              </a:spcAft>
              <a:buSzPts val="1900"/>
              <a:buChar char="●"/>
            </a:pPr>
            <a:r>
              <a:rPr lang="en" sz="1900"/>
              <a:t>No personally sensitive information expected</a:t>
            </a:r>
            <a:endParaRPr sz="1900"/>
          </a:p>
          <a:p>
            <a:pPr marL="457200" lvl="0" indent="-349250" algn="l" rtl="0">
              <a:lnSpc>
                <a:spcPct val="100000"/>
              </a:lnSpc>
              <a:spcBef>
                <a:spcPts val="1000"/>
              </a:spcBef>
              <a:spcAft>
                <a:spcPts val="0"/>
              </a:spcAft>
              <a:buSzPts val="1900"/>
              <a:buChar char="●"/>
            </a:pPr>
            <a:r>
              <a:rPr lang="en"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Issues of parity and equity </a:t>
            </a:r>
            <a:r>
              <a:rPr lang="en"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foregrounded</a:t>
            </a:r>
            <a:endParaRPr sz="1900"/>
          </a:p>
          <a:p>
            <a:pPr marL="457200" lvl="0" indent="-349250" algn="l" rtl="0">
              <a:lnSpc>
                <a:spcPct val="100000"/>
              </a:lnSpc>
              <a:spcBef>
                <a:spcPts val="1000"/>
              </a:spcBef>
              <a:spcAft>
                <a:spcPts val="1000"/>
              </a:spcAft>
              <a:buSzPts val="1900"/>
              <a:buChar char="●"/>
            </a:pPr>
            <a:r>
              <a:rPr lang="en" sz="1900" u="sng">
                <a:solidFill>
                  <a:schemeClr val="hlink"/>
                </a:solidFill>
                <a:hlinkClick r:id="rId3"/>
              </a:rPr>
              <a:t>CAPA statement on the impacts of the COVID-19 pandemic on librarian reviews</a:t>
            </a:r>
            <a:r>
              <a:rPr lang="en" sz="1900"/>
              <a:t> (on LAUC-B website)</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457200" y="1458268"/>
            <a:ext cx="8229600" cy="762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Playfair Display"/>
              <a:buNone/>
            </a:pPr>
            <a:r>
              <a:rPr lang="en" sz="3200" b="1" dirty="0"/>
              <a:t>Remarks from University Librarian Jeff </a:t>
            </a:r>
            <a:r>
              <a:rPr lang="en" sz="3200" b="1" dirty="0" err="1"/>
              <a:t>MacKie</a:t>
            </a:r>
            <a:r>
              <a:rPr lang="en" sz="3200" b="1" dirty="0"/>
              <a:t>-Mason</a:t>
            </a:r>
            <a:endParaRPr sz="3200" dirty="0"/>
          </a:p>
        </p:txBody>
      </p:sp>
    </p:spTree>
    <p:extLst>
      <p:ext uri="{BB962C8B-B14F-4D97-AF65-F5344CB8AC3E}">
        <p14:creationId xmlns:p14="http://schemas.microsoft.com/office/powerpoint/2010/main" val="104380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311700" y="333769"/>
            <a:ext cx="8520600" cy="4295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a:solidFill>
                  <a:schemeClr val="dk1"/>
                </a:solidFill>
              </a:rPr>
              <a:t>How to Approach Your Review</a:t>
            </a:r>
            <a:endParaRPr sz="3200"/>
          </a:p>
        </p:txBody>
      </p:sp>
      <p:sp>
        <p:nvSpPr>
          <p:cNvPr id="125" name="Google Shape;125;p9"/>
          <p:cNvSpPr txBox="1">
            <a:spLocks noGrp="1"/>
          </p:cNvSpPr>
          <p:nvPr>
            <p:ph type="body" idx="1"/>
          </p:nvPr>
        </p:nvSpPr>
        <p:spPr>
          <a:xfrm>
            <a:off x="1104450" y="935950"/>
            <a:ext cx="6935100" cy="3825900"/>
          </a:xfrm>
          <a:prstGeom prst="rect">
            <a:avLst/>
          </a:prstGeom>
          <a:noFill/>
          <a:ln>
            <a:noFill/>
          </a:ln>
        </p:spPr>
        <p:txBody>
          <a:bodyPr spcFirstLastPara="1" wrap="square" lIns="91425" tIns="91425" rIns="91425" bIns="91425" anchor="ctr" anchorCtr="0">
            <a:noAutofit/>
          </a:bodyPr>
          <a:lstStyle/>
          <a:p>
            <a:pPr marL="457200" lvl="0" indent="-336550" algn="l" rtl="0">
              <a:lnSpc>
                <a:spcPct val="100000"/>
              </a:lnSpc>
              <a:spcBef>
                <a:spcPts val="0"/>
              </a:spcBef>
              <a:spcAft>
                <a:spcPts val="0"/>
              </a:spcAft>
              <a:buSzPts val="1700"/>
              <a:buChar char="●"/>
            </a:pPr>
            <a:r>
              <a:rPr lang="en" sz="1700" dirty="0"/>
              <a:t>Be mindful of the period under review.</a:t>
            </a:r>
            <a:endParaRPr sz="1700" dirty="0"/>
          </a:p>
          <a:p>
            <a:pPr marL="457200" lvl="0" indent="-336550" algn="l" rtl="0">
              <a:lnSpc>
                <a:spcPct val="100000"/>
              </a:lnSpc>
              <a:spcBef>
                <a:spcPts val="1000"/>
              </a:spcBef>
              <a:spcAft>
                <a:spcPts val="0"/>
              </a:spcAft>
              <a:buSzPts val="1700"/>
              <a:buChar char="●"/>
            </a:pPr>
            <a:r>
              <a:rPr lang="en" sz="1700" dirty="0"/>
              <a:t>Focus on the impact of your activities. </a:t>
            </a:r>
            <a:endParaRPr sz="1700" dirty="0"/>
          </a:p>
          <a:p>
            <a:pPr marL="457200" lvl="0" indent="-336550" algn="l" rtl="0">
              <a:lnSpc>
                <a:spcPct val="100000"/>
              </a:lnSpc>
              <a:spcBef>
                <a:spcPts val="1000"/>
              </a:spcBef>
              <a:spcAft>
                <a:spcPts val="0"/>
              </a:spcAft>
              <a:buSzPts val="1700"/>
              <a:buChar char="●"/>
            </a:pPr>
            <a:r>
              <a:rPr lang="en" sz="1700" dirty="0"/>
              <a:t>Provide evidence.</a:t>
            </a:r>
            <a:endParaRPr sz="1700" dirty="0"/>
          </a:p>
          <a:p>
            <a:pPr marL="457200" lvl="0" indent="-336550" algn="l" rtl="0">
              <a:lnSpc>
                <a:spcPct val="100000"/>
              </a:lnSpc>
              <a:spcBef>
                <a:spcPts val="1000"/>
              </a:spcBef>
              <a:spcAft>
                <a:spcPts val="0"/>
              </a:spcAft>
              <a:buSzPts val="1700"/>
              <a:buChar char="●"/>
            </a:pPr>
            <a:r>
              <a:rPr lang="en" sz="1700" dirty="0"/>
              <a:t>Metrics without context are not useful.</a:t>
            </a:r>
            <a:endParaRPr sz="1700" dirty="0"/>
          </a:p>
          <a:p>
            <a:pPr marL="457200" lvl="0" indent="-336550" algn="l" rtl="0">
              <a:lnSpc>
                <a:spcPct val="100000"/>
              </a:lnSpc>
              <a:spcBef>
                <a:spcPts val="1000"/>
              </a:spcBef>
              <a:spcAft>
                <a:spcPts val="0"/>
              </a:spcAft>
              <a:buSzPts val="1700"/>
              <a:buChar char="●"/>
            </a:pPr>
            <a:r>
              <a:rPr lang="en" sz="1700" dirty="0"/>
              <a:t>Relate activities to your career goals and library priorities.</a:t>
            </a:r>
            <a:endParaRPr sz="1700" dirty="0"/>
          </a:p>
          <a:p>
            <a:pPr marL="457200" lvl="0" indent="-336550" algn="l" rtl="0">
              <a:lnSpc>
                <a:spcPct val="100000"/>
              </a:lnSpc>
              <a:spcBef>
                <a:spcPts val="1000"/>
              </a:spcBef>
              <a:spcAft>
                <a:spcPts val="0"/>
              </a:spcAft>
              <a:buSzPts val="1700"/>
              <a:buChar char="●"/>
            </a:pPr>
            <a:r>
              <a:rPr lang="en" sz="1700" dirty="0">
                <a:solidFill>
                  <a:schemeClr val="bg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Read the “Guidelines” </a:t>
            </a:r>
            <a:r>
              <a:rPr lang="en" sz="1700" dirty="0"/>
              <a:t>on LAUC-B’s review website</a:t>
            </a:r>
            <a:endParaRPr sz="1700" dirty="0"/>
          </a:p>
          <a:p>
            <a:pPr marL="457200" lvl="0" indent="-336550" algn="l" rtl="0">
              <a:lnSpc>
                <a:spcPct val="100000"/>
              </a:lnSpc>
              <a:spcBef>
                <a:spcPts val="1000"/>
              </a:spcBef>
              <a:spcAft>
                <a:spcPts val="0"/>
              </a:spcAft>
              <a:buSzPts val="1700"/>
              <a:buChar char="●"/>
            </a:pPr>
            <a:r>
              <a:rPr lang="en" sz="1700" dirty="0"/>
              <a:t>This is your opportunity to advocate for yourself and contextualize your work; seize it!</a:t>
            </a:r>
            <a:endParaRPr dirty="0">
              <a:solidFill>
                <a:schemeClr val="dk1"/>
              </a:solidFill>
            </a:endParaRPr>
          </a:p>
          <a:p>
            <a:pPr marL="0" marR="0" lvl="0" indent="0" algn="r" rtl="0">
              <a:lnSpc>
                <a:spcPct val="100000"/>
              </a:lnSpc>
              <a:spcBef>
                <a:spcPts val="1000"/>
              </a:spcBef>
              <a:spcAft>
                <a:spcPts val="0"/>
              </a:spcAft>
              <a:buClr>
                <a:schemeClr val="dk1"/>
              </a:buClr>
              <a:buSzPts val="1100"/>
              <a:buFont typeface="Arial"/>
              <a:buNone/>
            </a:pPr>
            <a:r>
              <a:rPr lang="en" sz="3000" b="1" i="1" u="none" strike="noStrike" cap="none" dirty="0">
                <a:solidFill>
                  <a:schemeClr val="dk1"/>
                </a:solidFill>
              </a:rPr>
              <a:t>Tell your story.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457200" y="338306"/>
            <a:ext cx="8229600" cy="762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dirty="0">
                <a:solidFill>
                  <a:schemeClr val="dk1"/>
                </a:solidFill>
                <a:highlight>
                  <a:srgbClr val="FFFFFF"/>
                </a:highlight>
                <a:latin typeface="Georgia"/>
                <a:ea typeface="Georgia"/>
                <a:cs typeface="Georgia"/>
                <a:sym typeface="Georgia"/>
              </a:rPr>
              <a:t>Types of reviews</a:t>
            </a:r>
            <a:endParaRPr sz="3200" b="1" dirty="0">
              <a:highlight>
                <a:srgbClr val="FFFFFF"/>
              </a:highlight>
              <a:latin typeface="Georgia"/>
              <a:ea typeface="Georgia"/>
              <a:cs typeface="Georgia"/>
              <a:sym typeface="Georgia"/>
            </a:endParaRPr>
          </a:p>
        </p:txBody>
      </p:sp>
      <p:sp>
        <p:nvSpPr>
          <p:cNvPr id="131" name="Google Shape;131;p10"/>
          <p:cNvSpPr txBox="1">
            <a:spLocks noGrp="1"/>
          </p:cNvSpPr>
          <p:nvPr>
            <p:ph type="body" idx="1"/>
          </p:nvPr>
        </p:nvSpPr>
        <p:spPr>
          <a:xfrm>
            <a:off x="738600" y="1247625"/>
            <a:ext cx="2471100" cy="191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PT Serif"/>
              <a:buNone/>
            </a:pPr>
            <a:r>
              <a:rPr lang="en" sz="1400" b="1" i="1" u="none" strike="noStrike" cap="none" dirty="0">
                <a:solidFill>
                  <a:schemeClr val="dk1"/>
                </a:solidFill>
                <a:latin typeface="Open Sans"/>
                <a:ea typeface="Open Sans"/>
                <a:cs typeface="Open Sans"/>
                <a:sym typeface="Open Sans"/>
              </a:rPr>
              <a:t>Standard Merit</a:t>
            </a:r>
            <a:endParaRPr sz="1400" dirty="0">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800"/>
              <a:buFont typeface="PT Serif"/>
              <a:buNone/>
            </a:pPr>
            <a:r>
              <a:rPr lang="en" sz="1300" i="0" u="none" strike="noStrike" cap="none" dirty="0">
                <a:solidFill>
                  <a:schemeClr val="dk1"/>
                </a:solidFill>
                <a:latin typeface="Open Sans"/>
                <a:ea typeface="Open Sans"/>
                <a:cs typeface="Open Sans"/>
                <a:sym typeface="Open Sans"/>
              </a:rPr>
              <a:t>Advancement within rank; standard review period every 2-3 years. Dossier covers current review period only.</a:t>
            </a:r>
            <a:endParaRPr sz="1300" dirty="0">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600"/>
              <a:buFont typeface="PT Serif"/>
              <a:buNone/>
            </a:pPr>
            <a:endParaRPr sz="1300" i="0" u="none" strike="noStrike" cap="none" dirty="0">
              <a:solidFill>
                <a:schemeClr val="dk1"/>
              </a:solidFill>
              <a:latin typeface="Open Sans"/>
              <a:ea typeface="Open Sans"/>
              <a:cs typeface="Open Sans"/>
              <a:sym typeface="Open Sans"/>
            </a:endParaRPr>
          </a:p>
        </p:txBody>
      </p:sp>
      <p:sp>
        <p:nvSpPr>
          <p:cNvPr id="132" name="Google Shape;132;p10"/>
          <p:cNvSpPr txBox="1">
            <a:spLocks noGrp="1"/>
          </p:cNvSpPr>
          <p:nvPr>
            <p:ph type="body" idx="2"/>
          </p:nvPr>
        </p:nvSpPr>
        <p:spPr>
          <a:xfrm>
            <a:off x="3336453" y="1247625"/>
            <a:ext cx="2471100" cy="191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PT Serif"/>
              <a:buNone/>
            </a:pPr>
            <a:r>
              <a:rPr lang="en" sz="1400" b="1" i="1" u="none" strike="noStrike" cap="none" dirty="0">
                <a:solidFill>
                  <a:schemeClr val="dk1"/>
                </a:solidFill>
                <a:latin typeface="Open Sans"/>
                <a:ea typeface="Open Sans"/>
                <a:cs typeface="Open Sans"/>
                <a:sym typeface="Open Sans"/>
              </a:rPr>
              <a:t>Career Status</a:t>
            </a:r>
            <a:endParaRPr sz="1400" dirty="0">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800"/>
              <a:buFont typeface="PT Serif"/>
              <a:buNone/>
            </a:pPr>
            <a:r>
              <a:rPr lang="en" sz="1300" i="0" u="none" strike="noStrike" cap="none" dirty="0">
                <a:solidFill>
                  <a:schemeClr val="dk1"/>
                </a:solidFill>
                <a:latin typeface="Open Sans"/>
                <a:ea typeface="Open Sans"/>
                <a:cs typeface="Open Sans"/>
                <a:sym typeface="Open Sans"/>
              </a:rPr>
              <a:t>Transition from potential career to career status. Dossier covers your entire career. (Reviewed by Ad Hoc committee.)</a:t>
            </a:r>
            <a:endParaRPr sz="1300" dirty="0">
              <a:latin typeface="Open Sans"/>
              <a:ea typeface="Open Sans"/>
              <a:cs typeface="Open Sans"/>
              <a:sym typeface="Open Sans"/>
            </a:endParaRPr>
          </a:p>
        </p:txBody>
      </p:sp>
      <p:sp>
        <p:nvSpPr>
          <p:cNvPr id="133" name="Google Shape;133;p10"/>
          <p:cNvSpPr txBox="1">
            <a:spLocks noGrp="1"/>
          </p:cNvSpPr>
          <p:nvPr>
            <p:ph type="body" idx="3"/>
          </p:nvPr>
        </p:nvSpPr>
        <p:spPr>
          <a:xfrm>
            <a:off x="5934307" y="1247625"/>
            <a:ext cx="2471100" cy="191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PT Serif"/>
              <a:buNone/>
            </a:pPr>
            <a:r>
              <a:rPr lang="en" sz="1400" b="1" i="1" u="none" strike="noStrike" cap="none" dirty="0">
                <a:solidFill>
                  <a:schemeClr val="dk1"/>
                </a:solidFill>
                <a:latin typeface="Open Sans"/>
                <a:ea typeface="Open Sans"/>
                <a:cs typeface="Open Sans"/>
                <a:sym typeface="Open Sans"/>
              </a:rPr>
              <a:t>Promotion</a:t>
            </a:r>
            <a:endParaRPr sz="1400" dirty="0">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800"/>
              <a:buFont typeface="PT Serif"/>
              <a:buNone/>
            </a:pPr>
            <a:r>
              <a:rPr lang="en" sz="1300" i="0" u="none" strike="noStrike" cap="none" dirty="0">
                <a:solidFill>
                  <a:schemeClr val="dk1"/>
                </a:solidFill>
                <a:latin typeface="Open Sans"/>
                <a:ea typeface="Open Sans"/>
                <a:cs typeface="Open Sans"/>
                <a:sym typeface="Open Sans"/>
              </a:rPr>
              <a:t>Advancement to higher rank. Dossier covers your entire career. (Reviewed by Ad Hoc committee.)</a:t>
            </a:r>
            <a:endParaRPr sz="1300" dirty="0">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600"/>
              <a:buFont typeface="PT Serif"/>
              <a:buNone/>
            </a:pPr>
            <a:endParaRPr sz="1300" i="0" u="none" strike="noStrike" cap="none" dirty="0">
              <a:solidFill>
                <a:schemeClr val="dk1"/>
              </a:solidFill>
              <a:latin typeface="Open Sans"/>
              <a:ea typeface="Open Sans"/>
              <a:cs typeface="Open Sans"/>
              <a:sym typeface="Open Sans"/>
            </a:endParaRPr>
          </a:p>
        </p:txBody>
      </p:sp>
      <p:sp>
        <p:nvSpPr>
          <p:cNvPr id="134" name="Google Shape;134;p10"/>
          <p:cNvSpPr txBox="1"/>
          <p:nvPr/>
        </p:nvSpPr>
        <p:spPr>
          <a:xfrm>
            <a:off x="3336450" y="2804975"/>
            <a:ext cx="3611100" cy="1319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800"/>
              <a:buFont typeface="Playfair Display"/>
              <a:buNone/>
            </a:pPr>
            <a:r>
              <a:rPr lang="en" sz="1400" b="1" i="1" u="none" strike="noStrike" cap="none" dirty="0">
                <a:solidFill>
                  <a:schemeClr val="dk1"/>
                </a:solidFill>
                <a:latin typeface="Open Sans"/>
                <a:ea typeface="Open Sans"/>
                <a:cs typeface="Open Sans"/>
                <a:sym typeface="Open Sans"/>
              </a:rPr>
              <a:t>Special cases</a:t>
            </a:r>
            <a:endParaRPr sz="1400" b="0" i="0" u="none" strike="noStrike" cap="none" dirty="0">
              <a:solidFill>
                <a:srgbClr val="000000"/>
              </a:solidFill>
              <a:latin typeface="Open Sans"/>
              <a:ea typeface="Open Sans"/>
              <a:cs typeface="Open Sans"/>
              <a:sym typeface="Open Sans"/>
            </a:endParaRPr>
          </a:p>
          <a:p>
            <a:pPr marL="457200" marR="0" lvl="0" indent="-311150" algn="l" rtl="0">
              <a:lnSpc>
                <a:spcPct val="115000"/>
              </a:lnSpc>
              <a:spcBef>
                <a:spcPts val="600"/>
              </a:spcBef>
              <a:spcAft>
                <a:spcPts val="0"/>
              </a:spcAft>
              <a:buClr>
                <a:schemeClr val="dk1"/>
              </a:buClr>
              <a:buSzPts val="1300"/>
              <a:buFont typeface="Open Sans"/>
              <a:buChar char="●"/>
            </a:pPr>
            <a:r>
              <a:rPr lang="en" sz="1300" b="0" i="0" u="none" strike="noStrike" cap="none" dirty="0">
                <a:solidFill>
                  <a:schemeClr val="dk1"/>
                </a:solidFill>
                <a:latin typeface="Open Sans"/>
                <a:ea typeface="Open Sans"/>
                <a:cs typeface="Open Sans"/>
                <a:sym typeface="Open Sans"/>
              </a:rPr>
              <a:t>Off-cycle review (by request)</a:t>
            </a:r>
            <a:endParaRPr sz="1300" b="0" i="0" u="none" strike="noStrike" cap="none" dirty="0">
              <a:solidFill>
                <a:srgbClr val="000000"/>
              </a:solidFill>
              <a:latin typeface="Open Sans"/>
              <a:ea typeface="Open Sans"/>
              <a:cs typeface="Open Sans"/>
              <a:sym typeface="Open Sans"/>
            </a:endParaRPr>
          </a:p>
          <a:p>
            <a:pPr marL="457200" marR="0" lvl="0" indent="-311150" algn="l" rtl="0">
              <a:lnSpc>
                <a:spcPct val="115000"/>
              </a:lnSpc>
              <a:spcBef>
                <a:spcPts val="0"/>
              </a:spcBef>
              <a:spcAft>
                <a:spcPts val="0"/>
              </a:spcAft>
              <a:buClr>
                <a:schemeClr val="dk1"/>
              </a:buClr>
              <a:buSzPts val="1300"/>
              <a:buFont typeface="Open Sans"/>
              <a:buChar char="●"/>
            </a:pPr>
            <a:r>
              <a:rPr lang="en" sz="1300" b="0" i="0" u="none" strike="noStrike" cap="none" dirty="0">
                <a:solidFill>
                  <a:schemeClr val="dk1"/>
                </a:solidFill>
                <a:latin typeface="Open Sans"/>
                <a:ea typeface="Open Sans"/>
                <a:cs typeface="Open Sans"/>
                <a:sym typeface="Open Sans"/>
              </a:rPr>
              <a:t>Greater than standard merit</a:t>
            </a:r>
            <a:endParaRPr sz="1300" b="0" i="0" u="none" strike="noStrike" cap="none" dirty="0">
              <a:solidFill>
                <a:srgbClr val="000000"/>
              </a:solidFill>
              <a:latin typeface="Open Sans"/>
              <a:ea typeface="Open Sans"/>
              <a:cs typeface="Open Sans"/>
              <a:sym typeface="Open Sans"/>
            </a:endParaRPr>
          </a:p>
          <a:p>
            <a:pPr marL="457200" marR="0" lvl="0" indent="-311150" algn="l" rtl="0">
              <a:lnSpc>
                <a:spcPct val="115000"/>
              </a:lnSpc>
              <a:spcBef>
                <a:spcPts val="0"/>
              </a:spcBef>
              <a:spcAft>
                <a:spcPts val="0"/>
              </a:spcAft>
              <a:buClr>
                <a:schemeClr val="dk1"/>
              </a:buClr>
              <a:buSzPts val="1300"/>
              <a:buFont typeface="Open Sans"/>
              <a:buChar char="●"/>
            </a:pPr>
            <a:r>
              <a:rPr lang="en" sz="1300" b="0" i="0" u="none" strike="noStrike" cap="none" dirty="0">
                <a:solidFill>
                  <a:schemeClr val="dk1"/>
                </a:solidFill>
                <a:latin typeface="Open Sans"/>
                <a:ea typeface="Open Sans"/>
                <a:cs typeface="Open Sans"/>
                <a:sym typeface="Open Sans"/>
              </a:rPr>
              <a:t>Special review </a:t>
            </a:r>
            <a:endParaRPr sz="1300" b="0" i="0" u="none" strike="noStrike" cap="none" dirty="0">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1"/>
          <p:cNvSpPr txBox="1">
            <a:spLocks noGrp="1"/>
          </p:cNvSpPr>
          <p:nvPr>
            <p:ph type="title"/>
          </p:nvPr>
        </p:nvSpPr>
        <p:spPr>
          <a:xfrm>
            <a:off x="405150" y="281156"/>
            <a:ext cx="8350200" cy="762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endParaRPr sz="3000" b="1" i="0" u="none" strike="noStrike" cap="none">
              <a:solidFill>
                <a:schemeClr val="dk1"/>
              </a:solidFill>
              <a:highlight>
                <a:srgbClr val="F3F3F3"/>
              </a:highlight>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1"/>
              </a:buClr>
              <a:buSzPts val="3000"/>
              <a:buFont typeface="Playfair Display"/>
              <a:buNone/>
            </a:pPr>
            <a:r>
              <a:rPr lang="en" sz="3200" b="1"/>
              <a:t>What Your Dossier Covers</a:t>
            </a:r>
            <a:endParaRPr sz="3200" b="1"/>
          </a:p>
          <a:p>
            <a:pPr marL="0" marR="0" lvl="0" indent="0" algn="ctr" rtl="0">
              <a:lnSpc>
                <a:spcPct val="100000"/>
              </a:lnSpc>
              <a:spcBef>
                <a:spcPts val="0"/>
              </a:spcBef>
              <a:spcAft>
                <a:spcPts val="0"/>
              </a:spcAft>
              <a:buClr>
                <a:schemeClr val="dk1"/>
              </a:buClr>
              <a:buSzPts val="3000"/>
              <a:buFont typeface="Playfair Display"/>
              <a:buNone/>
            </a:pPr>
            <a:endParaRPr sz="3000" b="1"/>
          </a:p>
        </p:txBody>
      </p:sp>
      <p:sp>
        <p:nvSpPr>
          <p:cNvPr id="140" name="Google Shape;140;p11"/>
          <p:cNvSpPr txBox="1">
            <a:spLocks noGrp="1"/>
          </p:cNvSpPr>
          <p:nvPr>
            <p:ph type="body" idx="1"/>
          </p:nvPr>
        </p:nvSpPr>
        <p:spPr>
          <a:xfrm>
            <a:off x="1133850" y="879356"/>
            <a:ext cx="6876300" cy="367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PT Serif"/>
              <a:buNone/>
            </a:pPr>
            <a:endParaRPr dirty="0"/>
          </a:p>
          <a:p>
            <a:pPr marL="0" marR="0" lvl="0" indent="0" algn="l" rtl="0">
              <a:lnSpc>
                <a:spcPct val="100000"/>
              </a:lnSpc>
              <a:spcBef>
                <a:spcPts val="0"/>
              </a:spcBef>
              <a:spcAft>
                <a:spcPts val="0"/>
              </a:spcAft>
              <a:buClr>
                <a:schemeClr val="dk1"/>
              </a:buClr>
              <a:buSzPts val="2000"/>
              <a:buFont typeface="PT Serif"/>
              <a:buNone/>
            </a:pPr>
            <a:endParaRPr dirty="0"/>
          </a:p>
          <a:p>
            <a:pPr marL="457200" marR="0" lvl="0" indent="-349250" algn="l" rtl="0">
              <a:lnSpc>
                <a:spcPct val="100000"/>
              </a:lnSpc>
              <a:spcBef>
                <a:spcPts val="0"/>
              </a:spcBef>
              <a:spcAft>
                <a:spcPts val="0"/>
              </a:spcAft>
              <a:buSzPts val="1900"/>
              <a:buChar char="●"/>
            </a:pPr>
            <a:r>
              <a:rPr lang="en" sz="1900" dirty="0"/>
              <a:t>Focus on the appropriate period under review and the impact of your own work</a:t>
            </a:r>
            <a:endParaRPr lang="en-US" sz="1900" dirty="0"/>
          </a:p>
          <a:p>
            <a:pPr marL="457200" marR="0" lvl="0" indent="-349250" algn="l" rtl="0">
              <a:lnSpc>
                <a:spcPct val="100000"/>
              </a:lnSpc>
              <a:spcBef>
                <a:spcPts val="1000"/>
              </a:spcBef>
              <a:spcAft>
                <a:spcPts val="0"/>
              </a:spcAft>
              <a:buSzPts val="1900"/>
              <a:buChar char="●"/>
            </a:pPr>
            <a:r>
              <a:rPr lang="en" sz="1900" dirty="0"/>
              <a:t>CAPA does not go “outside” the dossier</a:t>
            </a:r>
            <a:endParaRPr sz="1900" dirty="0"/>
          </a:p>
          <a:p>
            <a:pPr marL="457200" marR="0" lvl="0" indent="-349250" algn="l" rtl="0">
              <a:lnSpc>
                <a:spcPct val="100000"/>
              </a:lnSpc>
              <a:spcBef>
                <a:spcPts val="1000"/>
              </a:spcBef>
              <a:spcAft>
                <a:spcPts val="0"/>
              </a:spcAft>
              <a:buSzPts val="1900"/>
              <a:buChar char="●"/>
            </a:pPr>
            <a:r>
              <a:rPr lang="en" sz="1900" dirty="0"/>
              <a:t>Supporting materials: be selective, use your judgment, focus on impact</a:t>
            </a:r>
            <a:endParaRPr sz="1900" dirty="0"/>
          </a:p>
          <a:p>
            <a:pPr marL="457200" marR="0" lvl="0" indent="-349250" algn="l" rtl="0">
              <a:lnSpc>
                <a:spcPct val="100000"/>
              </a:lnSpc>
              <a:spcBef>
                <a:spcPts val="1000"/>
              </a:spcBef>
              <a:spcAft>
                <a:spcPts val="0"/>
              </a:spcAft>
              <a:buSzPts val="1900"/>
              <a:buChar char="●"/>
            </a:pPr>
            <a:r>
              <a:rPr lang="en" sz="1900" dirty="0"/>
              <a:t>When to solicit confidential letters of support</a:t>
            </a:r>
          </a:p>
          <a:p>
            <a:pPr marL="0" marR="0" lvl="0" indent="0" algn="l" rtl="0">
              <a:lnSpc>
                <a:spcPct val="100000"/>
              </a:lnSpc>
              <a:spcBef>
                <a:spcPts val="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a:p>
            <a:pPr marL="0" marR="0" lvl="0" indent="0" algn="l" rtl="0">
              <a:lnSpc>
                <a:spcPct val="100000"/>
              </a:lnSpc>
              <a:spcBef>
                <a:spcPts val="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3"/>
          <p:cNvSpPr txBox="1">
            <a:spLocks noGrp="1"/>
          </p:cNvSpPr>
          <p:nvPr>
            <p:ph type="title"/>
          </p:nvPr>
        </p:nvSpPr>
        <p:spPr>
          <a:xfrm>
            <a:off x="569850" y="185681"/>
            <a:ext cx="8004300" cy="762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r>
              <a:rPr lang="en" sz="3000" b="1" i="0" u="none" strike="noStrike" cap="none">
                <a:solidFill>
                  <a:schemeClr val="dk1"/>
                </a:solidFill>
              </a:rPr>
              <a:t>Elements of the Dossier</a:t>
            </a:r>
            <a:endParaRPr sz="3000"/>
          </a:p>
        </p:txBody>
      </p:sp>
      <p:sp>
        <p:nvSpPr>
          <p:cNvPr id="152" name="Google Shape;152;p13"/>
          <p:cNvSpPr txBox="1">
            <a:spLocks noGrp="1"/>
          </p:cNvSpPr>
          <p:nvPr>
            <p:ph type="body" idx="1"/>
          </p:nvPr>
        </p:nvSpPr>
        <p:spPr>
          <a:xfrm>
            <a:off x="409800" y="893919"/>
            <a:ext cx="8324400" cy="3563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PT Serif"/>
              <a:buNone/>
            </a:pPr>
            <a:r>
              <a:rPr lang="en" sz="1200" dirty="0"/>
              <a:t>All</a:t>
            </a:r>
            <a:r>
              <a:rPr lang="en" sz="1200" i="0" u="none" strike="noStrike" cap="none" dirty="0"/>
              <a:t> dossiers</a:t>
            </a:r>
            <a:r>
              <a:rPr lang="en" sz="1200" dirty="0"/>
              <a:t> </a:t>
            </a:r>
            <a:r>
              <a:rPr lang="en" sz="1200" i="0" u="none" strike="noStrike" cap="none" dirty="0"/>
              <a:t>contain:</a:t>
            </a:r>
            <a:endParaRPr sz="1200" dirty="0"/>
          </a:p>
          <a:p>
            <a:pPr marL="457200" marR="0" lvl="0" indent="-304800" algn="l" rtl="0">
              <a:lnSpc>
                <a:spcPct val="100000"/>
              </a:lnSpc>
              <a:spcBef>
                <a:spcPts val="1000"/>
              </a:spcBef>
              <a:spcAft>
                <a:spcPts val="0"/>
              </a:spcAft>
              <a:buSzPts val="1200"/>
              <a:buChar char="●"/>
            </a:pPr>
            <a:r>
              <a:rPr lang="en" sz="1200" b="1" i="0" u="none" strike="noStrike" cap="none" dirty="0"/>
              <a:t>Certification statement</a:t>
            </a:r>
            <a:r>
              <a:rPr lang="en" sz="1200" i="0" u="none" strike="noStrike" cap="none" dirty="0"/>
              <a:t> </a:t>
            </a:r>
            <a:r>
              <a:rPr lang="en" sz="1200" dirty="0"/>
              <a:t>and</a:t>
            </a:r>
            <a:r>
              <a:rPr lang="en" sz="1200" i="0" u="none" strike="noStrike" cap="none" dirty="0"/>
              <a:t> </a:t>
            </a:r>
            <a:r>
              <a:rPr lang="en" sz="1200" b="1" i="0" u="none" strike="noStrike" cap="none" dirty="0"/>
              <a:t>documentation checklist</a:t>
            </a:r>
            <a:r>
              <a:rPr lang="en" sz="1200" i="0" u="none" strike="noStrike" cap="none" dirty="0"/>
              <a:t> </a:t>
            </a:r>
            <a:r>
              <a:rPr lang="en" sz="1200" dirty="0"/>
              <a:t>–</a:t>
            </a:r>
            <a:r>
              <a:rPr lang="en" sz="1200" i="0" u="none" strike="noStrike" cap="none" dirty="0"/>
              <a:t> </a:t>
            </a:r>
            <a:r>
              <a:rPr lang="en" sz="1200" i="1" u="none" strike="noStrike" cap="none" dirty="0"/>
              <a:t>provided by LHRD/APO</a:t>
            </a:r>
            <a:endParaRPr sz="1200" dirty="0"/>
          </a:p>
          <a:p>
            <a:pPr marL="457200" marR="0" lvl="0" indent="-304800" algn="l" rtl="0">
              <a:lnSpc>
                <a:spcPct val="100000"/>
              </a:lnSpc>
              <a:spcBef>
                <a:spcPts val="1000"/>
              </a:spcBef>
              <a:spcAft>
                <a:spcPts val="0"/>
              </a:spcAft>
              <a:buSzPts val="1200"/>
              <a:buChar char="●"/>
            </a:pPr>
            <a:r>
              <a:rPr lang="en" sz="1200" b="1" dirty="0"/>
              <a:t>Curriculum Vitae</a:t>
            </a:r>
            <a:endParaRPr sz="1200" b="1" dirty="0"/>
          </a:p>
          <a:p>
            <a:pPr marL="457200" lvl="0" indent="-304800" algn="l" rtl="0">
              <a:lnSpc>
                <a:spcPct val="100000"/>
              </a:lnSpc>
              <a:spcBef>
                <a:spcPts val="1000"/>
              </a:spcBef>
              <a:spcAft>
                <a:spcPts val="0"/>
              </a:spcAft>
              <a:buSzPts val="1200"/>
              <a:buChar char="●"/>
            </a:pPr>
            <a:r>
              <a:rPr lang="en" sz="1200" b="1" dirty="0"/>
              <a:t>Self-evaluation</a:t>
            </a:r>
            <a:r>
              <a:rPr lang="en" sz="1200" dirty="0"/>
              <a:t> –</a:t>
            </a:r>
            <a:r>
              <a:rPr lang="en" sz="1200" b="1" dirty="0"/>
              <a:t> </a:t>
            </a:r>
            <a:r>
              <a:rPr lang="en" sz="1200" i="1" dirty="0"/>
              <a:t>ideally 3-5 pages </a:t>
            </a:r>
            <a:r>
              <a:rPr lang="en" sz="1200" dirty="0"/>
              <a:t>–</a:t>
            </a:r>
            <a:r>
              <a:rPr lang="en" sz="1200" b="1" dirty="0"/>
              <a:t> </a:t>
            </a:r>
            <a:r>
              <a:rPr lang="en" sz="1200" i="1" dirty="0"/>
              <a:t>be concise!</a:t>
            </a:r>
            <a:endParaRPr sz="1200" dirty="0"/>
          </a:p>
          <a:p>
            <a:pPr marL="457200" marR="0" lvl="0" indent="-304800" algn="l" rtl="0">
              <a:lnSpc>
                <a:spcPct val="100000"/>
              </a:lnSpc>
              <a:spcBef>
                <a:spcPts val="1000"/>
              </a:spcBef>
              <a:spcAft>
                <a:spcPts val="0"/>
              </a:spcAft>
              <a:buSzPts val="1200"/>
              <a:buChar char="●"/>
            </a:pPr>
            <a:r>
              <a:rPr lang="en" sz="1200" b="1" i="0" u="none" strike="noStrike" cap="none" dirty="0"/>
              <a:t>RI letter </a:t>
            </a:r>
            <a:endParaRPr sz="1200" b="1" i="0" u="none" strike="noStrike" cap="none" dirty="0"/>
          </a:p>
          <a:p>
            <a:pPr marL="457200" lvl="0" indent="-304800" algn="l" rtl="0">
              <a:lnSpc>
                <a:spcPct val="100000"/>
              </a:lnSpc>
              <a:spcBef>
                <a:spcPts val="1000"/>
              </a:spcBef>
              <a:spcAft>
                <a:spcPts val="0"/>
              </a:spcAft>
              <a:buSzPts val="1200"/>
              <a:buChar char="●"/>
            </a:pPr>
            <a:r>
              <a:rPr lang="en" sz="1200" b="1" dirty="0"/>
              <a:t>Supporting material</a:t>
            </a:r>
            <a:r>
              <a:rPr lang="en" sz="1200" dirty="0"/>
              <a:t> – </a:t>
            </a:r>
            <a:r>
              <a:rPr lang="en" sz="1200" i="1" dirty="0"/>
              <a:t>judiciously selected</a:t>
            </a:r>
            <a:endParaRPr sz="1200" i="1" dirty="0"/>
          </a:p>
          <a:p>
            <a:pPr marL="0" marR="0" lvl="0" indent="0" algn="l" rtl="0">
              <a:lnSpc>
                <a:spcPct val="100000"/>
              </a:lnSpc>
              <a:spcBef>
                <a:spcPts val="1000"/>
              </a:spcBef>
              <a:spcAft>
                <a:spcPts val="0"/>
              </a:spcAft>
              <a:buSzPts val="2000"/>
              <a:buNone/>
            </a:pPr>
            <a:r>
              <a:rPr lang="en" sz="1200" dirty="0"/>
              <a:t>In  certain cases, dossiers add:</a:t>
            </a:r>
            <a:endParaRPr sz="1200" dirty="0"/>
          </a:p>
          <a:p>
            <a:pPr marL="457200" lvl="0" indent="-304800" algn="l" rtl="0">
              <a:lnSpc>
                <a:spcPct val="100000"/>
              </a:lnSpc>
              <a:spcBef>
                <a:spcPts val="1000"/>
              </a:spcBef>
              <a:spcAft>
                <a:spcPts val="0"/>
              </a:spcAft>
              <a:buSzPts val="1200"/>
              <a:buChar char="●"/>
            </a:pPr>
            <a:r>
              <a:rPr lang="en" sz="1200" b="1" dirty="0"/>
              <a:t>Extended self-evaluation</a:t>
            </a:r>
            <a:r>
              <a:rPr lang="en" sz="1200" dirty="0"/>
              <a:t> –</a:t>
            </a:r>
            <a:r>
              <a:rPr lang="en" sz="1200" b="1" dirty="0"/>
              <a:t> </a:t>
            </a:r>
            <a:r>
              <a:rPr lang="en" sz="1200" i="1" dirty="0"/>
              <a:t>career status, promotion</a:t>
            </a:r>
            <a:endParaRPr sz="1200" dirty="0"/>
          </a:p>
          <a:p>
            <a:pPr marL="457200" lvl="0" indent="-304800" algn="l" rtl="0">
              <a:lnSpc>
                <a:spcPct val="100000"/>
              </a:lnSpc>
              <a:spcBef>
                <a:spcPts val="1000"/>
              </a:spcBef>
              <a:spcAft>
                <a:spcPts val="0"/>
              </a:spcAft>
              <a:buSzPts val="1200"/>
              <a:buChar char="●"/>
            </a:pPr>
            <a:r>
              <a:rPr lang="en" sz="1200" b="1" dirty="0"/>
              <a:t>AUL or affiliated equivalent letter</a:t>
            </a:r>
            <a:r>
              <a:rPr lang="en" sz="1200" dirty="0"/>
              <a:t> –</a:t>
            </a:r>
            <a:r>
              <a:rPr lang="en" sz="1200" b="1" dirty="0"/>
              <a:t> </a:t>
            </a:r>
            <a:r>
              <a:rPr lang="en" sz="1200" i="1" dirty="0"/>
              <a:t>optional, added for off-cycle, GTS, promotion, or career status review, or where AUL has something to add to the RI’s evaluation</a:t>
            </a:r>
            <a:endParaRPr sz="1200" dirty="0"/>
          </a:p>
          <a:p>
            <a:pPr marL="457200" lvl="0" indent="-304800" algn="l" rtl="0">
              <a:lnSpc>
                <a:spcPct val="100000"/>
              </a:lnSpc>
              <a:spcBef>
                <a:spcPts val="1000"/>
              </a:spcBef>
              <a:spcAft>
                <a:spcPts val="0"/>
              </a:spcAft>
              <a:buSzPts val="1200"/>
              <a:buChar char="●"/>
            </a:pPr>
            <a:r>
              <a:rPr lang="en" sz="1200" b="1" dirty="0"/>
              <a:t>Outside l</a:t>
            </a:r>
            <a:r>
              <a:rPr lang="en" sz="1200" b="1" i="0" u="none" strike="noStrike" cap="none" dirty="0"/>
              <a:t>etters of support</a:t>
            </a:r>
            <a:r>
              <a:rPr lang="en" sz="1200" dirty="0"/>
              <a:t> – </a:t>
            </a:r>
            <a:r>
              <a:rPr lang="en" sz="120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required for promotion and career status reviews, recommended for GTS</a:t>
            </a:r>
            <a:endParaRPr sz="120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endParaRPr>
          </a:p>
          <a:p>
            <a:pPr marL="0" marR="0" lvl="0" indent="0" algn="l" rtl="0">
              <a:lnSpc>
                <a:spcPct val="100000"/>
              </a:lnSpc>
              <a:spcBef>
                <a:spcPts val="1000"/>
              </a:spcBef>
              <a:spcAft>
                <a:spcPts val="1000"/>
              </a:spcAft>
              <a:buClr>
                <a:schemeClr val="dk1"/>
              </a:buClr>
              <a:buSzPts val="2000"/>
              <a:buFont typeface="PT Serif"/>
              <a:buNone/>
            </a:pPr>
            <a:endParaRPr sz="1100" i="0" u="none" strike="noStrike" cap="non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2"/>
          <p:cNvSpPr txBox="1">
            <a:spLocks noGrp="1"/>
          </p:cNvSpPr>
          <p:nvPr>
            <p:ph type="title"/>
          </p:nvPr>
        </p:nvSpPr>
        <p:spPr>
          <a:xfrm>
            <a:off x="405150" y="281156"/>
            <a:ext cx="8350200" cy="762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r>
              <a:rPr lang="en" sz="3200" b="1"/>
              <a:t>Dossier Presentation</a:t>
            </a:r>
            <a:endParaRPr sz="3200" b="1"/>
          </a:p>
          <a:p>
            <a:pPr marL="0" marR="0" lvl="0" indent="0" algn="ctr" rtl="0">
              <a:lnSpc>
                <a:spcPct val="100000"/>
              </a:lnSpc>
              <a:spcBef>
                <a:spcPts val="0"/>
              </a:spcBef>
              <a:spcAft>
                <a:spcPts val="0"/>
              </a:spcAft>
              <a:buClr>
                <a:schemeClr val="dk1"/>
              </a:buClr>
              <a:buSzPts val="3000"/>
              <a:buFont typeface="Playfair Display"/>
              <a:buNone/>
            </a:pPr>
            <a:endParaRPr sz="3000" b="1"/>
          </a:p>
        </p:txBody>
      </p:sp>
      <p:sp>
        <p:nvSpPr>
          <p:cNvPr id="146" name="Google Shape;146;p12"/>
          <p:cNvSpPr txBox="1">
            <a:spLocks noGrp="1"/>
          </p:cNvSpPr>
          <p:nvPr>
            <p:ph type="body" idx="1"/>
          </p:nvPr>
        </p:nvSpPr>
        <p:spPr>
          <a:xfrm>
            <a:off x="904750" y="966169"/>
            <a:ext cx="7621800" cy="367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PT Serif"/>
              <a:buNone/>
            </a:pPr>
            <a:endParaRPr dirty="0"/>
          </a:p>
          <a:p>
            <a:pPr marL="457200" marR="0" lvl="0" indent="-298450" algn="l" rtl="0">
              <a:lnSpc>
                <a:spcPct val="100000"/>
              </a:lnSpc>
              <a:spcBef>
                <a:spcPts val="0"/>
              </a:spcBef>
              <a:spcAft>
                <a:spcPts val="0"/>
              </a:spcAft>
              <a:buSzPts val="1100"/>
              <a:buChar char="●"/>
            </a:pPr>
            <a:r>
              <a:rPr lang="en" sz="1100" dirty="0"/>
              <a:t>Single searchable PDF file</a:t>
            </a:r>
            <a:endParaRPr sz="1100" dirty="0"/>
          </a:p>
          <a:p>
            <a:pPr marL="457200" marR="0" lvl="0" indent="-298450" algn="l" rtl="0">
              <a:lnSpc>
                <a:spcPct val="100000"/>
              </a:lnSpc>
              <a:spcBef>
                <a:spcPts val="1000"/>
              </a:spcBef>
              <a:spcAft>
                <a:spcPts val="0"/>
              </a:spcAft>
              <a:buSzPts val="1100"/>
              <a:buChar char="●"/>
            </a:pPr>
            <a:r>
              <a:rPr lang="en" sz="1100" dirty="0"/>
              <a:t>Title page with name, current rank, type of review, review period covered</a:t>
            </a:r>
            <a:endParaRPr sz="1100" dirty="0"/>
          </a:p>
          <a:p>
            <a:pPr marL="457200" marR="0" lvl="0" indent="-298450" algn="l" rtl="0">
              <a:lnSpc>
                <a:spcPct val="100000"/>
              </a:lnSpc>
              <a:spcBef>
                <a:spcPts val="1000"/>
              </a:spcBef>
              <a:spcAft>
                <a:spcPts val="0"/>
              </a:spcAft>
              <a:buSzPts val="1100"/>
              <a:buChar char="●"/>
            </a:pPr>
            <a:r>
              <a:rPr lang="en" sz="1100" dirty="0"/>
              <a:t>Table of Contents</a:t>
            </a:r>
            <a:endParaRPr sz="800" dirty="0"/>
          </a:p>
          <a:p>
            <a:pPr marL="457200" marR="0" lvl="0" indent="-298450" algn="l" rtl="0">
              <a:lnSpc>
                <a:spcPct val="100000"/>
              </a:lnSpc>
              <a:spcBef>
                <a:spcPts val="1000"/>
              </a:spcBef>
              <a:spcAft>
                <a:spcPts val="0"/>
              </a:spcAft>
              <a:buSzPts val="1100"/>
              <a:buChar char="●"/>
            </a:pPr>
            <a:r>
              <a:rPr lang="en" sz="1100" dirty="0"/>
              <a:t>Cover sheets for each section </a:t>
            </a:r>
            <a:endParaRPr sz="1100" dirty="0"/>
          </a:p>
          <a:p>
            <a:pPr marL="457200" lvl="0" indent="-298450" algn="l" rtl="0">
              <a:lnSpc>
                <a:spcPct val="100000"/>
              </a:lnSpc>
              <a:spcBef>
                <a:spcPts val="1000"/>
              </a:spcBef>
              <a:spcAft>
                <a:spcPts val="0"/>
              </a:spcAft>
              <a:buSzPts val="1100"/>
              <a:buChar char="●"/>
            </a:pPr>
            <a:r>
              <a:rPr lang="en" sz="1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Preferred section order: Cover page, TOC, Certification, Self-evaluation, RI evaluation, AUL/Director/Dean letter (if present), External letters (if present), Supporting documentation, </a:t>
            </a:r>
            <a:r>
              <a:rPr lang="en" sz="1100" dirty="0"/>
              <a:t>Curriculum Vitae</a:t>
            </a:r>
            <a:endParaRPr sz="1400" dirty="0"/>
          </a:p>
          <a:p>
            <a:pPr marL="457200" marR="0" lvl="0" indent="-298450" algn="l" rtl="0">
              <a:lnSpc>
                <a:spcPct val="100000"/>
              </a:lnSpc>
              <a:spcBef>
                <a:spcPts val="1000"/>
              </a:spcBef>
              <a:spcAft>
                <a:spcPts val="0"/>
              </a:spcAft>
              <a:buSzPts val="1100"/>
              <a:buChar char="●"/>
            </a:pPr>
            <a:r>
              <a:rPr lang="en" sz="1100" u="none" strike="noStrike" cap="none" dirty="0"/>
              <a:t>Comfortable </a:t>
            </a:r>
            <a:r>
              <a:rPr lang="en" sz="1100" dirty="0"/>
              <a:t>f</a:t>
            </a:r>
            <a:r>
              <a:rPr lang="en" sz="1100" u="none" strike="noStrike" cap="none" dirty="0"/>
              <a:t>ont si</a:t>
            </a:r>
            <a:r>
              <a:rPr lang="en" sz="1100" dirty="0"/>
              <a:t>ze (</a:t>
            </a:r>
            <a:r>
              <a:rPr lang="en" sz="1100" u="none" strike="noStrike" cap="none" dirty="0"/>
              <a:t>11 point or greater) </a:t>
            </a:r>
            <a:endParaRPr sz="1100" i="1" dirty="0"/>
          </a:p>
          <a:p>
            <a:pPr marL="457200" marR="0" lvl="0" indent="-298450" algn="l" rtl="0">
              <a:lnSpc>
                <a:spcPct val="100000"/>
              </a:lnSpc>
              <a:spcBef>
                <a:spcPts val="1000"/>
              </a:spcBef>
              <a:spcAft>
                <a:spcPts val="0"/>
              </a:spcAft>
              <a:buSzPts val="1100"/>
              <a:buChar char="●"/>
            </a:pPr>
            <a:r>
              <a:rPr lang="en" sz="1100" dirty="0"/>
              <a:t>Save a backup </a:t>
            </a:r>
            <a:r>
              <a:rPr lang="en" sz="1100" u="none" strike="noStrike" cap="none" dirty="0"/>
              <a:t>copy of everything </a:t>
            </a:r>
            <a:endParaRPr sz="1100" i="1" u="none" strike="noStrike" cap="none" dirty="0"/>
          </a:p>
          <a:p>
            <a:pPr marL="457200" marR="0" lvl="0" indent="-298450" algn="l" rtl="0">
              <a:lnSpc>
                <a:spcPct val="100000"/>
              </a:lnSpc>
              <a:spcBef>
                <a:spcPts val="1000"/>
              </a:spcBef>
              <a:spcAft>
                <a:spcPts val="0"/>
              </a:spcAft>
              <a:buSzPts val="1100"/>
              <a:buChar char="●"/>
            </a:pPr>
            <a:r>
              <a:rPr lang="en" sz="1100" dirty="0"/>
              <a:t>Proofread! </a:t>
            </a:r>
            <a:r>
              <a:rPr lang="en" sz="1100" i="0" u="none" strike="noStrike" cap="none" dirty="0"/>
              <a:t>Review your dossier before signing</a:t>
            </a:r>
            <a:endParaRPr sz="1100" i="0" u="none" strike="noStrike" cap="none" dirty="0"/>
          </a:p>
          <a:p>
            <a:pPr marL="457200" marR="0" lvl="0" indent="-298450" algn="l" rtl="0">
              <a:lnSpc>
                <a:spcPct val="100000"/>
              </a:lnSpc>
              <a:spcBef>
                <a:spcPts val="1000"/>
              </a:spcBef>
              <a:spcAft>
                <a:spcPts val="0"/>
              </a:spcAft>
              <a:buSzPts val="1100"/>
              <a:buChar char="●"/>
            </a:pPr>
            <a:r>
              <a:rPr lang="en" sz="1100" i="0" u="none" strike="noStrike" cap="none" dirty="0"/>
              <a:t>More tips, and a template, on LHRD’s website: </a:t>
            </a:r>
            <a:endParaRPr sz="1100" dirty="0"/>
          </a:p>
          <a:p>
            <a:pPr marL="457200" lvl="0" indent="0" algn="l" rtl="0">
              <a:lnSpc>
                <a:spcPct val="100000"/>
              </a:lnSpc>
              <a:spcBef>
                <a:spcPts val="1000"/>
              </a:spcBef>
              <a:spcAft>
                <a:spcPts val="0"/>
              </a:spcAft>
              <a:buSzPts val="1800"/>
              <a:buNone/>
            </a:pPr>
            <a:r>
              <a:rPr lang="en" sz="1100" dirty="0">
                <a:solidFill>
                  <a:srgbClr val="C28220"/>
                </a:solidFill>
              </a:rPr>
              <a:t>http://</a:t>
            </a:r>
            <a:r>
              <a:rPr lang="en" sz="1100" dirty="0" err="1">
                <a:solidFill>
                  <a:srgbClr val="C28220"/>
                </a:solidFill>
              </a:rPr>
              <a:t>ucblib.link</a:t>
            </a:r>
            <a:r>
              <a:rPr lang="en" sz="1100" dirty="0">
                <a:solidFill>
                  <a:srgbClr val="C28220"/>
                </a:solidFill>
              </a:rPr>
              <a:t>/</a:t>
            </a:r>
            <a:r>
              <a:rPr lang="en" sz="1100" dirty="0" err="1">
                <a:solidFill>
                  <a:srgbClr val="C28220"/>
                </a:solidFill>
              </a:rPr>
              <a:t>lauc-b_librarian_review</a:t>
            </a:r>
            <a:endParaRPr sz="1100" dirty="0">
              <a:solidFill>
                <a:srgbClr val="C28220"/>
              </a:solidFill>
            </a:endParaRPr>
          </a:p>
          <a:p>
            <a:pPr marL="0" marR="0" lvl="0" indent="0" algn="l" rtl="0">
              <a:lnSpc>
                <a:spcPct val="100000"/>
              </a:lnSpc>
              <a:spcBef>
                <a:spcPts val="100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a:p>
            <a:pPr marL="0" marR="0" lvl="0" indent="0" algn="l" rtl="0">
              <a:lnSpc>
                <a:spcPct val="100000"/>
              </a:lnSpc>
              <a:spcBef>
                <a:spcPts val="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B54AF1-A3AF-5E90-930B-E7CC47E575C5}"/>
              </a:ext>
            </a:extLst>
          </p:cNvPr>
          <p:cNvSpPr>
            <a:spLocks noGrp="1"/>
          </p:cNvSpPr>
          <p:nvPr>
            <p:ph type="body" idx="1"/>
          </p:nvPr>
        </p:nvSpPr>
        <p:spPr>
          <a:xfrm>
            <a:off x="786063" y="1688557"/>
            <a:ext cx="7243011" cy="2498431"/>
          </a:xfrm>
        </p:spPr>
        <p:txBody>
          <a:bodyPr/>
          <a:lstStyle/>
          <a:p>
            <a:pPr algn="l">
              <a:buFont typeface="Arial" panose="020B0604020202020204" pitchFamily="34" charset="0"/>
              <a:buChar char="•"/>
            </a:pPr>
            <a:r>
              <a:rPr lang="en-US" sz="1900" i="0" dirty="0">
                <a:latin typeface=""/>
              </a:rPr>
              <a:t>State (accurately) your current salary point and what kind of review you’re requesting </a:t>
            </a:r>
          </a:p>
          <a:p>
            <a:pPr algn="l">
              <a:buFont typeface="Arial" panose="020B0604020202020204" pitchFamily="34" charset="0"/>
              <a:buChar char="•"/>
            </a:pPr>
            <a:r>
              <a:rPr lang="en-US" sz="1900" i="0" dirty="0">
                <a:latin typeface=""/>
              </a:rPr>
              <a:t>Describe your primary job</a:t>
            </a:r>
          </a:p>
          <a:p>
            <a:pPr algn="l">
              <a:buFont typeface="Arial" panose="020B0604020202020204" pitchFamily="34" charset="0"/>
              <a:buChar char="•"/>
            </a:pPr>
            <a:r>
              <a:rPr lang="en-US" sz="1900" i="0" dirty="0">
                <a:latin typeface=""/>
              </a:rPr>
              <a:t>Cover the relevant review period </a:t>
            </a:r>
          </a:p>
          <a:p>
            <a:pPr algn="l">
              <a:buFont typeface="Arial" panose="020B0604020202020204" pitchFamily="34" charset="0"/>
              <a:buChar char="•"/>
            </a:pPr>
            <a:r>
              <a:rPr lang="en-US" sz="1900" i="0" dirty="0">
                <a:latin typeface=""/>
              </a:rPr>
              <a:t>3-5 pages is usually enough for a standard merit</a:t>
            </a:r>
          </a:p>
          <a:p>
            <a:pPr algn="l">
              <a:buFont typeface="Arial" panose="020B0604020202020204" pitchFamily="34" charset="0"/>
              <a:buChar char="•"/>
            </a:pPr>
            <a:r>
              <a:rPr lang="en-US" sz="1900" i="0" dirty="0">
                <a:latin typeface=""/>
              </a:rPr>
              <a:t>Focus on your own work</a:t>
            </a:r>
          </a:p>
          <a:p>
            <a:endParaRPr lang="en-US" dirty="0"/>
          </a:p>
          <a:p>
            <a:endParaRPr lang="en-US" dirty="0"/>
          </a:p>
        </p:txBody>
      </p:sp>
      <p:sp>
        <p:nvSpPr>
          <p:cNvPr id="3" name="Google Shape;183;p18">
            <a:extLst>
              <a:ext uri="{FF2B5EF4-FFF2-40B4-BE49-F238E27FC236}">
                <a16:creationId xmlns:a16="http://schemas.microsoft.com/office/drawing/2014/main" id="{F8BEDBAF-EF13-C36E-EE63-567F9A79D446}"/>
              </a:ext>
            </a:extLst>
          </p:cNvPr>
          <p:cNvSpPr txBox="1">
            <a:spLocks/>
          </p:cNvSpPr>
          <p:nvPr/>
        </p:nvSpPr>
        <p:spPr>
          <a:xfrm>
            <a:off x="401637" y="294215"/>
            <a:ext cx="8340600" cy="7976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9pPr>
          </a:lstStyle>
          <a:p>
            <a:pPr algn="ctr">
              <a:buSzPts val="3000"/>
              <a:buFont typeface="Playfair Display"/>
              <a:buNone/>
            </a:pPr>
            <a:endParaRPr lang="en-US" sz="3000" b="1" dirty="0">
              <a:latin typeface="Playfair Display"/>
              <a:ea typeface="Playfair Display"/>
              <a:cs typeface="Playfair Display"/>
              <a:sym typeface="Playfair Display"/>
            </a:endParaRPr>
          </a:p>
          <a:p>
            <a:pPr algn="ctr">
              <a:buSzPts val="3000"/>
              <a:buFont typeface="Playfair Display"/>
              <a:buNone/>
            </a:pPr>
            <a:r>
              <a:rPr lang="en-US" sz="3200" b="1" dirty="0">
                <a:solidFill>
                  <a:srgbClr val="000000"/>
                </a:solidFill>
              </a:rPr>
              <a:t>Self-evaluation overview</a:t>
            </a:r>
            <a:endParaRPr lang="en-US" sz="3200" dirty="0"/>
          </a:p>
        </p:txBody>
      </p:sp>
    </p:spTree>
    <p:extLst>
      <p:ext uri="{BB962C8B-B14F-4D97-AF65-F5344CB8AC3E}">
        <p14:creationId xmlns:p14="http://schemas.microsoft.com/office/powerpoint/2010/main" val="375231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body" idx="1"/>
          </p:nvPr>
        </p:nvSpPr>
        <p:spPr>
          <a:xfrm>
            <a:off x="1064550" y="1474556"/>
            <a:ext cx="7014900" cy="28660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PT Serif"/>
              <a:buNone/>
            </a:pPr>
            <a:r>
              <a:rPr lang="en" sz="1900" i="1" u="none" strike="noStrike" cap="none" dirty="0">
                <a:solidFill>
                  <a:schemeClr val="dk1"/>
                </a:solidFill>
                <a:latin typeface="Open Sans"/>
                <a:ea typeface="Open Sans"/>
                <a:cs typeface="Open Sans"/>
                <a:sym typeface="Open Sans"/>
              </a:rPr>
              <a:t>I am an </a:t>
            </a:r>
            <a:r>
              <a:rPr lang="en" sz="1900" dirty="0">
                <a:latin typeface="Open Sans"/>
                <a:ea typeface="Open Sans"/>
                <a:cs typeface="Open Sans"/>
                <a:sym typeface="Open Sans"/>
              </a:rPr>
              <a:t>A</a:t>
            </a:r>
            <a:r>
              <a:rPr lang="en" sz="1900" i="1" strike="noStrike" cap="none" dirty="0">
                <a:solidFill>
                  <a:schemeClr val="dk1"/>
                </a:solidFill>
                <a:latin typeface="Open Sans"/>
                <a:ea typeface="Open Sans"/>
                <a:cs typeface="Open Sans"/>
                <a:sym typeface="Open Sans"/>
              </a:rPr>
              <a:t>ssociate </a:t>
            </a:r>
            <a:r>
              <a:rPr lang="en" sz="1900" dirty="0">
                <a:latin typeface="Open Sans"/>
                <a:ea typeface="Open Sans"/>
                <a:cs typeface="Open Sans"/>
                <a:sym typeface="Open Sans"/>
              </a:rPr>
              <a:t>L</a:t>
            </a:r>
            <a:r>
              <a:rPr lang="en" sz="1900" i="1" strike="noStrike" cap="none" dirty="0">
                <a:solidFill>
                  <a:schemeClr val="dk1"/>
                </a:solidFill>
                <a:latin typeface="Open Sans"/>
                <a:ea typeface="Open Sans"/>
                <a:cs typeface="Open Sans"/>
                <a:sym typeface="Open Sans"/>
              </a:rPr>
              <a:t>ibrarian</a:t>
            </a:r>
            <a:r>
              <a:rPr lang="en" sz="1900" i="1" u="none" strike="noStrike" cap="none" dirty="0">
                <a:solidFill>
                  <a:schemeClr val="dk1"/>
                </a:solidFill>
                <a:latin typeface="Open Sans"/>
                <a:ea typeface="Open Sans"/>
                <a:cs typeface="Open Sans"/>
                <a:sym typeface="Open Sans"/>
              </a:rPr>
              <a:t> with a current salary at the </a:t>
            </a:r>
            <a:r>
              <a:rPr lang="en" sz="1900" i="1" u="none" strike="noStrike" cap="none" dirty="0" err="1">
                <a:solidFill>
                  <a:schemeClr val="dk1"/>
                </a:solidFill>
                <a:latin typeface="Open Sans"/>
                <a:ea typeface="Open Sans"/>
                <a:cs typeface="Open Sans"/>
                <a:sym typeface="Open Sans"/>
              </a:rPr>
              <a:t>Xth</a:t>
            </a:r>
            <a:r>
              <a:rPr lang="en" sz="1900" i="1" u="none" strike="noStrike" cap="none" dirty="0">
                <a:solidFill>
                  <a:schemeClr val="dk1"/>
                </a:solidFill>
                <a:latin typeface="Open Sans"/>
                <a:ea typeface="Open Sans"/>
                <a:cs typeface="Open Sans"/>
                <a:sym typeface="Open Sans"/>
              </a:rPr>
              <a:t> point. This self-evaluation supports a </a:t>
            </a:r>
            <a:r>
              <a:rPr lang="en" sz="1900" i="1" strike="noStrike" cap="none" dirty="0">
                <a:solidFill>
                  <a:schemeClr val="dk1"/>
                </a:solidFill>
                <a:latin typeface="Open Sans"/>
                <a:ea typeface="Open Sans"/>
                <a:cs typeface="Open Sans"/>
                <a:sym typeface="Open Sans"/>
              </a:rPr>
              <a:t>standard merit/merit review for a greater than standard increase to the </a:t>
            </a:r>
            <a:r>
              <a:rPr lang="en" sz="1900" i="1" strike="noStrike" cap="none" dirty="0" err="1">
                <a:solidFill>
                  <a:schemeClr val="dk1"/>
                </a:solidFill>
                <a:latin typeface="Open Sans"/>
                <a:ea typeface="Open Sans"/>
                <a:cs typeface="Open Sans"/>
                <a:sym typeface="Open Sans"/>
              </a:rPr>
              <a:t>Zth</a:t>
            </a:r>
            <a:r>
              <a:rPr lang="en" sz="1900" i="1" strike="noStrike" cap="none" dirty="0">
                <a:solidFill>
                  <a:schemeClr val="dk1"/>
                </a:solidFill>
                <a:latin typeface="Open Sans"/>
                <a:ea typeface="Open Sans"/>
                <a:cs typeface="Open Sans"/>
                <a:sym typeface="Open Sans"/>
              </a:rPr>
              <a:t> salary point/career</a:t>
            </a:r>
            <a:r>
              <a:rPr lang="en" sz="1900" dirty="0">
                <a:latin typeface="Open Sans"/>
                <a:ea typeface="Open Sans"/>
                <a:cs typeface="Open Sans"/>
                <a:sym typeface="Open Sans"/>
              </a:rPr>
              <a:t> status/promotion review</a:t>
            </a:r>
            <a:r>
              <a:rPr lang="en" sz="1900" i="1" strike="noStrike" cap="none" dirty="0">
                <a:solidFill>
                  <a:schemeClr val="dk1"/>
                </a:solidFill>
                <a:latin typeface="Open Sans"/>
                <a:ea typeface="Open Sans"/>
                <a:cs typeface="Open Sans"/>
                <a:sym typeface="Open Sans"/>
              </a:rPr>
              <a:t>.</a:t>
            </a:r>
            <a:endParaRPr sz="1900" dirty="0">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000"/>
              <a:buFont typeface="PT Serif"/>
              <a:buNone/>
            </a:pPr>
            <a:endParaRPr sz="1900" i="1"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000"/>
              <a:buFont typeface="PT Serif"/>
              <a:buNone/>
            </a:pPr>
            <a:endParaRPr sz="1900" i="1"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800"/>
              <a:buFont typeface="PT Serif"/>
              <a:buNone/>
            </a:pPr>
            <a:r>
              <a:rPr lang="en" sz="1900" i="0" u="none" strike="noStrike" cap="none" dirty="0">
                <a:solidFill>
                  <a:schemeClr val="dk1"/>
                </a:solidFill>
                <a:latin typeface="Open Sans"/>
                <a:ea typeface="Open Sans"/>
                <a:cs typeface="Open Sans"/>
                <a:sym typeface="Open Sans"/>
              </a:rPr>
              <a:t>Recommended language for the opening paragraph of a self-evaluation. </a:t>
            </a:r>
            <a:r>
              <a:rPr lang="en" sz="1900" i="0" dirty="0">
                <a:latin typeface="Open Sans"/>
                <a:ea typeface="Open Sans"/>
                <a:cs typeface="Open Sans"/>
                <a:sym typeface="Open Sans"/>
              </a:rPr>
              <a:t>Clearly (and accurately!) state your current rank and salary point and what you are asking for.</a:t>
            </a:r>
            <a:endParaRPr sz="1900" dirty="0">
              <a:latin typeface="Open Sans"/>
              <a:ea typeface="Open Sans"/>
              <a:cs typeface="Open Sans"/>
              <a:sym typeface="Open Sans"/>
            </a:endParaRPr>
          </a:p>
        </p:txBody>
      </p:sp>
      <p:sp>
        <p:nvSpPr>
          <p:cNvPr id="183" name="Google Shape;183;p18"/>
          <p:cNvSpPr txBox="1">
            <a:spLocks noGrp="1"/>
          </p:cNvSpPr>
          <p:nvPr>
            <p:ph type="title" idx="4294967295"/>
          </p:nvPr>
        </p:nvSpPr>
        <p:spPr>
          <a:xfrm>
            <a:off x="401637" y="294215"/>
            <a:ext cx="8340600" cy="7976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endParaRPr sz="3000" b="1" i="0" u="none" strike="noStrike" cap="none" dirty="0">
              <a:solidFill>
                <a:schemeClr val="dk1"/>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dirty="0">
                <a:solidFill>
                  <a:srgbClr val="000000"/>
                </a:solidFill>
              </a:rPr>
              <a:t>Self-evaluation tips</a:t>
            </a:r>
            <a:endParaRP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body" idx="1"/>
          </p:nvPr>
        </p:nvSpPr>
        <p:spPr>
          <a:xfrm>
            <a:off x="1177650" y="1489013"/>
            <a:ext cx="6788700" cy="28298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PT Serif"/>
              <a:buNone/>
            </a:pPr>
            <a:r>
              <a:rPr lang="en" sz="1900">
                <a:latin typeface="Open Sans"/>
                <a:ea typeface="Open Sans"/>
                <a:cs typeface="Open Sans"/>
                <a:sym typeface="Open Sans"/>
              </a:rPr>
              <a:t>I am librarian for X.  For this review cycle, I managed the collections/cataloged new items for the collections/oversaw the operations of Y Library in the Z Division.</a:t>
            </a:r>
            <a:endParaRPr sz="1900">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000"/>
              <a:buFont typeface="PT Serif"/>
              <a:buNone/>
            </a:pPr>
            <a:endParaRPr sz="1900" i="1"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000"/>
              <a:buFont typeface="PT Serif"/>
              <a:buNone/>
            </a:pPr>
            <a:endParaRPr sz="1900" i="1"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800"/>
              <a:buFont typeface="PT Serif"/>
              <a:buNone/>
            </a:pPr>
            <a:r>
              <a:rPr lang="en" sz="1900" i="0">
                <a:latin typeface="Open Sans"/>
                <a:ea typeface="Open Sans"/>
                <a:cs typeface="Open Sans"/>
                <a:sym typeface="Open Sans"/>
              </a:rPr>
              <a:t>In the opening paragraph(s) of your self evaluation, give a brief description of your work and role in the library.  Not everyone on CAPA may be familiar with your work and this helps to put your work in context.</a:t>
            </a:r>
            <a:endParaRPr sz="1900">
              <a:latin typeface="Open Sans"/>
              <a:ea typeface="Open Sans"/>
              <a:cs typeface="Open Sans"/>
              <a:sym typeface="Open Sans"/>
            </a:endParaRPr>
          </a:p>
        </p:txBody>
      </p:sp>
      <p:sp>
        <p:nvSpPr>
          <p:cNvPr id="189" name="Google Shape;189;p19"/>
          <p:cNvSpPr txBox="1">
            <a:spLocks noGrp="1"/>
          </p:cNvSpPr>
          <p:nvPr>
            <p:ph type="title" idx="4294967295"/>
          </p:nvPr>
        </p:nvSpPr>
        <p:spPr>
          <a:xfrm>
            <a:off x="401637" y="303610"/>
            <a:ext cx="8340600" cy="7976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endParaRPr sz="3000" b="1" i="0" u="none" strike="noStrike" cap="none">
              <a:solidFill>
                <a:schemeClr val="dk1"/>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a:solidFill>
                  <a:srgbClr val="000000"/>
                </a:solidFill>
              </a:rPr>
              <a:t>Self-evaluation tips</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ctrTitle" idx="4294967295"/>
          </p:nvPr>
        </p:nvSpPr>
        <p:spPr>
          <a:xfrm>
            <a:off x="388962" y="398850"/>
            <a:ext cx="8366100" cy="8952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Playfair Display"/>
              <a:buNone/>
            </a:pPr>
            <a:r>
              <a:rPr lang="en" sz="3200" b="1" i="0" u="none" strike="noStrike" cap="none" dirty="0">
                <a:solidFill>
                  <a:schemeClr val="dk1"/>
                </a:solidFill>
                <a:latin typeface="Georgia"/>
                <a:ea typeface="Georgia"/>
                <a:cs typeface="Georgia"/>
                <a:sym typeface="Georgia"/>
              </a:rPr>
              <a:t>What’s CAPA?</a:t>
            </a:r>
            <a:endParaRPr sz="3200" b="1" i="0" u="none" strike="noStrike" cap="none" dirty="0">
              <a:solidFill>
                <a:schemeClr val="dk1"/>
              </a:solidFill>
              <a:latin typeface="Georgia"/>
              <a:ea typeface="Georgia"/>
              <a:cs typeface="Georgia"/>
              <a:sym typeface="Georgia"/>
            </a:endParaRPr>
          </a:p>
        </p:txBody>
      </p:sp>
      <p:sp>
        <p:nvSpPr>
          <p:cNvPr id="3" name="TextBox 2">
            <a:extLst>
              <a:ext uri="{FF2B5EF4-FFF2-40B4-BE49-F238E27FC236}">
                <a16:creationId xmlns:a16="http://schemas.microsoft.com/office/drawing/2014/main" id="{9385E546-FB0A-D0F0-FC9F-8E5EB42462AB}"/>
              </a:ext>
            </a:extLst>
          </p:cNvPr>
          <p:cNvSpPr txBox="1"/>
          <p:nvPr/>
        </p:nvSpPr>
        <p:spPr>
          <a:xfrm>
            <a:off x="1208314" y="1524000"/>
            <a:ext cx="6672943"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t>LAUC-B Committee on Appointment, Promotion, and Advancement</a:t>
            </a:r>
          </a:p>
          <a:p>
            <a:endParaRPr lang="en-US" sz="1800" dirty="0"/>
          </a:p>
          <a:p>
            <a:pPr marL="285750" indent="-285750">
              <a:buFont typeface="Arial" panose="020B0604020202020204" pitchFamily="34" charset="0"/>
              <a:buChar char="•"/>
            </a:pPr>
            <a:r>
              <a:rPr lang="en-US" sz="1800" dirty="0"/>
              <a:t>Peer reviewers of:</a:t>
            </a:r>
          </a:p>
          <a:p>
            <a:pPr lvl="2"/>
            <a:endParaRPr lang="en-US" sz="1800" dirty="0"/>
          </a:p>
        </p:txBody>
      </p:sp>
      <p:sp>
        <p:nvSpPr>
          <p:cNvPr id="4" name="TextBox 3">
            <a:extLst>
              <a:ext uri="{FF2B5EF4-FFF2-40B4-BE49-F238E27FC236}">
                <a16:creationId xmlns:a16="http://schemas.microsoft.com/office/drawing/2014/main" id="{6A55F15B-8CFA-DA39-788B-6A81BE263147}"/>
              </a:ext>
            </a:extLst>
          </p:cNvPr>
          <p:cNvSpPr txBox="1"/>
          <p:nvPr/>
        </p:nvSpPr>
        <p:spPr>
          <a:xfrm>
            <a:off x="2002970" y="2678162"/>
            <a:ext cx="4441372"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Appointments to the Librarian Series</a:t>
            </a:r>
          </a:p>
          <a:p>
            <a:pPr marL="285750" indent="-285750">
              <a:buFont typeface="Arial" panose="020B0604020202020204" pitchFamily="34" charset="0"/>
              <a:buChar char="•"/>
            </a:pPr>
            <a:r>
              <a:rPr lang="en-US" sz="1800" dirty="0"/>
              <a:t>Promotion and advancement in the Librarian Series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body" idx="1"/>
          </p:nvPr>
        </p:nvSpPr>
        <p:spPr>
          <a:xfrm>
            <a:off x="1031925" y="1371919"/>
            <a:ext cx="6788700" cy="115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PT Serif"/>
              <a:buNone/>
            </a:pPr>
            <a:r>
              <a:rPr lang="en" sz="1900" dirty="0">
                <a:latin typeface="Open Sans"/>
                <a:ea typeface="Open Sans"/>
                <a:cs typeface="Open Sans"/>
                <a:sym typeface="Open Sans"/>
              </a:rPr>
              <a:t>During this review cycle, I worked on project X</a:t>
            </a:r>
            <a:r>
              <a:rPr lang="en" sz="1900" i="1" u="none" strike="noStrike" cap="none" dirty="0">
                <a:solidFill>
                  <a:schemeClr val="dk1"/>
                </a:solidFill>
                <a:latin typeface="Open Sans"/>
                <a:ea typeface="Open Sans"/>
                <a:cs typeface="Open Sans"/>
                <a:sym typeface="Open Sans"/>
              </a:rPr>
              <a:t>. Pro</a:t>
            </a:r>
            <a:r>
              <a:rPr lang="en" sz="1900" dirty="0">
                <a:latin typeface="Open Sans"/>
                <a:ea typeface="Open Sans"/>
                <a:cs typeface="Open Sans"/>
                <a:sym typeface="Open Sans"/>
              </a:rPr>
              <a:t>ject X is intended to …. The project will make it easier for patrons to ...</a:t>
            </a:r>
            <a:r>
              <a:rPr lang="en" sz="1900" i="1" u="none" strike="noStrike" cap="none" dirty="0">
                <a:solidFill>
                  <a:schemeClr val="dk1"/>
                </a:solidFill>
                <a:latin typeface="Open Sans"/>
                <a:ea typeface="Open Sans"/>
                <a:cs typeface="Open Sans"/>
                <a:sym typeface="Open Sans"/>
              </a:rPr>
              <a:t>. My role was to ….</a:t>
            </a:r>
            <a:endParaRPr sz="1900" dirty="0">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000"/>
              <a:buFont typeface="PT Serif"/>
              <a:buNone/>
            </a:pPr>
            <a:endParaRPr sz="1900" i="1"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000"/>
              <a:buFont typeface="PT Serif"/>
              <a:buNone/>
            </a:pPr>
            <a:endParaRPr sz="1900" i="1"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800"/>
              <a:buFont typeface="PT Serif"/>
              <a:buNone/>
            </a:pPr>
            <a:r>
              <a:rPr lang="en" sz="1900" i="0" dirty="0">
                <a:latin typeface="Open Sans"/>
                <a:ea typeface="Open Sans"/>
                <a:cs typeface="Open Sans"/>
                <a:sym typeface="Open Sans"/>
              </a:rPr>
              <a:t>When writing your self-evaluation, briefly describe the work/project and its impact, including any metrics and/or how the work/project fits in with other Library goals.  This will better support your request while providing additional context.</a:t>
            </a:r>
            <a:endParaRPr sz="1900" dirty="0">
              <a:latin typeface="Open Sans"/>
              <a:ea typeface="Open Sans"/>
              <a:cs typeface="Open Sans"/>
              <a:sym typeface="Open Sans"/>
            </a:endParaRPr>
          </a:p>
        </p:txBody>
      </p:sp>
      <p:sp>
        <p:nvSpPr>
          <p:cNvPr id="195" name="Google Shape;195;p20"/>
          <p:cNvSpPr txBox="1">
            <a:spLocks noGrp="1"/>
          </p:cNvSpPr>
          <p:nvPr>
            <p:ph type="title" idx="4294967295"/>
          </p:nvPr>
        </p:nvSpPr>
        <p:spPr>
          <a:xfrm>
            <a:off x="544513" y="303610"/>
            <a:ext cx="8055000" cy="796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endParaRPr sz="3000" b="1" i="0" u="none" strike="noStrike" cap="none">
              <a:solidFill>
                <a:schemeClr val="dk1"/>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a:solidFill>
                  <a:srgbClr val="000000"/>
                </a:solidFill>
              </a:rPr>
              <a:t>Self-evaluation tips</a:t>
            </a:r>
            <a:endParaRPr sz="3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body" idx="1"/>
          </p:nvPr>
        </p:nvSpPr>
        <p:spPr>
          <a:xfrm>
            <a:off x="1044800" y="1308438"/>
            <a:ext cx="6788700" cy="115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PT Serif"/>
              <a:buNone/>
            </a:pPr>
            <a:r>
              <a:rPr lang="en" sz="1900" dirty="0">
                <a:latin typeface="Open Sans"/>
                <a:ea typeface="Open Sans"/>
                <a:cs typeface="Open Sans"/>
                <a:sym typeface="Open Sans"/>
              </a:rPr>
              <a:t>I did extensive work on Z, but the final product will be completed in the next review cycle.  I’d like a greater than standard merit based on the work done in this review cycle.</a:t>
            </a:r>
            <a:endParaRPr sz="1900" dirty="0">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PT Serif"/>
              <a:buNone/>
            </a:pPr>
            <a:endParaRPr sz="1900" i="1"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800"/>
              <a:buFont typeface="PT Serif"/>
              <a:buNone/>
            </a:pPr>
            <a:r>
              <a:rPr lang="en" sz="1900" i="0" dirty="0">
                <a:latin typeface="Open Sans"/>
                <a:ea typeface="Open Sans"/>
                <a:cs typeface="Open Sans"/>
                <a:sym typeface="Open Sans"/>
              </a:rPr>
              <a:t>While your work may have resulted in a project that will be realized in the next review cycle, CAPA can’t evaluate its impact since it won’t be complete until after the review period. This is a common issue with event planning, creative and scholarly work, etc.</a:t>
            </a:r>
            <a:endParaRPr sz="1900" dirty="0">
              <a:latin typeface="Open Sans"/>
              <a:ea typeface="Open Sans"/>
              <a:cs typeface="Open Sans"/>
              <a:sym typeface="Open Sans"/>
            </a:endParaRPr>
          </a:p>
        </p:txBody>
      </p:sp>
      <p:sp>
        <p:nvSpPr>
          <p:cNvPr id="201" name="Google Shape;201;p21"/>
          <p:cNvSpPr txBox="1">
            <a:spLocks noGrp="1"/>
          </p:cNvSpPr>
          <p:nvPr>
            <p:ph type="title" idx="4294967295"/>
          </p:nvPr>
        </p:nvSpPr>
        <p:spPr>
          <a:xfrm>
            <a:off x="525462" y="303610"/>
            <a:ext cx="8093100" cy="81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endParaRPr sz="3000" b="1" i="0" u="none" strike="noStrike" cap="none">
              <a:solidFill>
                <a:schemeClr val="dk1"/>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a:solidFill>
                  <a:srgbClr val="000000"/>
                </a:solidFill>
              </a:rPr>
              <a:t>Self-evaluation tips</a:t>
            </a:r>
            <a:endParaRPr sz="3200"/>
          </a:p>
        </p:txBody>
      </p:sp>
      <p:cxnSp>
        <p:nvCxnSpPr>
          <p:cNvPr id="4" name="Straight Connector 3">
            <a:extLst>
              <a:ext uri="{FF2B5EF4-FFF2-40B4-BE49-F238E27FC236}">
                <a16:creationId xmlns:a16="http://schemas.microsoft.com/office/drawing/2014/main" id="{7DF2BE5E-51FF-EA39-AF19-E90823B98D16}"/>
              </a:ext>
            </a:extLst>
          </p:cNvPr>
          <p:cNvCxnSpPr/>
          <p:nvPr/>
        </p:nvCxnSpPr>
        <p:spPr>
          <a:xfrm>
            <a:off x="2100943" y="1308438"/>
            <a:ext cx="4909457" cy="11511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71165CA-A6B9-2B1C-7677-C95A0F90F07B}"/>
              </a:ext>
            </a:extLst>
          </p:cNvPr>
          <p:cNvCxnSpPr>
            <a:cxnSpLocks/>
          </p:cNvCxnSpPr>
          <p:nvPr/>
        </p:nvCxnSpPr>
        <p:spPr>
          <a:xfrm flipV="1">
            <a:off x="2133600" y="1308438"/>
            <a:ext cx="4876800" cy="11511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2"/>
          <p:cNvSpPr txBox="1">
            <a:spLocks noGrp="1"/>
          </p:cNvSpPr>
          <p:nvPr>
            <p:ph type="body" idx="1"/>
          </p:nvPr>
        </p:nvSpPr>
        <p:spPr>
          <a:xfrm>
            <a:off x="1068900" y="1049394"/>
            <a:ext cx="6788700" cy="115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PT Serif"/>
              <a:buNone/>
            </a:pPr>
            <a:r>
              <a:rPr lang="en" sz="1900" dirty="0">
                <a:latin typeface="Open Sans"/>
                <a:ea typeface="Open Sans"/>
                <a:cs typeface="Open Sans"/>
                <a:sym typeface="Open Sans"/>
              </a:rPr>
              <a:t>During this review cycle, I was unable to achieve [X] because my supervisor left and I had to step in as the default supervisor, leaving me little time for other contributions.</a:t>
            </a:r>
            <a:endParaRPr sz="1900" i="1"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000"/>
              <a:buFont typeface="PT Serif"/>
              <a:buNone/>
            </a:pPr>
            <a:endParaRPr sz="1900" dirty="0">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000"/>
              <a:buFont typeface="PT Serif"/>
              <a:buNone/>
            </a:pPr>
            <a:endParaRPr sz="1900" dirty="0">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800"/>
              <a:buFont typeface="PT Serif"/>
              <a:buNone/>
            </a:pPr>
            <a:r>
              <a:rPr lang="en" sz="1900" i="0" dirty="0">
                <a:latin typeface="Open Sans"/>
                <a:ea typeface="Open Sans"/>
                <a:cs typeface="Open Sans"/>
                <a:sym typeface="Open Sans"/>
              </a:rPr>
              <a:t>Sometimes events outside our control affect our work. You can use your self-evaluation to briefly explain how you were impacted professionally.</a:t>
            </a:r>
            <a:endParaRPr sz="1900" dirty="0">
              <a:latin typeface="Open Sans"/>
              <a:ea typeface="Open Sans"/>
              <a:cs typeface="Open Sans"/>
              <a:sym typeface="Open Sans"/>
            </a:endParaRPr>
          </a:p>
        </p:txBody>
      </p:sp>
      <p:sp>
        <p:nvSpPr>
          <p:cNvPr id="207" name="Google Shape;207;p22"/>
          <p:cNvSpPr txBox="1">
            <a:spLocks noGrp="1"/>
          </p:cNvSpPr>
          <p:nvPr>
            <p:ph type="title" idx="4294967295"/>
          </p:nvPr>
        </p:nvSpPr>
        <p:spPr>
          <a:xfrm>
            <a:off x="401637" y="303610"/>
            <a:ext cx="8340600" cy="7976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a:solidFill>
                  <a:srgbClr val="000000"/>
                </a:solidFill>
              </a:rPr>
              <a:t>Self-evaluation tips</a:t>
            </a:r>
            <a:endParaRPr sz="3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4"/>
          <p:cNvSpPr/>
          <p:nvPr/>
        </p:nvSpPr>
        <p:spPr>
          <a:xfrm>
            <a:off x="-75" y="4249000"/>
            <a:ext cx="9144000" cy="894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4"/>
          <p:cNvSpPr/>
          <p:nvPr/>
        </p:nvSpPr>
        <p:spPr>
          <a:xfrm>
            <a:off x="413238" y="619858"/>
            <a:ext cx="5495193" cy="9231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 name="Picture 10">
            <a:extLst>
              <a:ext uri="{FF2B5EF4-FFF2-40B4-BE49-F238E27FC236}">
                <a16:creationId xmlns:a16="http://schemas.microsoft.com/office/drawing/2014/main" id="{8400321C-CE3B-0729-20BA-9E0D77F62D60}"/>
              </a:ext>
            </a:extLst>
          </p:cNvPr>
          <p:cNvPicPr>
            <a:picLocks noChangeAspect="1"/>
          </p:cNvPicPr>
          <p:nvPr/>
        </p:nvPicPr>
        <p:blipFill>
          <a:blip r:embed="rId3"/>
          <a:stretch>
            <a:fillRect/>
          </a:stretch>
        </p:blipFill>
        <p:spPr>
          <a:xfrm>
            <a:off x="1035843" y="0"/>
            <a:ext cx="7072313"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CAF813-C40E-7438-D6E6-19D7D140A8B7}"/>
              </a:ext>
            </a:extLst>
          </p:cNvPr>
          <p:cNvPicPr>
            <a:picLocks noChangeAspect="1"/>
          </p:cNvPicPr>
          <p:nvPr/>
        </p:nvPicPr>
        <p:blipFill>
          <a:blip r:embed="rId2"/>
          <a:stretch>
            <a:fillRect/>
          </a:stretch>
        </p:blipFill>
        <p:spPr>
          <a:xfrm>
            <a:off x="1079450" y="0"/>
            <a:ext cx="6985100" cy="5143500"/>
          </a:xfrm>
          <a:prstGeom prst="rect">
            <a:avLst/>
          </a:prstGeom>
        </p:spPr>
      </p:pic>
    </p:spTree>
    <p:extLst>
      <p:ext uri="{BB962C8B-B14F-4D97-AF65-F5344CB8AC3E}">
        <p14:creationId xmlns:p14="http://schemas.microsoft.com/office/powerpoint/2010/main" val="4164089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6"/>
          <p:cNvSpPr/>
          <p:nvPr/>
        </p:nvSpPr>
        <p:spPr>
          <a:xfrm>
            <a:off x="3975" y="4248900"/>
            <a:ext cx="9144000" cy="894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 name="Object 1">
            <a:extLst>
              <a:ext uri="{FF2B5EF4-FFF2-40B4-BE49-F238E27FC236}">
                <a16:creationId xmlns:a16="http://schemas.microsoft.com/office/drawing/2014/main" id="{74B90868-3C78-F509-3039-94D4D5FB9522}"/>
              </a:ext>
            </a:extLst>
          </p:cNvPr>
          <p:cNvGraphicFramePr>
            <a:graphicFrameLocks noChangeAspect="1"/>
          </p:cNvGraphicFramePr>
          <p:nvPr>
            <p:extLst>
              <p:ext uri="{D42A27DB-BD31-4B8C-83A1-F6EECF244321}">
                <p14:modId xmlns:p14="http://schemas.microsoft.com/office/powerpoint/2010/main" val="1149549850"/>
              </p:ext>
            </p:extLst>
          </p:nvPr>
        </p:nvGraphicFramePr>
        <p:xfrm>
          <a:off x="446567" y="244549"/>
          <a:ext cx="8197703" cy="4699591"/>
        </p:xfrm>
        <a:graphic>
          <a:graphicData uri="http://schemas.openxmlformats.org/presentationml/2006/ole">
            <mc:AlternateContent xmlns:mc="http://schemas.openxmlformats.org/markup-compatibility/2006">
              <mc:Choice xmlns:v="urn:schemas-microsoft-com:vml" Requires="v">
                <p:oleObj name="Document" r:id="rId3" imgW="8241399" imgH="5872120" progId="Word.Document.12">
                  <p:embed/>
                </p:oleObj>
              </mc:Choice>
              <mc:Fallback>
                <p:oleObj name="Document" r:id="rId3" imgW="8241399" imgH="5872120" progId="Word.Document.12">
                  <p:embed/>
                  <p:pic>
                    <p:nvPicPr>
                      <p:cNvPr id="0" name=""/>
                      <p:cNvPicPr/>
                      <p:nvPr/>
                    </p:nvPicPr>
                    <p:blipFill>
                      <a:blip r:embed="rId4"/>
                      <a:stretch>
                        <a:fillRect/>
                      </a:stretch>
                    </p:blipFill>
                    <p:spPr>
                      <a:xfrm>
                        <a:off x="446567" y="244549"/>
                        <a:ext cx="8197703" cy="4699591"/>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p:nvPr/>
        </p:nvSpPr>
        <p:spPr>
          <a:xfrm>
            <a:off x="-75" y="4249000"/>
            <a:ext cx="9144000" cy="894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 name="Object 1">
            <a:extLst>
              <a:ext uri="{FF2B5EF4-FFF2-40B4-BE49-F238E27FC236}">
                <a16:creationId xmlns:a16="http://schemas.microsoft.com/office/drawing/2014/main" id="{83601722-1CEB-0DE2-FCA9-95952206B461}"/>
              </a:ext>
            </a:extLst>
          </p:cNvPr>
          <p:cNvGraphicFramePr>
            <a:graphicFrameLocks noChangeAspect="1"/>
          </p:cNvGraphicFramePr>
          <p:nvPr>
            <p:extLst>
              <p:ext uri="{D42A27DB-BD31-4B8C-83A1-F6EECF244321}">
                <p14:modId xmlns:p14="http://schemas.microsoft.com/office/powerpoint/2010/main" val="281195871"/>
              </p:ext>
            </p:extLst>
          </p:nvPr>
        </p:nvGraphicFramePr>
        <p:xfrm>
          <a:off x="361508" y="191385"/>
          <a:ext cx="8442250" cy="4848447"/>
        </p:xfrm>
        <a:graphic>
          <a:graphicData uri="http://schemas.openxmlformats.org/presentationml/2006/ole">
            <mc:AlternateContent xmlns:mc="http://schemas.openxmlformats.org/markup-compatibility/2006">
              <mc:Choice xmlns:v="urn:schemas-microsoft-com:vml" Requires="v">
                <p:oleObj name="Document" r:id="rId3" imgW="8241399" imgH="5872120" progId="Word.Document.12">
                  <p:embed/>
                </p:oleObj>
              </mc:Choice>
              <mc:Fallback>
                <p:oleObj name="Document" r:id="rId3" imgW="8241399" imgH="5872120" progId="Word.Document.12">
                  <p:embed/>
                  <p:pic>
                    <p:nvPicPr>
                      <p:cNvPr id="0" name=""/>
                      <p:cNvPicPr/>
                      <p:nvPr/>
                    </p:nvPicPr>
                    <p:blipFill>
                      <a:blip r:embed="rId4"/>
                      <a:stretch>
                        <a:fillRect/>
                      </a:stretch>
                    </p:blipFill>
                    <p:spPr>
                      <a:xfrm>
                        <a:off x="361508" y="191385"/>
                        <a:ext cx="8442250" cy="4848447"/>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txBox="1">
            <a:spLocks noGrp="1"/>
          </p:cNvSpPr>
          <p:nvPr>
            <p:ph type="title"/>
          </p:nvPr>
        </p:nvSpPr>
        <p:spPr>
          <a:xfrm>
            <a:off x="396900" y="281156"/>
            <a:ext cx="8350200" cy="762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a:solidFill>
                  <a:schemeClr val="dk1"/>
                </a:solidFill>
              </a:rPr>
              <a:t>Where to go for help</a:t>
            </a:r>
            <a:endParaRPr sz="3200"/>
          </a:p>
        </p:txBody>
      </p:sp>
      <p:sp>
        <p:nvSpPr>
          <p:cNvPr id="213" name="Google Shape;213;p23"/>
          <p:cNvSpPr txBox="1">
            <a:spLocks noGrp="1"/>
          </p:cNvSpPr>
          <p:nvPr>
            <p:ph type="body" idx="1"/>
          </p:nvPr>
        </p:nvSpPr>
        <p:spPr>
          <a:xfrm>
            <a:off x="995100" y="1043906"/>
            <a:ext cx="7153800" cy="3791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a:p>
            <a:pPr marL="457200" marR="0" lvl="0" indent="-342900" algn="l" rtl="0">
              <a:lnSpc>
                <a:spcPct val="100000"/>
              </a:lnSpc>
              <a:spcBef>
                <a:spcPts val="0"/>
              </a:spcBef>
              <a:spcAft>
                <a:spcPts val="0"/>
              </a:spcAft>
              <a:buSzPts val="1800"/>
              <a:buChar char="●"/>
            </a:pPr>
            <a:r>
              <a:rPr lang="en" i="0" u="none" strike="noStrike" cap="none" dirty="0"/>
              <a:t>Review Initiator</a:t>
            </a:r>
            <a:endParaRPr i="0" u="none" strike="noStrike" cap="none" dirty="0"/>
          </a:p>
          <a:p>
            <a:pPr marL="457200" marR="0" lvl="0" indent="-342900" algn="l" rtl="0">
              <a:lnSpc>
                <a:spcPct val="100000"/>
              </a:lnSpc>
              <a:spcBef>
                <a:spcPts val="1000"/>
              </a:spcBef>
              <a:spcAft>
                <a:spcPts val="0"/>
              </a:spcAft>
              <a:buSzPts val="1800"/>
              <a:buChar char="●"/>
            </a:pPr>
            <a:r>
              <a:rPr lang="en" i="0" u="none" strike="noStrike" cap="none" dirty="0"/>
              <a:t>LAUC-B mentor </a:t>
            </a:r>
            <a:br>
              <a:rPr lang="en" i="0" u="none" strike="noStrike" cap="none" dirty="0"/>
            </a:br>
            <a:r>
              <a:rPr lang="en" i="0" u="none" strike="noStrike" cap="none" dirty="0"/>
              <a:t>(Contact </a:t>
            </a:r>
            <a:r>
              <a:rPr lang="en" dirty="0"/>
              <a:t>LAUC-B mentor program coordinator </a:t>
            </a:r>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Jennifer Brown </a:t>
            </a:r>
            <a:r>
              <a:rPr lang="en" dirty="0"/>
              <a:t>if you’d like a mentor)</a:t>
            </a:r>
            <a:endParaRPr i="0" u="none" strike="noStrike" cap="none" dirty="0"/>
          </a:p>
          <a:p>
            <a:pPr marL="457200" marR="0" lvl="0" indent="-342900" algn="l" rtl="0">
              <a:lnSpc>
                <a:spcPct val="100000"/>
              </a:lnSpc>
              <a:spcBef>
                <a:spcPts val="1000"/>
              </a:spcBef>
              <a:spcAft>
                <a:spcPts val="0"/>
              </a:spcAft>
              <a:buSzPts val="1800"/>
              <a:buChar char="●"/>
            </a:pPr>
            <a:r>
              <a:rPr lang="en" i="0" u="none" strike="noStrike" cap="none" dirty="0"/>
              <a:t>Former CAPA members </a:t>
            </a:r>
            <a:br>
              <a:rPr lang="en" i="0" u="none" strike="noStrike" cap="none" dirty="0"/>
            </a:br>
            <a:r>
              <a:rPr lang="en" i="0" u="none" strike="noStrike" cap="none" dirty="0"/>
              <a:t>(listed on CAPA </a:t>
            </a:r>
            <a:r>
              <a:rPr lang="en" dirty="0"/>
              <a:t>section of the LAUC-B site</a:t>
            </a:r>
            <a:r>
              <a:rPr lang="en" i="0" u="none" strike="noStrike" cap="none" dirty="0"/>
              <a:t>)</a:t>
            </a:r>
            <a:endParaRPr i="0" u="none" strike="noStrike" cap="none" dirty="0"/>
          </a:p>
          <a:p>
            <a:pPr marL="457200" marR="0" lvl="0" indent="-342900" algn="l" rtl="0">
              <a:lnSpc>
                <a:spcPct val="100000"/>
              </a:lnSpc>
              <a:spcBef>
                <a:spcPts val="1000"/>
              </a:spcBef>
              <a:spcAft>
                <a:spcPts val="0"/>
              </a:spcAft>
              <a:buSzPts val="1800"/>
              <a:buChar char="●"/>
            </a:pPr>
            <a:r>
              <a:rPr lang="en" i="0" u="none" strike="noStrike" cap="none" dirty="0"/>
              <a:t>LHRD/APO</a:t>
            </a:r>
            <a:endParaRPr i="0" u="none" strike="noStrike" cap="none" dirty="0"/>
          </a:p>
          <a:p>
            <a:pPr marL="457200" marR="0" lvl="0" indent="-342900" algn="l" rtl="0">
              <a:lnSpc>
                <a:spcPct val="100000"/>
              </a:lnSpc>
              <a:spcBef>
                <a:spcPts val="1000"/>
              </a:spcBef>
              <a:spcAft>
                <a:spcPts val="0"/>
              </a:spcAft>
              <a:buSzPts val="1800"/>
              <a:buChar char="●"/>
            </a:pPr>
            <a:r>
              <a:rPr lang="en" dirty="0"/>
              <a:t>The Guidelines</a:t>
            </a:r>
            <a:endParaRPr dirty="0"/>
          </a:p>
          <a:p>
            <a:pPr marL="457200" marR="0" lvl="0" indent="-342900" algn="l" rtl="0">
              <a:lnSpc>
                <a:spcPct val="100000"/>
              </a:lnSpc>
              <a:spcBef>
                <a:spcPts val="1000"/>
              </a:spcBef>
              <a:spcAft>
                <a:spcPts val="0"/>
              </a:spcAft>
              <a:buSzPts val="1800"/>
              <a:buChar char="●"/>
            </a:pPr>
            <a:r>
              <a:rPr lang="en" dirty="0"/>
              <a:t>LAUC-B Librarian Review page: </a:t>
            </a:r>
            <a:r>
              <a:rPr lang="en" dirty="0">
                <a:solidFill>
                  <a:srgbClr val="C28220"/>
                </a:solidFill>
              </a:rPr>
              <a:t>http://ucblib.link/lauc-b_librarian_review</a:t>
            </a:r>
            <a:endParaRPr i="0" u="none" strike="noStrike" cap="none" dirty="0">
              <a:solidFill>
                <a:srgbClr val="C28220"/>
              </a:solidFill>
            </a:endParaRPr>
          </a:p>
          <a:p>
            <a:pPr marL="0" marR="0" lvl="0" indent="0" algn="l" rtl="0">
              <a:lnSpc>
                <a:spcPct val="100000"/>
              </a:lnSpc>
              <a:spcBef>
                <a:spcPts val="100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a:p>
            <a:pPr marL="0" marR="0" lvl="0" indent="0" algn="l" rtl="0">
              <a:lnSpc>
                <a:spcPct val="100000"/>
              </a:lnSpc>
              <a:spcBef>
                <a:spcPts val="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txBox="1">
            <a:spLocks noGrp="1"/>
          </p:cNvSpPr>
          <p:nvPr>
            <p:ph type="title"/>
          </p:nvPr>
        </p:nvSpPr>
        <p:spPr>
          <a:xfrm>
            <a:off x="396900" y="281156"/>
            <a:ext cx="8350200" cy="762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a:solidFill>
                  <a:schemeClr val="dk1"/>
                </a:solidFill>
              </a:rPr>
              <a:t>After the Review</a:t>
            </a:r>
            <a:endParaRPr sz="3200"/>
          </a:p>
        </p:txBody>
      </p:sp>
      <p:sp>
        <p:nvSpPr>
          <p:cNvPr id="219" name="Google Shape;219;p24"/>
          <p:cNvSpPr txBox="1">
            <a:spLocks noGrp="1"/>
          </p:cNvSpPr>
          <p:nvPr>
            <p:ph type="body" idx="1"/>
          </p:nvPr>
        </p:nvSpPr>
        <p:spPr>
          <a:xfrm>
            <a:off x="1017600" y="1265981"/>
            <a:ext cx="7108800" cy="33270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a:p>
            <a:pPr marL="457200" marR="0" lvl="0" indent="-349250" algn="l" rtl="0">
              <a:lnSpc>
                <a:spcPct val="100000"/>
              </a:lnSpc>
              <a:spcBef>
                <a:spcPts val="0"/>
              </a:spcBef>
              <a:spcAft>
                <a:spcPts val="0"/>
              </a:spcAft>
              <a:buSzPts val="1900"/>
              <a:buChar char="●"/>
            </a:pPr>
            <a:r>
              <a:rPr lang="en" sz="1900" b="0" i="0" u="none" strike="noStrike" cap="none" dirty="0"/>
              <a:t>Make sure you get a copy of your dossier </a:t>
            </a:r>
            <a:br>
              <a:rPr lang="en" sz="1900" b="0" i="0" u="none" strike="noStrike" cap="none" dirty="0"/>
            </a:br>
            <a:r>
              <a:rPr lang="en" sz="1900" b="0" i="0" u="none" strike="noStrike" cap="none" dirty="0"/>
              <a:t>(with CAPA letter, any </a:t>
            </a:r>
            <a:r>
              <a:rPr lang="en" sz="1900" dirty="0"/>
              <a:t>redacted letters, etc</a:t>
            </a:r>
            <a:r>
              <a:rPr lang="en" sz="1900" b="0" i="0" u="none" strike="noStrike" cap="none" dirty="0"/>
              <a:t>.)</a:t>
            </a:r>
            <a:endParaRPr sz="1900" dirty="0"/>
          </a:p>
          <a:p>
            <a:pPr marL="457200" marR="0" lvl="0" indent="-349250" algn="l" rtl="0">
              <a:lnSpc>
                <a:spcPct val="100000"/>
              </a:lnSpc>
              <a:spcBef>
                <a:spcPts val="1000"/>
              </a:spcBef>
              <a:spcAft>
                <a:spcPts val="0"/>
              </a:spcAft>
              <a:buSzPts val="1900"/>
              <a:buChar char="●"/>
            </a:pPr>
            <a:r>
              <a:rPr lang="en" sz="1900" dirty="0"/>
              <a:t>Consider sharing your CAPA letter with your RI</a:t>
            </a:r>
            <a:endParaRPr sz="1900" b="0" i="0" u="none" strike="noStrike" cap="none" dirty="0"/>
          </a:p>
          <a:p>
            <a:pPr marL="457200" marR="0" lvl="0" indent="-349250" algn="l" rtl="0">
              <a:lnSpc>
                <a:spcPct val="100000"/>
              </a:lnSpc>
              <a:spcBef>
                <a:spcPts val="1000"/>
              </a:spcBef>
              <a:spcAft>
                <a:spcPts val="0"/>
              </a:spcAft>
              <a:buSzPts val="1900"/>
              <a:buChar char="●"/>
            </a:pPr>
            <a:r>
              <a:rPr lang="en" sz="1900" b="0" i="0" u="none" strike="noStrike" cap="none" dirty="0"/>
              <a:t>No action </a:t>
            </a:r>
            <a:endParaRPr sz="1900" b="0" i="0" u="none" strike="noStrike" cap="none" dirty="0"/>
          </a:p>
          <a:p>
            <a:pPr marL="457200" marR="0" lvl="0" indent="-349250" algn="l" rtl="0">
              <a:lnSpc>
                <a:spcPct val="100000"/>
              </a:lnSpc>
              <a:spcBef>
                <a:spcPts val="1000"/>
              </a:spcBef>
              <a:spcAft>
                <a:spcPts val="0"/>
              </a:spcAft>
              <a:buSzPts val="1900"/>
              <a:buChar char="●"/>
            </a:pPr>
            <a:r>
              <a:rPr lang="en" sz="1900" b="0" i="0" u="none" strike="noStrike" cap="none" dirty="0"/>
              <a:t>Reconsideration</a:t>
            </a:r>
            <a:endParaRPr sz="1900" dirty="0"/>
          </a:p>
          <a:p>
            <a:pPr marL="0" marR="0" lvl="0" indent="0" algn="l" rtl="0">
              <a:lnSpc>
                <a:spcPct val="100000"/>
              </a:lnSpc>
              <a:spcBef>
                <a:spcPts val="100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a:p>
            <a:pPr marL="0" marR="0" lvl="0" indent="0" algn="l" rtl="0">
              <a:lnSpc>
                <a:spcPct val="100000"/>
              </a:lnSpc>
              <a:spcBef>
                <a:spcPts val="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a:p>
            <a:pPr marL="0" marR="0" lvl="0" indent="0" algn="l" rtl="0">
              <a:lnSpc>
                <a:spcPct val="100000"/>
              </a:lnSpc>
              <a:spcBef>
                <a:spcPts val="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a:p>
            <a:pPr marL="0" marR="0" lvl="0" indent="0" algn="l" rtl="0">
              <a:lnSpc>
                <a:spcPct val="100000"/>
              </a:lnSpc>
              <a:spcBef>
                <a:spcPts val="0"/>
              </a:spcBef>
              <a:spcAft>
                <a:spcPts val="0"/>
              </a:spcAft>
              <a:buClr>
                <a:schemeClr val="dk1"/>
              </a:buClr>
              <a:buSzPts val="2000"/>
              <a:buFont typeface="PT Serif"/>
              <a:buNone/>
            </a:pPr>
            <a:endParaRPr sz="2400" b="0" i="0" u="none" strike="noStrike" cap="none" dirty="0">
              <a:solidFill>
                <a:schemeClr val="dk1"/>
              </a:solidFill>
              <a:latin typeface="PT Serif"/>
              <a:ea typeface="PT Serif"/>
              <a:cs typeface="PT Serif"/>
              <a:sym typeface="PT Serif"/>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5"/>
          <p:cNvSpPr txBox="1">
            <a:spLocks noGrp="1"/>
          </p:cNvSpPr>
          <p:nvPr>
            <p:ph type="title"/>
          </p:nvPr>
        </p:nvSpPr>
        <p:spPr>
          <a:xfrm>
            <a:off x="457200" y="148482"/>
            <a:ext cx="8229600" cy="7627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 sz="3200" b="1"/>
              <a:t>Want to be a part of the process?</a:t>
            </a:r>
            <a:endParaRPr sz="3200" b="1"/>
          </a:p>
        </p:txBody>
      </p:sp>
      <p:sp>
        <p:nvSpPr>
          <p:cNvPr id="225" name="Google Shape;225;p25"/>
          <p:cNvSpPr txBox="1">
            <a:spLocks noGrp="1"/>
          </p:cNvSpPr>
          <p:nvPr>
            <p:ph type="body" idx="1"/>
          </p:nvPr>
        </p:nvSpPr>
        <p:spPr>
          <a:xfrm>
            <a:off x="527250" y="730724"/>
            <a:ext cx="8089500" cy="3774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1100">
                <a:solidFill>
                  <a:schemeClr val="dk1"/>
                </a:solidFill>
              </a:rPr>
              <a:t>Volunteering for an Ad hoc committee</a:t>
            </a:r>
            <a:endParaRPr sz="1100">
              <a:solidFill>
                <a:schemeClr val="dk1"/>
              </a:solidFill>
            </a:endParaRPr>
          </a:p>
          <a:p>
            <a:pPr marL="0" lvl="0" indent="0" algn="l" rtl="0">
              <a:lnSpc>
                <a:spcPct val="100000"/>
              </a:lnSpc>
              <a:spcBef>
                <a:spcPts val="0"/>
              </a:spcBef>
              <a:spcAft>
                <a:spcPts val="0"/>
              </a:spcAft>
              <a:buSzPts val="1800"/>
              <a:buNone/>
            </a:pP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Must have career status</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Team of 3 who review 1-3 career status / promotion cases</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Ad hoc committee appointments are made in January</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Work completed by late March</a:t>
            </a:r>
            <a:endParaRPr sz="1100">
              <a:solidFill>
                <a:schemeClr val="dk1"/>
              </a:solidFill>
            </a:endParaRPr>
          </a:p>
          <a:p>
            <a:pPr marL="0" lvl="0" indent="0" algn="l" rtl="0">
              <a:lnSpc>
                <a:spcPct val="100000"/>
              </a:lnSpc>
              <a:spcBef>
                <a:spcPts val="0"/>
              </a:spcBef>
              <a:spcAft>
                <a:spcPts val="0"/>
              </a:spcAft>
              <a:buSzPts val="1800"/>
              <a:buNone/>
            </a:pPr>
            <a:endParaRPr sz="1100">
              <a:solidFill>
                <a:schemeClr val="dk1"/>
              </a:solidFill>
            </a:endParaRPr>
          </a:p>
          <a:p>
            <a:pPr marL="0" lvl="0" indent="0" algn="l" rtl="0">
              <a:lnSpc>
                <a:spcPct val="100000"/>
              </a:lnSpc>
              <a:spcBef>
                <a:spcPts val="0"/>
              </a:spcBef>
              <a:spcAft>
                <a:spcPts val="0"/>
              </a:spcAft>
              <a:buSzPts val="1800"/>
              <a:buNone/>
            </a:pPr>
            <a:r>
              <a:rPr lang="en" sz="1100">
                <a:solidFill>
                  <a:schemeClr val="dk1"/>
                </a:solidFill>
              </a:rPr>
              <a:t>Volunteering for CAPA</a:t>
            </a:r>
            <a:endParaRPr sz="1100">
              <a:solidFill>
                <a:schemeClr val="dk1"/>
              </a:solidFill>
            </a:endParaRPr>
          </a:p>
          <a:p>
            <a:pPr marL="457200" lvl="0" indent="-298450" algn="l" rtl="0">
              <a:lnSpc>
                <a:spcPct val="100000"/>
              </a:lnSpc>
              <a:spcBef>
                <a:spcPts val="1000"/>
              </a:spcBef>
              <a:spcAft>
                <a:spcPts val="0"/>
              </a:spcAft>
              <a:buClr>
                <a:schemeClr val="dk1"/>
              </a:buClr>
              <a:buSzPts val="1100"/>
              <a:buChar char="●"/>
            </a:pPr>
            <a:r>
              <a:rPr lang="en" sz="1100">
                <a:solidFill>
                  <a:schemeClr val="dk1"/>
                </a:solidFill>
              </a:rPr>
              <a:t>Must have career status</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Must hold Associate Librarian or full Librarian rank</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Service on at least one Ad hoc committee preferred</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CAPA appointments are made in the Fall</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Most intensive period of service is January-May</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CAPA strives to balance librarian work experience with committee needs.  If you don’t get onto CAPA, ask again!</a:t>
            </a:r>
            <a:endParaRPr sz="1100">
              <a:solidFill>
                <a:schemeClr val="dk1"/>
              </a:solidFill>
            </a:endParaRPr>
          </a:p>
          <a:p>
            <a:pPr marL="0" lvl="0" indent="0" algn="l" rtl="0">
              <a:lnSpc>
                <a:spcPct val="100000"/>
              </a:lnSpc>
              <a:spcBef>
                <a:spcPts val="0"/>
              </a:spcBef>
              <a:spcAft>
                <a:spcPts val="0"/>
              </a:spcAft>
              <a:buSzPts val="1800"/>
              <a:buNone/>
            </a:pPr>
            <a:endParaRPr sz="1100">
              <a:solidFill>
                <a:schemeClr val="dk1"/>
              </a:solidFill>
            </a:endParaRPr>
          </a:p>
          <a:p>
            <a:pPr marL="0" lvl="0" indent="0" algn="l" rtl="0">
              <a:lnSpc>
                <a:spcPct val="100000"/>
              </a:lnSpc>
              <a:spcBef>
                <a:spcPts val="0"/>
              </a:spcBef>
              <a:spcAft>
                <a:spcPts val="0"/>
              </a:spcAft>
              <a:buSzPts val="1800"/>
              <a:buNone/>
            </a:pPr>
            <a:r>
              <a:rPr lang="en" sz="1100">
                <a:solidFill>
                  <a:schemeClr val="dk1"/>
                </a:solidFill>
              </a:rPr>
              <a:t>If interested, contact any CAPA member or respond to the call.</a:t>
            </a:r>
            <a:endParaRPr sz="1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ctrTitle" idx="4294967295"/>
          </p:nvPr>
        </p:nvSpPr>
        <p:spPr>
          <a:xfrm>
            <a:off x="388962" y="398850"/>
            <a:ext cx="8366100" cy="8952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Playfair Display"/>
              <a:buNone/>
            </a:pPr>
            <a:r>
              <a:rPr lang="en" sz="3200" b="1" i="0" u="none" strike="noStrike" cap="none" dirty="0">
                <a:solidFill>
                  <a:schemeClr val="dk1"/>
                </a:solidFill>
                <a:latin typeface="Georgia"/>
                <a:ea typeface="Georgia"/>
                <a:cs typeface="Georgia"/>
                <a:sym typeface="Georgia"/>
              </a:rPr>
              <a:t>CAPA Members </a:t>
            </a:r>
            <a:r>
              <a:rPr lang="en" sz="3200" b="1" i="0" u="none" strike="noStrike" cap="none" dirty="0">
                <a:solidFill>
                  <a:schemeClr val="dk1"/>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202</a:t>
            </a:r>
            <a:r>
              <a:rPr lang="en" sz="3200" b="1" i="0" u="none" strike="noStrike" cap="none" dirty="0">
                <a:solidFill>
                  <a:schemeClr val="dk1"/>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2</a:t>
            </a:r>
            <a:r>
              <a:rPr lang="en" sz="3200" b="1" i="0" u="none" strike="noStrike" cap="none" dirty="0">
                <a:solidFill>
                  <a:schemeClr val="dk1"/>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-2023</a:t>
            </a:r>
            <a:endParaRPr sz="3200" b="1" i="0" u="none" strike="noStrike" cap="none" dirty="0">
              <a:solidFill>
                <a:schemeClr val="dk1"/>
              </a:solidFill>
              <a:latin typeface="Georgia"/>
              <a:ea typeface="Georgia"/>
              <a:cs typeface="Georgia"/>
              <a:sym typeface="Georgia"/>
            </a:endParaRPr>
          </a:p>
        </p:txBody>
      </p:sp>
      <p:sp>
        <p:nvSpPr>
          <p:cNvPr id="81" name="Google Shape;81;p2"/>
          <p:cNvSpPr txBox="1">
            <a:spLocks noGrp="1"/>
          </p:cNvSpPr>
          <p:nvPr>
            <p:ph type="ctrTitle" idx="4294967295"/>
          </p:nvPr>
        </p:nvSpPr>
        <p:spPr>
          <a:xfrm>
            <a:off x="1632316" y="1779762"/>
            <a:ext cx="6120000" cy="3501300"/>
          </a:xfrm>
          <a:prstGeom prst="rect">
            <a:avLst/>
          </a:prstGeom>
          <a:noFill/>
          <a:ln>
            <a:noFill/>
          </a:ln>
        </p:spPr>
        <p:txBody>
          <a:bodyPr spcFirstLastPara="1" wrap="square" lIns="91425" tIns="91425" rIns="91425" bIns="91425" numCol="2" anchor="ctr" anchorCtr="0">
            <a:noAutofit/>
          </a:bodyPr>
          <a:lstStyle/>
          <a:p>
            <a:pPr marL="114300" marR="0" lvl="0" algn="l" rtl="0">
              <a:lnSpc>
                <a:spcPct val="150000"/>
              </a:lnSpc>
              <a:spcBef>
                <a:spcPts val="0"/>
              </a:spcBef>
              <a:spcAft>
                <a:spcPts val="0"/>
              </a:spcAft>
              <a:buClr>
                <a:schemeClr val="dk2"/>
              </a:buClr>
              <a:buSzPts val="1800"/>
            </a:pPr>
            <a:r>
              <a:rPr lang="en-US" sz="1800" dirty="0">
                <a:solidFill>
                  <a:schemeClr val="dk2"/>
                </a:solidFill>
                <a:latin typeface="Open Sans"/>
                <a:ea typeface="Open Sans"/>
                <a:cs typeface="Open Sans"/>
                <a:sym typeface="Open Sans"/>
              </a:rPr>
              <a:t>Hilary Schiraldi </a:t>
            </a:r>
            <a:br>
              <a:rPr lang="en-US" sz="1800" dirty="0">
                <a:solidFill>
                  <a:schemeClr val="dk2"/>
                </a:solidFill>
                <a:latin typeface="Open Sans"/>
                <a:ea typeface="Open Sans"/>
                <a:cs typeface="Open Sans"/>
                <a:sym typeface="Open Sans"/>
              </a:rPr>
            </a:br>
            <a:r>
              <a:rPr lang="en-US" sz="1800" dirty="0">
                <a:solidFill>
                  <a:schemeClr val="dk2"/>
                </a:solidFill>
                <a:latin typeface="Open Sans"/>
                <a:ea typeface="Open Sans"/>
                <a:cs typeface="Open Sans"/>
                <a:sym typeface="Open Sans"/>
              </a:rPr>
              <a:t>	</a:t>
            </a:r>
            <a:r>
              <a:rPr lang="en-US" sz="1800" b="0" i="0" u="none" strike="noStrike" cap="none"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(Chair, 2023)</a:t>
            </a:r>
            <a:br>
              <a:rPr lang="en-US" sz="1800" dirty="0">
                <a:solidFill>
                  <a:schemeClr val="dk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br>
            <a: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Imad </a:t>
            </a:r>
            <a:r>
              <a:rPr lang="en-US" sz="1800" dirty="0" err="1">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Abuelgasim</a:t>
            </a:r>
            <a: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(2023)</a:t>
            </a:r>
            <a:b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br>
            <a: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Susan </a:t>
            </a:r>
            <a:r>
              <a:rPr lang="en-US" sz="1800" dirty="0" err="1">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Xue</a:t>
            </a:r>
            <a: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(2023)</a:t>
            </a:r>
            <a:b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br>
            <a:b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br>
            <a:b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br>
            <a:b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br>
            <a:b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br>
            <a: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Jennifer Nelson (2024)</a:t>
            </a:r>
            <a:b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br>
            <a: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Sam </a:t>
            </a:r>
            <a:r>
              <a:rPr lang="en-US" sz="1800" dirty="0" err="1">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Teplitzky</a:t>
            </a:r>
            <a: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(2024)</a:t>
            </a:r>
            <a:b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br>
            <a: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Ramona Collins (2025)</a:t>
            </a:r>
            <a:b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br>
            <a:r>
              <a:rPr lang="en-US" sz="1800" dirty="0" err="1">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Liladhar</a:t>
            </a:r>
            <a: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US" sz="1800" dirty="0" err="1">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Pendse</a:t>
            </a:r>
            <a:r>
              <a:rPr lang="en-US" sz="1800"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(2025)</a:t>
            </a:r>
            <a:endParaRPr lang="en-US" sz="4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Playfair Display"/>
              <a:buNone/>
            </a:pPr>
            <a:endParaRPr lang="en-US" sz="1800" b="0" i="0" u="none" strike="noStrike" cap="none" dirty="0">
              <a:solidFill>
                <a:schemeClr val="dk1"/>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162836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6"/>
          <p:cNvSpPr txBox="1">
            <a:spLocks noGrp="1"/>
          </p:cNvSpPr>
          <p:nvPr>
            <p:ph type="ctrTitle" idx="4294967295"/>
          </p:nvPr>
        </p:nvSpPr>
        <p:spPr>
          <a:xfrm>
            <a:off x="875904" y="1749823"/>
            <a:ext cx="6777789" cy="75823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6000"/>
              <a:buFont typeface="Playfair Display"/>
              <a:buNone/>
            </a:pPr>
            <a:r>
              <a:rPr lang="en" sz="4400" b="0" i="0" u="none" strike="noStrike" cap="none" dirty="0">
                <a:solidFill>
                  <a:schemeClr val="dk1"/>
                </a:solidFill>
                <a:latin typeface="Georgia"/>
                <a:ea typeface="Georgia"/>
                <a:cs typeface="Georgia"/>
                <a:sym typeface="Georgia"/>
              </a:rPr>
              <a:t>Thank you for attending!</a:t>
            </a:r>
            <a:br>
              <a:rPr lang="en" sz="4400" b="0" i="0" u="none" strike="noStrike" cap="none" dirty="0">
                <a:solidFill>
                  <a:schemeClr val="dk1"/>
                </a:solidFill>
                <a:latin typeface="Georgia"/>
                <a:ea typeface="Georgia"/>
                <a:cs typeface="Georgia"/>
                <a:sym typeface="Georgia"/>
              </a:rPr>
            </a:br>
            <a:br>
              <a:rPr lang="en" sz="4400" b="0" i="0" u="none" strike="noStrike" cap="none" dirty="0">
                <a:solidFill>
                  <a:schemeClr val="dk1"/>
                </a:solidFill>
                <a:latin typeface="Georgia"/>
                <a:ea typeface="Georgia"/>
                <a:cs typeface="Georgia"/>
                <a:sym typeface="Georgia"/>
              </a:rPr>
            </a:br>
            <a:r>
              <a:rPr lang="en" sz="4400" dirty="0"/>
              <a:t>We’re</a:t>
            </a:r>
            <a:r>
              <a:rPr lang="en" sz="4400" b="0" i="0" u="none" strike="noStrike" cap="none" dirty="0">
                <a:solidFill>
                  <a:schemeClr val="dk1"/>
                </a:solidFill>
                <a:latin typeface="Georgia"/>
                <a:ea typeface="Georgia"/>
                <a:cs typeface="Georgia"/>
                <a:sym typeface="Georgia"/>
              </a:rPr>
              <a:t> here for </a:t>
            </a:r>
            <a:br>
              <a:rPr lang="en" sz="4400" b="0" i="0" u="none" strike="noStrike" cap="none" dirty="0">
                <a:solidFill>
                  <a:schemeClr val="dk1"/>
                </a:solidFill>
                <a:latin typeface="Georgia"/>
                <a:ea typeface="Georgia"/>
                <a:cs typeface="Georgia"/>
                <a:sym typeface="Georgia"/>
              </a:rPr>
            </a:br>
            <a:r>
              <a:rPr lang="en" sz="4400" b="0" i="0" u="none" strike="noStrike" cap="none" dirty="0">
                <a:solidFill>
                  <a:schemeClr val="dk1"/>
                </a:solidFill>
                <a:latin typeface="Georgia"/>
                <a:ea typeface="Georgia"/>
                <a:cs typeface="Georgia"/>
                <a:sym typeface="Georgia"/>
              </a:rPr>
              <a:t>your questions</a:t>
            </a:r>
            <a:endParaRPr sz="44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457200" y="1458268"/>
            <a:ext cx="8229600" cy="762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Playfair Display"/>
              <a:buNone/>
            </a:pPr>
            <a:r>
              <a:rPr lang="en" sz="3200" b="1" dirty="0"/>
              <a:t>Closing Remarks </a:t>
            </a:r>
            <a:br>
              <a:rPr lang="en" sz="3200" b="1" dirty="0"/>
            </a:br>
            <a:r>
              <a:rPr lang="en" sz="3200" b="1" dirty="0"/>
              <a:t>from University Librarian </a:t>
            </a:r>
            <a:br>
              <a:rPr lang="en" sz="3200" b="1" dirty="0"/>
            </a:br>
            <a:r>
              <a:rPr lang="en" sz="3200" b="1" dirty="0"/>
              <a:t>Jeff </a:t>
            </a:r>
            <a:r>
              <a:rPr lang="en" sz="3200" b="1" dirty="0" err="1"/>
              <a:t>MacKie</a:t>
            </a:r>
            <a:r>
              <a:rPr lang="en" sz="3200" b="1" dirty="0"/>
              <a:t>-Mason</a:t>
            </a:r>
            <a:endParaRPr sz="3200" dirty="0"/>
          </a:p>
        </p:txBody>
      </p:sp>
    </p:spTree>
    <p:extLst>
      <p:ext uri="{BB962C8B-B14F-4D97-AF65-F5344CB8AC3E}">
        <p14:creationId xmlns:p14="http://schemas.microsoft.com/office/powerpoint/2010/main" val="19348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ctrTitle" idx="4294967295"/>
          </p:nvPr>
        </p:nvSpPr>
        <p:spPr>
          <a:xfrm>
            <a:off x="388962" y="420563"/>
            <a:ext cx="8366100" cy="8952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Playfair Display"/>
              <a:buNone/>
            </a:pPr>
            <a:r>
              <a:rPr lang="en" sz="3200" b="1" i="0" u="none" strike="noStrike" cap="none" dirty="0">
                <a:solidFill>
                  <a:schemeClr val="dk1"/>
                </a:solidFill>
                <a:latin typeface="Georgia"/>
                <a:ea typeface="Georgia"/>
                <a:cs typeface="Georgia"/>
                <a:sym typeface="Georgia"/>
              </a:rPr>
              <a:t>New CAPA Members </a:t>
            </a:r>
            <a:r>
              <a:rPr lang="en" sz="3200" b="1" i="0" u="none" strike="noStrike" cap="none" dirty="0">
                <a:solidFill>
                  <a:schemeClr val="dk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202</a:t>
            </a:r>
            <a:r>
              <a:rPr lang="en" sz="3200" b="1" i="0" u="none" strike="noStrike" cap="none" dirty="0">
                <a:solidFill>
                  <a:schemeClr val="dk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4</a:t>
            </a:r>
            <a:r>
              <a:rPr lang="en" sz="3200" b="1" i="0" u="none" strike="noStrike" cap="none" dirty="0">
                <a:solidFill>
                  <a:schemeClr val="dk1"/>
                </a:solidFill>
                <a:latin typeface="Georgia"/>
                <a:ea typeface="Georgia"/>
                <a:cs typeface="Georgia"/>
                <a:sym typeface="Georg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-2</a:t>
            </a:r>
            <a:r>
              <a:rPr lang="en" sz="32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6</a:t>
            </a:r>
            <a:endParaRPr sz="3200" b="1" i="0" u="none" strike="noStrike" cap="none" dirty="0">
              <a:solidFill>
                <a:schemeClr val="dk1"/>
              </a:solidFill>
              <a:latin typeface="Georgia"/>
              <a:ea typeface="Georgia"/>
              <a:cs typeface="Georgia"/>
              <a:sym typeface="Georgia"/>
            </a:endParaRPr>
          </a:p>
        </p:txBody>
      </p:sp>
      <p:sp>
        <p:nvSpPr>
          <p:cNvPr id="87" name="Google Shape;87;p3"/>
          <p:cNvSpPr txBox="1">
            <a:spLocks noGrp="1"/>
          </p:cNvSpPr>
          <p:nvPr>
            <p:ph type="ctrTitle" idx="4294967295"/>
          </p:nvPr>
        </p:nvSpPr>
        <p:spPr>
          <a:xfrm>
            <a:off x="950550" y="1505981"/>
            <a:ext cx="7242900" cy="3207600"/>
          </a:xfrm>
          <a:prstGeom prst="rect">
            <a:avLst/>
          </a:prstGeom>
          <a:noFill/>
          <a:ln>
            <a:noFill/>
          </a:ln>
        </p:spPr>
        <p:txBody>
          <a:bodyPr spcFirstLastPara="1" wrap="square" lIns="91425" tIns="91425" rIns="91425" bIns="91425" anchor="t" anchorCtr="0">
            <a:noAutofit/>
          </a:bodyPr>
          <a:lstStyle/>
          <a:p>
            <a:pPr marL="107950" marR="0" lvl="0" algn="l" rtl="0">
              <a:lnSpc>
                <a:spcPct val="100000"/>
              </a:lnSpc>
              <a:spcBef>
                <a:spcPts val="0"/>
              </a:spcBef>
              <a:spcAft>
                <a:spcPts val="0"/>
              </a:spcAft>
              <a:buClr>
                <a:schemeClr val="dk2"/>
              </a:buClr>
              <a:buSzPts val="1900"/>
            </a:pPr>
            <a:r>
              <a:rPr lang="en-US" sz="1900" dirty="0">
                <a:solidFill>
                  <a:schemeClr val="dk2"/>
                </a:solidFill>
                <a:latin typeface="Open Sans"/>
                <a:ea typeface="Open Sans"/>
                <a:cs typeface="Open Sans"/>
                <a:sym typeface="Open Sans"/>
              </a:rPr>
              <a:t>David Faulds</a:t>
            </a:r>
            <a:br>
              <a:rPr lang="en-US" sz="1900" dirty="0">
                <a:solidFill>
                  <a:schemeClr val="dk2"/>
                </a:solidFill>
                <a:latin typeface="Open Sans"/>
                <a:ea typeface="Open Sans"/>
                <a:cs typeface="Open Sans"/>
                <a:sym typeface="Open Sans"/>
              </a:rPr>
            </a:br>
            <a:br>
              <a:rPr lang="en-US" sz="1900" b="0" i="0" u="none" strike="noStrike" cap="none" dirty="0">
                <a:solidFill>
                  <a:schemeClr val="dk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br>
            <a:r>
              <a:rPr lang="en-US" sz="1900" dirty="0">
                <a:solidFill>
                  <a:schemeClr val="dk2"/>
                </a:solidFill>
                <a:latin typeface="Open Sans"/>
                <a:ea typeface="Open Sans"/>
                <a:cs typeface="Open Sans"/>
                <a:sym typeface="Open Sans"/>
              </a:rPr>
              <a:t>Mark </a:t>
            </a:r>
            <a:r>
              <a:rPr lang="en-US" sz="1900" dirty="0" err="1">
                <a:solidFill>
                  <a:schemeClr val="dk2"/>
                </a:solidFill>
                <a:latin typeface="Open Sans"/>
                <a:ea typeface="Open Sans"/>
                <a:cs typeface="Open Sans"/>
                <a:sym typeface="Open Sans"/>
              </a:rPr>
              <a:t>Hemhauser</a:t>
            </a:r>
            <a:br>
              <a:rPr lang="en-US" sz="1900" dirty="0">
                <a:solidFill>
                  <a:schemeClr val="dk2"/>
                </a:solidFill>
                <a:latin typeface="Open Sans"/>
                <a:ea typeface="Open Sans"/>
                <a:cs typeface="Open Sans"/>
                <a:sym typeface="Open Sans"/>
              </a:rPr>
            </a:br>
            <a:br>
              <a:rPr lang="en-US" sz="1900" dirty="0">
                <a:solidFill>
                  <a:schemeClr val="dk2"/>
                </a:solidFill>
                <a:latin typeface="Open Sans"/>
                <a:ea typeface="Open Sans"/>
                <a:cs typeface="Open Sans"/>
                <a:sym typeface="Open Sans"/>
              </a:rPr>
            </a:br>
            <a:r>
              <a:rPr lang="en-US" sz="1900" dirty="0">
                <a:solidFill>
                  <a:schemeClr val="dk2"/>
                </a:solidFill>
                <a:latin typeface="Open Sans"/>
                <a:ea typeface="Open Sans"/>
                <a:cs typeface="Open Sans"/>
                <a:sym typeface="Open Sans"/>
              </a:rPr>
              <a:t>Naomi </a:t>
            </a:r>
            <a:r>
              <a:rPr lang="en-US" sz="1900" dirty="0" err="1">
                <a:solidFill>
                  <a:schemeClr val="dk2"/>
                </a:solidFill>
                <a:latin typeface="Open Sans"/>
                <a:ea typeface="Open Sans"/>
                <a:cs typeface="Open Sans"/>
                <a:sym typeface="Open Sans"/>
              </a:rPr>
              <a:t>Shiraishi</a:t>
            </a:r>
            <a:br>
              <a:rPr lang="en-US" sz="1900" dirty="0">
                <a:solidFill>
                  <a:schemeClr val="dk2"/>
                </a:solidFill>
                <a:latin typeface="Open Sans"/>
                <a:ea typeface="Open Sans"/>
                <a:cs typeface="Open Sans"/>
                <a:sym typeface="Open Sans"/>
              </a:rPr>
            </a:br>
            <a:br>
              <a:rPr lang="en-US" sz="1900" dirty="0">
                <a:solidFill>
                  <a:schemeClr val="dk2"/>
                </a:solidFill>
                <a:latin typeface="Open Sans"/>
                <a:ea typeface="Open Sans"/>
                <a:cs typeface="Open Sans"/>
                <a:sym typeface="Open Sans"/>
              </a:rPr>
            </a:br>
            <a:endParaRPr lang="en-US" sz="1900" b="0" i="0" u="none" strike="noStrike" cap="none" dirty="0">
              <a:solidFill>
                <a:schemeClr val="dk2"/>
              </a:solidFill>
              <a:latin typeface="Open Sans"/>
              <a:ea typeface="Open Sans"/>
              <a:cs typeface="Open Sans"/>
              <a:sym typeface="Open Sans"/>
            </a:endParaRPr>
          </a:p>
          <a:p>
            <a:pPr marL="0" marR="0" lvl="0" indent="0" algn="l" rtl="0">
              <a:lnSpc>
                <a:spcPct val="100000"/>
              </a:lnSpc>
              <a:spcBef>
                <a:spcPts val="1000"/>
              </a:spcBef>
              <a:spcAft>
                <a:spcPts val="0"/>
              </a:spcAft>
              <a:buClr>
                <a:schemeClr val="dk1"/>
              </a:buClr>
              <a:buSzPts val="2800"/>
              <a:buFont typeface="Georgia"/>
              <a:buNone/>
            </a:pPr>
            <a:endParaRPr sz="2400" b="0" i="0" u="none" strike="noStrike" cap="none" dirty="0">
              <a:solidFill>
                <a:schemeClr val="dk1"/>
              </a:solidFill>
              <a:latin typeface="PT Serif"/>
              <a:ea typeface="PT Serif"/>
              <a:cs typeface="PT Serif"/>
              <a:sym typeface="PT Serif"/>
            </a:endParaRPr>
          </a:p>
          <a:p>
            <a:pPr marL="457200" marR="0" lvl="0" indent="0" algn="l" rtl="0">
              <a:lnSpc>
                <a:spcPct val="100000"/>
              </a:lnSpc>
              <a:spcBef>
                <a:spcPts val="100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800"/>
              <a:buFont typeface="Playfair Display"/>
              <a:buNone/>
            </a:pPr>
            <a:endParaRPr sz="4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Playfair Display"/>
              <a:buNone/>
            </a:pPr>
            <a:endParaRPr sz="1800" b="0" i="0" u="none" strike="noStrike" cap="none" dirty="0">
              <a:solidFill>
                <a:schemeClr val="dk1"/>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ctrTitle" idx="4294967295"/>
          </p:nvPr>
        </p:nvSpPr>
        <p:spPr>
          <a:xfrm>
            <a:off x="388962" y="420563"/>
            <a:ext cx="8366100" cy="8952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Playfair Display"/>
              <a:buNone/>
            </a:pPr>
            <a:r>
              <a:rPr lang="en" sz="3200" b="1" i="0" u="none" strike="noStrike" cap="none" dirty="0">
                <a:solidFill>
                  <a:schemeClr val="dk1"/>
                </a:solidFill>
                <a:latin typeface="Georgia"/>
                <a:ea typeface="Georgia"/>
                <a:cs typeface="Georgia"/>
                <a:sym typeface="Georgia"/>
              </a:rPr>
              <a:t>Other People who are Important for the Librarian Review Process</a:t>
            </a:r>
            <a:endParaRPr sz="3200" b="1" i="0" u="none" strike="noStrike" cap="none" dirty="0">
              <a:solidFill>
                <a:schemeClr val="dk1"/>
              </a:solidFill>
              <a:latin typeface="Georgia"/>
              <a:ea typeface="Georgia"/>
              <a:cs typeface="Georgia"/>
              <a:sym typeface="Georgia"/>
            </a:endParaRPr>
          </a:p>
        </p:txBody>
      </p:sp>
      <p:sp>
        <p:nvSpPr>
          <p:cNvPr id="87" name="Google Shape;87;p3"/>
          <p:cNvSpPr txBox="1">
            <a:spLocks noGrp="1"/>
          </p:cNvSpPr>
          <p:nvPr>
            <p:ph type="ctrTitle" idx="4294967295"/>
          </p:nvPr>
        </p:nvSpPr>
        <p:spPr>
          <a:xfrm>
            <a:off x="950550" y="1505981"/>
            <a:ext cx="7242900" cy="3207600"/>
          </a:xfrm>
          <a:prstGeom prst="rect">
            <a:avLst/>
          </a:prstGeom>
          <a:noFill/>
          <a:ln>
            <a:noFill/>
          </a:ln>
        </p:spPr>
        <p:txBody>
          <a:bodyPr spcFirstLastPara="1" wrap="square" lIns="91425" tIns="91425" rIns="91425" bIns="91425" anchor="t" anchorCtr="0">
            <a:noAutofit/>
          </a:bodyPr>
          <a:lstStyle/>
          <a:p>
            <a:pPr marL="107950" marR="0" lvl="0" algn="l" rtl="0">
              <a:lnSpc>
                <a:spcPct val="100000"/>
              </a:lnSpc>
              <a:spcBef>
                <a:spcPts val="0"/>
              </a:spcBef>
              <a:spcAft>
                <a:spcPts val="0"/>
              </a:spcAft>
              <a:buClr>
                <a:schemeClr val="dk2"/>
              </a:buClr>
              <a:buSzPts val="1900"/>
            </a:pPr>
            <a:r>
              <a:rPr lang="en-US" sz="1900" dirty="0">
                <a:solidFill>
                  <a:schemeClr val="dk2"/>
                </a:solidFill>
                <a:latin typeface="Open Sans"/>
                <a:ea typeface="Open Sans"/>
                <a:cs typeface="Open Sans"/>
                <a:sym typeface="Open Sans"/>
              </a:rPr>
              <a:t>University Librarian Jeff </a:t>
            </a:r>
            <a:r>
              <a:rPr lang="en-US" sz="1900" dirty="0" err="1">
                <a:solidFill>
                  <a:schemeClr val="dk2"/>
                </a:solidFill>
                <a:latin typeface="Open Sans"/>
                <a:ea typeface="Open Sans"/>
                <a:cs typeface="Open Sans"/>
                <a:sym typeface="Open Sans"/>
              </a:rPr>
              <a:t>MacKie</a:t>
            </a:r>
            <a:r>
              <a:rPr lang="en-US" sz="1900" dirty="0">
                <a:solidFill>
                  <a:schemeClr val="dk2"/>
                </a:solidFill>
                <a:latin typeface="Open Sans"/>
                <a:ea typeface="Open Sans"/>
                <a:cs typeface="Open Sans"/>
                <a:sym typeface="Open Sans"/>
              </a:rPr>
              <a:t>-Mason</a:t>
            </a:r>
            <a:br>
              <a:rPr lang="en-US" sz="1900" dirty="0">
                <a:solidFill>
                  <a:schemeClr val="dk2"/>
                </a:solidFill>
                <a:latin typeface="Open Sans"/>
                <a:ea typeface="Open Sans"/>
                <a:cs typeface="Open Sans"/>
                <a:sym typeface="Open Sans"/>
              </a:rPr>
            </a:br>
            <a:br>
              <a:rPr lang="en-US" sz="1900" b="0" i="0" u="none" strike="noStrike" cap="none" dirty="0">
                <a:solidFill>
                  <a:schemeClr val="dk2"/>
                </a:solidFill>
                <a:latin typeface="Open Sans"/>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br>
            <a:r>
              <a:rPr lang="en-US" sz="1900" dirty="0">
                <a:solidFill>
                  <a:schemeClr val="dk2"/>
                </a:solidFill>
                <a:latin typeface="Open Sans"/>
                <a:ea typeface="Open Sans"/>
                <a:cs typeface="Open Sans"/>
                <a:sym typeface="Open Sans"/>
              </a:rPr>
              <a:t>Jay Lomeli, Director of Library Human Resources Department and Chief Diversity Officer </a:t>
            </a:r>
            <a:br>
              <a:rPr lang="en-US" sz="1900" dirty="0">
                <a:solidFill>
                  <a:schemeClr val="dk2"/>
                </a:solidFill>
                <a:latin typeface="Open Sans"/>
                <a:ea typeface="Open Sans"/>
                <a:cs typeface="Open Sans"/>
                <a:sym typeface="Open Sans"/>
              </a:rPr>
            </a:br>
            <a:br>
              <a:rPr lang="en-US" sz="1900" dirty="0">
                <a:solidFill>
                  <a:schemeClr val="dk2"/>
                </a:solidFill>
                <a:latin typeface="Open Sans"/>
                <a:ea typeface="Open Sans"/>
                <a:cs typeface="Open Sans"/>
                <a:sym typeface="Open Sans"/>
              </a:rPr>
            </a:br>
            <a:r>
              <a:rPr lang="en-US" sz="1900" dirty="0">
                <a:solidFill>
                  <a:schemeClr val="dk2"/>
                </a:solidFill>
                <a:latin typeface="Open Sans"/>
                <a:ea typeface="Open Sans"/>
                <a:cs typeface="Open Sans"/>
                <a:sym typeface="Open Sans"/>
              </a:rPr>
              <a:t>Ricky Brown, Academic HR Analyst, LHRD</a:t>
            </a:r>
            <a:br>
              <a:rPr lang="en-US" sz="1900" dirty="0">
                <a:solidFill>
                  <a:schemeClr val="dk2"/>
                </a:solidFill>
                <a:latin typeface="Open Sans"/>
                <a:ea typeface="Open Sans"/>
                <a:cs typeface="Open Sans"/>
                <a:sym typeface="Open Sans"/>
              </a:rPr>
            </a:br>
            <a:br>
              <a:rPr lang="en-US" sz="1900" dirty="0">
                <a:solidFill>
                  <a:schemeClr val="dk2"/>
                </a:solidFill>
                <a:latin typeface="Open Sans"/>
                <a:ea typeface="Open Sans"/>
                <a:cs typeface="Open Sans"/>
                <a:sym typeface="Open Sans"/>
              </a:rPr>
            </a:br>
            <a:r>
              <a:rPr lang="en-US" sz="1900" dirty="0">
                <a:solidFill>
                  <a:schemeClr val="dk2"/>
                </a:solidFill>
                <a:latin typeface="Open Sans"/>
                <a:ea typeface="Open Sans"/>
                <a:cs typeface="Open Sans"/>
                <a:sym typeface="Open Sans"/>
              </a:rPr>
              <a:t>Maria Ruiz, Academic HR Analyst, Academic Personnel Office</a:t>
            </a:r>
            <a:br>
              <a:rPr lang="en-US" sz="1900" dirty="0">
                <a:solidFill>
                  <a:schemeClr val="dk2"/>
                </a:solidFill>
                <a:latin typeface="Open Sans"/>
                <a:ea typeface="Open Sans"/>
                <a:cs typeface="Open Sans"/>
                <a:sym typeface="Open Sans"/>
              </a:rPr>
            </a:br>
            <a:br>
              <a:rPr lang="en-US" sz="1900" dirty="0">
                <a:solidFill>
                  <a:schemeClr val="dk2"/>
                </a:solidFill>
                <a:latin typeface="Open Sans"/>
                <a:ea typeface="Open Sans"/>
                <a:cs typeface="Open Sans"/>
                <a:sym typeface="Open Sans"/>
              </a:rPr>
            </a:br>
            <a:br>
              <a:rPr lang="en-US" sz="1900" dirty="0">
                <a:solidFill>
                  <a:schemeClr val="dk2"/>
                </a:solidFill>
                <a:latin typeface="Open Sans"/>
                <a:ea typeface="Open Sans"/>
                <a:cs typeface="Open Sans"/>
                <a:sym typeface="Open Sans"/>
              </a:rPr>
            </a:br>
            <a:br>
              <a:rPr lang="en-US" sz="1900" dirty="0">
                <a:solidFill>
                  <a:schemeClr val="dk2"/>
                </a:solidFill>
                <a:latin typeface="Open Sans"/>
                <a:ea typeface="Open Sans"/>
                <a:cs typeface="Open Sans"/>
                <a:sym typeface="Open Sans"/>
              </a:rPr>
            </a:br>
            <a:endParaRPr lang="en-US" sz="1900" b="0" i="0" u="none" strike="noStrike" cap="none" dirty="0">
              <a:solidFill>
                <a:schemeClr val="dk2"/>
              </a:solidFill>
              <a:latin typeface="Open Sans"/>
              <a:ea typeface="Open Sans"/>
              <a:cs typeface="Open Sans"/>
              <a:sym typeface="Open Sans"/>
            </a:endParaRPr>
          </a:p>
          <a:p>
            <a:pPr marL="0" marR="0" lvl="0" indent="0" algn="l" rtl="0">
              <a:lnSpc>
                <a:spcPct val="100000"/>
              </a:lnSpc>
              <a:spcBef>
                <a:spcPts val="1000"/>
              </a:spcBef>
              <a:spcAft>
                <a:spcPts val="0"/>
              </a:spcAft>
              <a:buClr>
                <a:schemeClr val="dk1"/>
              </a:buClr>
              <a:buSzPts val="2800"/>
              <a:buFont typeface="Georgia"/>
              <a:buNone/>
            </a:pPr>
            <a:endParaRPr sz="2400" b="0" i="0" u="none" strike="noStrike" cap="none" dirty="0">
              <a:solidFill>
                <a:schemeClr val="dk1"/>
              </a:solidFill>
              <a:latin typeface="PT Serif"/>
              <a:ea typeface="PT Serif"/>
              <a:cs typeface="PT Serif"/>
              <a:sym typeface="PT Serif"/>
            </a:endParaRPr>
          </a:p>
          <a:p>
            <a:pPr marL="457200" marR="0" lvl="0" indent="0" algn="l" rtl="0">
              <a:lnSpc>
                <a:spcPct val="100000"/>
              </a:lnSpc>
              <a:spcBef>
                <a:spcPts val="100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800"/>
              <a:buFont typeface="Playfair Display"/>
              <a:buNone/>
            </a:pPr>
            <a:endParaRPr sz="4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Playfair Display"/>
              <a:buNone/>
            </a:pPr>
            <a:endParaRPr sz="1800" b="0" i="0" u="none" strike="noStrike" cap="none" dirty="0">
              <a:solidFill>
                <a:schemeClr val="dk1"/>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202951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p:nvPr/>
        </p:nvSpPr>
        <p:spPr>
          <a:xfrm>
            <a:off x="122250" y="272375"/>
            <a:ext cx="89160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dirty="0">
                <a:latin typeface="Georgia"/>
                <a:ea typeface="Georgia"/>
                <a:cs typeface="Georgia"/>
                <a:sym typeface="Georgia"/>
              </a:rPr>
              <a:t>Guiding Documents for Reviews</a:t>
            </a:r>
            <a:endParaRPr sz="3200" b="0" i="0" u="none" strike="noStrike" cap="none" dirty="0">
              <a:solidFill>
                <a:srgbClr val="000000"/>
              </a:solidFill>
              <a:latin typeface="Georgia"/>
              <a:ea typeface="Georgia"/>
              <a:cs typeface="Georgia"/>
              <a:sym typeface="Georgia"/>
            </a:endParaRPr>
          </a:p>
        </p:txBody>
      </p:sp>
      <p:sp>
        <p:nvSpPr>
          <p:cNvPr id="93" name="Google Shape;93;p4"/>
          <p:cNvSpPr txBox="1"/>
          <p:nvPr/>
        </p:nvSpPr>
        <p:spPr>
          <a:xfrm>
            <a:off x="838800" y="1080275"/>
            <a:ext cx="7719000" cy="25680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chemeClr val="dk2"/>
              </a:buClr>
              <a:buSzPts val="1800"/>
              <a:buFont typeface="Open Sans"/>
              <a:buChar char="●"/>
            </a:pPr>
            <a:r>
              <a:rPr lang="en" sz="1800" b="0" i="0" u="none" strike="noStrike" cap="none" dirty="0">
                <a:solidFill>
                  <a:schemeClr val="dk2"/>
                </a:solidFill>
                <a:latin typeface="Open Sans"/>
                <a:ea typeface="Open Sans"/>
                <a:cs typeface="Open Sans"/>
                <a:sym typeface="Open Sans"/>
              </a:rPr>
              <a:t>Memorandum of Understanding (UC-AFT MOU)</a:t>
            </a:r>
            <a:endParaRPr lang="en-US" sz="1800" b="0" i="0" u="none" strike="noStrike" cap="none" dirty="0">
              <a:solidFill>
                <a:schemeClr val="dk2"/>
              </a:solidFill>
              <a:latin typeface="Open Sans"/>
              <a:ea typeface="Open Sans"/>
              <a:cs typeface="Open Sans"/>
              <a:sym typeface="Open Sans"/>
            </a:endParaRPr>
          </a:p>
          <a:p>
            <a:pPr marL="0" marR="0" lvl="0" indent="457200" algn="l" rtl="0">
              <a:lnSpc>
                <a:spcPct val="115000"/>
              </a:lnSpc>
              <a:spcBef>
                <a:spcPts val="1000"/>
              </a:spcBef>
              <a:spcAft>
                <a:spcPts val="0"/>
              </a:spcAft>
              <a:buClr>
                <a:srgbClr val="000000"/>
              </a:buClr>
              <a:buSzPts val="1800"/>
              <a:buFont typeface="Arial"/>
              <a:buNone/>
            </a:pPr>
            <a:r>
              <a:rPr lang="en-US" sz="1800" b="0" i="0" u="none" strike="noStrike" cap="none" dirty="0">
                <a:solidFill>
                  <a:schemeClr val="dk2"/>
                </a:solidFill>
                <a:latin typeface="Open Sans"/>
                <a:ea typeface="Open Sans"/>
                <a:cs typeface="Open Sans"/>
                <a:sym typeface="Open Sans"/>
              </a:rPr>
              <a:t>Professional Librarian Unit (April 2019 – March 2024)</a:t>
            </a:r>
          </a:p>
          <a:p>
            <a:pPr marL="457200" marR="0" lvl="0" indent="-342900" algn="l" rtl="0">
              <a:lnSpc>
                <a:spcPct val="115000"/>
              </a:lnSpc>
              <a:spcBef>
                <a:spcPts val="1000"/>
              </a:spcBef>
              <a:spcAft>
                <a:spcPts val="0"/>
              </a:spcAft>
              <a:buClr>
                <a:schemeClr val="dk2"/>
              </a:buClr>
              <a:buSzPts val="1800"/>
              <a:buFont typeface="Open Sans"/>
              <a:buChar char="●"/>
            </a:pPr>
            <a:r>
              <a:rPr lang="en" sz="1800" b="0" i="0" u="none" strike="noStrike" cap="none" dirty="0">
                <a:solidFill>
                  <a:schemeClr val="dk2"/>
                </a:solidFill>
                <a:latin typeface="Open Sans"/>
                <a:ea typeface="Open Sans"/>
                <a:cs typeface="Open Sans"/>
                <a:sym typeface="Open Sans"/>
              </a:rPr>
              <a:t>Academic Personnel Manual (360 and 210-4)</a:t>
            </a:r>
            <a:endParaRPr lang="en-US" sz="1800" b="0" i="0" u="none" strike="noStrike" cap="none" dirty="0">
              <a:solidFill>
                <a:schemeClr val="dk2"/>
              </a:solidFill>
              <a:latin typeface="Open Sans"/>
              <a:ea typeface="Open Sans"/>
              <a:cs typeface="Open Sans"/>
              <a:sym typeface="Open Sans"/>
            </a:endParaRPr>
          </a:p>
          <a:p>
            <a:pPr marL="0" marR="0" lvl="0" indent="457200" algn="l" rtl="0">
              <a:lnSpc>
                <a:spcPct val="115000"/>
              </a:lnSpc>
              <a:spcBef>
                <a:spcPts val="1000"/>
              </a:spcBef>
              <a:spcAft>
                <a:spcPts val="0"/>
              </a:spcAft>
              <a:buClr>
                <a:srgbClr val="000000"/>
              </a:buClr>
              <a:buSzPts val="1800"/>
              <a:buFont typeface="Arial"/>
              <a:buNone/>
            </a:pPr>
            <a:r>
              <a:rPr lang="en-US" sz="1800" b="0" i="0" u="none" strike="noStrike" cap="none" dirty="0">
                <a:solidFill>
                  <a:schemeClr val="dk2"/>
                </a:solidFill>
                <a:latin typeface="Open Sans"/>
                <a:ea typeface="Open Sans"/>
                <a:cs typeface="Open Sans"/>
                <a:sym typeface="Open Sans"/>
              </a:rPr>
              <a:t>Appointment and Promotion, Librarian Series</a:t>
            </a:r>
          </a:p>
          <a:p>
            <a:pPr marL="457200" marR="0" lvl="0" indent="-342900" algn="l" rtl="0">
              <a:lnSpc>
                <a:spcPct val="115000"/>
              </a:lnSpc>
              <a:spcBef>
                <a:spcPts val="1000"/>
              </a:spcBef>
              <a:spcAft>
                <a:spcPts val="1000"/>
              </a:spcAft>
              <a:buClr>
                <a:schemeClr val="dk2"/>
              </a:buClr>
              <a:buSzPts val="1800"/>
              <a:buFont typeface="Open Sans"/>
              <a:buChar char="●"/>
            </a:pPr>
            <a:r>
              <a:rPr lang="en" sz="1800" b="0" i="0" u="none" strike="noStrike" cap="none" dirty="0">
                <a:solidFill>
                  <a:schemeClr val="dk2"/>
                </a:solidFill>
                <a:latin typeface="Open Sans"/>
                <a:ea typeface="Open Sans"/>
                <a:cs typeface="Open Sans"/>
                <a:sym typeface="Open Sans"/>
              </a:rPr>
              <a:t>Procedures for Review of Librarian Appointments, Promotions, and Advancement - aka Berkeley Procedures </a:t>
            </a:r>
            <a:endParaRPr sz="1800" b="0" i="0" u="none" strike="noStrike" cap="none" dirty="0">
              <a:solidFill>
                <a:schemeClr val="dk2"/>
              </a:solidFill>
              <a:latin typeface="Open Sans"/>
              <a:ea typeface="Open Sans"/>
              <a:cs typeface="Open Sans"/>
              <a:sym typeface="Open Sans"/>
            </a:endParaRPr>
          </a:p>
        </p:txBody>
      </p:sp>
      <p:sp>
        <p:nvSpPr>
          <p:cNvPr id="94" name="Google Shape;94;p4"/>
          <p:cNvSpPr txBox="1"/>
          <p:nvPr/>
        </p:nvSpPr>
        <p:spPr>
          <a:xfrm>
            <a:off x="983250" y="3733800"/>
            <a:ext cx="7430100" cy="503184"/>
          </a:xfrm>
          <a:prstGeom prst="rect">
            <a:avLst/>
          </a:prstGeom>
          <a:noFill/>
          <a:ln>
            <a:noFill/>
          </a:ln>
        </p:spPr>
        <p:txBody>
          <a:bodyPr spcFirstLastPara="1" wrap="square" lIns="91425" tIns="91425" rIns="91425" bIns="91425" anchor="t" anchorCtr="0">
            <a:spAutoFit/>
          </a:bodyPr>
          <a:lstStyle/>
          <a:p>
            <a:pPr lvl="0" algn="ctr">
              <a:lnSpc>
                <a:spcPct val="115000"/>
              </a:lnSpc>
              <a:buClr>
                <a:schemeClr val="dk1"/>
              </a:buClr>
              <a:buSzPts val="1100"/>
            </a:pPr>
            <a:r>
              <a:rPr lang="en-US" sz="1800" dirty="0" err="1">
                <a:solidFill>
                  <a:srgbClr val="C28220"/>
                </a:solidFill>
                <a:latin typeface="Open Sans"/>
                <a:ea typeface="Open Sans"/>
                <a:cs typeface="Open Sans"/>
                <a:sym typeface="Open Sans"/>
              </a:rPr>
              <a:t>lib.berkeley.edu</a:t>
            </a:r>
            <a:r>
              <a:rPr lang="en-US" sz="1800" dirty="0">
                <a:solidFill>
                  <a:srgbClr val="C28220"/>
                </a:solidFill>
                <a:latin typeface="Open Sans"/>
                <a:ea typeface="Open Sans"/>
                <a:cs typeface="Open Sans"/>
                <a:sym typeface="Open Sans"/>
              </a:rPr>
              <a:t>/Staff/</a:t>
            </a:r>
            <a:r>
              <a:rPr lang="en-US" sz="1800" dirty="0" err="1">
                <a:solidFill>
                  <a:srgbClr val="C28220"/>
                </a:solidFill>
                <a:latin typeface="Open Sans"/>
                <a:ea typeface="Open Sans"/>
                <a:cs typeface="Open Sans"/>
                <a:sym typeface="Open Sans"/>
              </a:rPr>
              <a:t>lauc</a:t>
            </a:r>
            <a:r>
              <a:rPr lang="en-US" sz="1800" dirty="0">
                <a:solidFill>
                  <a:srgbClr val="C28220"/>
                </a:solidFill>
                <a:latin typeface="Open Sans"/>
                <a:ea typeface="Open Sans"/>
                <a:cs typeface="Open Sans"/>
                <a:sym typeface="Open Sans"/>
              </a:rPr>
              <a:t>/review</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2633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body" idx="1"/>
          </p:nvPr>
        </p:nvSpPr>
        <p:spPr>
          <a:xfrm>
            <a:off x="4899421" y="1433838"/>
            <a:ext cx="3819465" cy="13975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PT Serif"/>
              <a:buNone/>
            </a:pPr>
            <a:r>
              <a:rPr lang="en" sz="1800" i="1" u="none" strike="noStrike" cap="none" dirty="0">
                <a:solidFill>
                  <a:schemeClr val="dk1"/>
                </a:solidFill>
                <a:latin typeface="Open Sans"/>
                <a:ea typeface="Open Sans"/>
                <a:cs typeface="Open Sans"/>
                <a:sym typeface="Open Sans"/>
              </a:rPr>
              <a:t>“The review process is intended to ensure that professional as well as administrative considerations are taken into account in all matters of appointment, promotion, and merit increase within the Librarian series.”</a:t>
            </a:r>
          </a:p>
        </p:txBody>
      </p:sp>
      <p:sp>
        <p:nvSpPr>
          <p:cNvPr id="100" name="Google Shape;100;p5"/>
          <p:cNvSpPr txBox="1">
            <a:spLocks noGrp="1"/>
          </p:cNvSpPr>
          <p:nvPr>
            <p:ph type="title" idx="4294967295"/>
          </p:nvPr>
        </p:nvSpPr>
        <p:spPr>
          <a:xfrm>
            <a:off x="520650" y="382763"/>
            <a:ext cx="8102700" cy="92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a:solidFill>
                  <a:schemeClr val="dk1"/>
                </a:solidFill>
              </a:rPr>
              <a:t>What is an Academic Review?</a:t>
            </a:r>
            <a:endParaRPr sz="3200" b="1" i="0" u="none" strike="noStrike" cap="none">
              <a:solidFill>
                <a:schemeClr val="dk1"/>
              </a:solidFill>
            </a:endParaRPr>
          </a:p>
        </p:txBody>
      </p:sp>
      <p:sp>
        <p:nvSpPr>
          <p:cNvPr id="2" name="TextBox 1">
            <a:extLst>
              <a:ext uri="{FF2B5EF4-FFF2-40B4-BE49-F238E27FC236}">
                <a16:creationId xmlns:a16="http://schemas.microsoft.com/office/drawing/2014/main" id="{FC649F61-CE20-FE5A-638F-27D3B2F75F01}"/>
              </a:ext>
            </a:extLst>
          </p:cNvPr>
          <p:cNvSpPr txBox="1"/>
          <p:nvPr/>
        </p:nvSpPr>
        <p:spPr>
          <a:xfrm>
            <a:off x="264694" y="1244635"/>
            <a:ext cx="4204477" cy="2893100"/>
          </a:xfrm>
          <a:prstGeom prst="rect">
            <a:avLst/>
          </a:prstGeom>
          <a:noFill/>
        </p:spPr>
        <p:txBody>
          <a:bodyPr wrap="square" rtlCol="0">
            <a:spAutoFit/>
          </a:bodyPr>
          <a:lstStyle/>
          <a:p>
            <a:r>
              <a:rPr lang="en-US" sz="1800" b="0" i="1" u="none" strike="noStrike" dirty="0">
                <a:solidFill>
                  <a:srgbClr val="000000"/>
                </a:solidFill>
                <a:effectLst/>
                <a:latin typeface=""/>
              </a:rPr>
              <a:t>“It is the policy of the campus libraries to provide, through a fair, impartial, and appropriate system of review, that only librarians of demonstrated ability and achievement be employed, retained, and advanced, and professional growth and accomplishment be rewarded and encouraged by merit increases and/or promotion.”</a:t>
            </a:r>
            <a:endParaRPr lang="en-US" sz="1800" i="1" dirty="0">
              <a:latin typeface=""/>
              <a:ea typeface="Open Sans"/>
              <a:cs typeface="Open Sans"/>
              <a:sym typeface="Open Sans"/>
            </a:endParaRPr>
          </a:p>
          <a:p>
            <a:endParaRPr lang="en-US" sz="2000" i="1" dirty="0">
              <a:latin typeface=""/>
            </a:endParaRPr>
          </a:p>
        </p:txBody>
      </p:sp>
      <p:sp>
        <p:nvSpPr>
          <p:cNvPr id="3" name="TextBox 2">
            <a:extLst>
              <a:ext uri="{FF2B5EF4-FFF2-40B4-BE49-F238E27FC236}">
                <a16:creationId xmlns:a16="http://schemas.microsoft.com/office/drawing/2014/main" id="{086C936B-2F67-242D-A56C-D24A49C9F417}"/>
              </a:ext>
            </a:extLst>
          </p:cNvPr>
          <p:cNvSpPr txBox="1"/>
          <p:nvPr/>
        </p:nvSpPr>
        <p:spPr>
          <a:xfrm>
            <a:off x="3745832" y="5141495"/>
            <a:ext cx="184731" cy="307777"/>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54BDA31-C88B-FEBC-3011-A5091BC9BFF6}"/>
              </a:ext>
            </a:extLst>
          </p:cNvPr>
          <p:cNvSpPr txBox="1"/>
          <p:nvPr/>
        </p:nvSpPr>
        <p:spPr>
          <a:xfrm>
            <a:off x="3649579" y="3451360"/>
            <a:ext cx="4676273" cy="1200329"/>
          </a:xfrm>
          <a:prstGeom prst="rect">
            <a:avLst/>
          </a:prstGeom>
          <a:noFill/>
        </p:spPr>
        <p:txBody>
          <a:bodyPr wrap="square" rtlCol="0">
            <a:spAutoFit/>
          </a:bodyPr>
          <a:lstStyle/>
          <a:p>
            <a:pPr marL="0" marR="0" lvl="0" indent="0" algn="ctr" rtl="0">
              <a:lnSpc>
                <a:spcPct val="100000"/>
              </a:lnSpc>
              <a:spcBef>
                <a:spcPts val="0"/>
              </a:spcBef>
              <a:spcAft>
                <a:spcPts val="0"/>
              </a:spcAft>
              <a:buClr>
                <a:schemeClr val="dk1"/>
              </a:buClr>
              <a:buSzPts val="2000"/>
              <a:buFont typeface="PT Serif"/>
              <a:buNone/>
            </a:pPr>
            <a:endParaRPr lang="en-US" sz="2000" b="0" i="1" u="none" strike="noStrike" cap="none" dirty="0">
              <a:solidFill>
                <a:schemeClr val="dk1"/>
              </a:solidFill>
              <a:latin typeface="PT Serif"/>
              <a:ea typeface="PT Serif"/>
              <a:cs typeface="PT Serif"/>
              <a:sym typeface="PT Serif"/>
            </a:endParaRPr>
          </a:p>
          <a:p>
            <a:pPr marL="0" marR="0" lvl="0" indent="0" algn="ctr" rtl="0">
              <a:lnSpc>
                <a:spcPct val="100000"/>
              </a:lnSpc>
              <a:spcBef>
                <a:spcPts val="0"/>
              </a:spcBef>
              <a:spcAft>
                <a:spcPts val="0"/>
              </a:spcAft>
              <a:buClr>
                <a:schemeClr val="dk1"/>
              </a:buClr>
              <a:buSzPts val="1400"/>
              <a:buFont typeface="PT Serif"/>
              <a:buNone/>
            </a:pPr>
            <a:endParaRPr lang="en-US" sz="1400" i="0"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400"/>
              <a:buFont typeface="PT Serif"/>
              <a:buNone/>
            </a:pPr>
            <a:r>
              <a:rPr lang="en-US" sz="1200" i="0" u="none" strike="noStrike" cap="none" dirty="0">
                <a:solidFill>
                  <a:schemeClr val="dk1"/>
                </a:solidFill>
                <a:latin typeface="Open Sans"/>
                <a:ea typeface="Open Sans"/>
                <a:cs typeface="Open Sans"/>
                <a:sym typeface="Open Sans"/>
              </a:rPr>
              <a:t>Procedures for Review of Librarian Appointments (Berkeley Procedures) </a:t>
            </a:r>
            <a:endParaRPr lang="en-US" sz="1200" dirty="0">
              <a:latin typeface="Open Sans"/>
              <a:ea typeface="Open Sans"/>
              <a:cs typeface="Open Sans"/>
              <a:sym typeface="Open Sans"/>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type="body" idx="1"/>
          </p:nvPr>
        </p:nvSpPr>
        <p:spPr>
          <a:xfrm>
            <a:off x="1177650" y="1311581"/>
            <a:ext cx="6788700" cy="2862300"/>
          </a:xfrm>
          <a:prstGeom prst="rect">
            <a:avLst/>
          </a:prstGeom>
          <a:noFill/>
          <a:ln>
            <a:noFill/>
          </a:ln>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dk2"/>
              </a:buClr>
              <a:buSzPts val="1900"/>
              <a:buFont typeface="Open Sans"/>
              <a:buChar char="●"/>
            </a:pPr>
            <a:r>
              <a:rPr lang="en" sz="1900" i="0" dirty="0">
                <a:solidFill>
                  <a:schemeClr val="dk2"/>
                </a:solidFill>
                <a:latin typeface="Open Sans"/>
                <a:ea typeface="Open Sans"/>
                <a:cs typeface="Open Sans"/>
                <a:sym typeface="Open Sans"/>
              </a:rPr>
              <a:t>Develop the </a:t>
            </a:r>
            <a:r>
              <a:rPr lang="en" sz="1900" b="1" i="0" dirty="0">
                <a:solidFill>
                  <a:schemeClr val="dk2"/>
                </a:solidFill>
                <a:latin typeface="Open Sans"/>
                <a:ea typeface="Open Sans"/>
                <a:cs typeface="Open Sans"/>
                <a:sym typeface="Open Sans"/>
              </a:rPr>
              <a:t>narrative</a:t>
            </a:r>
            <a:r>
              <a:rPr lang="en" sz="1900" i="0" dirty="0">
                <a:solidFill>
                  <a:schemeClr val="dk2"/>
                </a:solidFill>
                <a:latin typeface="Open Sans"/>
                <a:ea typeface="Open Sans"/>
                <a:cs typeface="Open Sans"/>
                <a:sym typeface="Open Sans"/>
              </a:rPr>
              <a:t> of your career and set your path </a:t>
            </a:r>
            <a:endParaRPr lang="en-US" sz="1900" i="0" dirty="0">
              <a:solidFill>
                <a:schemeClr val="dk2"/>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2"/>
              </a:buClr>
              <a:buSzPts val="1900"/>
              <a:buFont typeface="Open Sans"/>
              <a:buChar char="●"/>
            </a:pPr>
            <a:r>
              <a:rPr lang="en" sz="1900" i="0" dirty="0">
                <a:solidFill>
                  <a:schemeClr val="dk2"/>
                </a:solidFill>
                <a:latin typeface="Open Sans"/>
                <a:ea typeface="Open Sans"/>
                <a:cs typeface="Open Sans"/>
                <a:sym typeface="Open Sans"/>
              </a:rPr>
              <a:t>Describe the </a:t>
            </a:r>
            <a:r>
              <a:rPr lang="en" sz="1900" b="1" i="0" dirty="0">
                <a:solidFill>
                  <a:schemeClr val="dk2"/>
                </a:solidFill>
                <a:latin typeface="Open Sans"/>
                <a:ea typeface="Open Sans"/>
                <a:cs typeface="Open Sans"/>
                <a:sym typeface="Open Sans"/>
              </a:rPr>
              <a:t>impact</a:t>
            </a:r>
            <a:r>
              <a:rPr lang="en" sz="1900" i="0" dirty="0">
                <a:solidFill>
                  <a:schemeClr val="dk2"/>
                </a:solidFill>
                <a:latin typeface="Open Sans"/>
                <a:ea typeface="Open Sans"/>
                <a:cs typeface="Open Sans"/>
                <a:sym typeface="Open Sans"/>
              </a:rPr>
              <a:t> of your </a:t>
            </a:r>
            <a:r>
              <a:rPr lang="en" sz="1900" b="1" i="0" dirty="0">
                <a:solidFill>
                  <a:schemeClr val="dk2"/>
                </a:solidFill>
                <a:latin typeface="Open Sans"/>
                <a:ea typeface="Open Sans"/>
                <a:cs typeface="Open Sans"/>
                <a:sym typeface="Open Sans"/>
              </a:rPr>
              <a:t>professional contributions</a:t>
            </a:r>
            <a:r>
              <a:rPr lang="en" sz="1900" i="0" dirty="0">
                <a:solidFill>
                  <a:schemeClr val="dk2"/>
                </a:solidFill>
                <a:latin typeface="Open Sans"/>
                <a:ea typeface="Open Sans"/>
                <a:cs typeface="Open Sans"/>
                <a:sym typeface="Open Sans"/>
              </a:rPr>
              <a:t> and document your </a:t>
            </a:r>
            <a:r>
              <a:rPr lang="en" sz="1900" b="1" i="0" dirty="0">
                <a:solidFill>
                  <a:schemeClr val="dk2"/>
                </a:solidFill>
                <a:latin typeface="Open Sans"/>
                <a:ea typeface="Open Sans"/>
                <a:cs typeface="Open Sans"/>
                <a:sym typeface="Open Sans"/>
              </a:rPr>
              <a:t>growth</a:t>
            </a:r>
            <a:endParaRPr sz="1900" b="1" i="0" dirty="0">
              <a:solidFill>
                <a:schemeClr val="dk2"/>
              </a:solidFill>
              <a:latin typeface="Open Sans"/>
              <a:ea typeface="Open Sans"/>
              <a:cs typeface="Open Sans"/>
              <a:sym typeface="Open Sans"/>
            </a:endParaRPr>
          </a:p>
          <a:p>
            <a:pPr marL="457200" lvl="0" indent="-349250" algn="l" rtl="0">
              <a:lnSpc>
                <a:spcPct val="100000"/>
              </a:lnSpc>
              <a:spcBef>
                <a:spcPts val="1000"/>
              </a:spcBef>
              <a:spcAft>
                <a:spcPts val="0"/>
              </a:spcAft>
              <a:buClr>
                <a:schemeClr val="dk2"/>
              </a:buClr>
              <a:buSzPts val="1900"/>
              <a:buFont typeface="Open Sans"/>
              <a:buChar char="●"/>
            </a:pPr>
            <a:r>
              <a:rPr lang="en-US" sz="1900" i="0" dirty="0">
                <a:solidFill>
                  <a:schemeClr val="dk2"/>
                </a:solidFill>
                <a:latin typeface="Open Sans"/>
                <a:ea typeface="Open Sans"/>
                <a:cs typeface="Open Sans"/>
                <a:sym typeface="Open Sans"/>
              </a:rPr>
              <a:t>Be evaluated by and receive feedback from your </a:t>
            </a:r>
            <a:r>
              <a:rPr lang="en-US" sz="1900" b="1" i="0" dirty="0">
                <a:solidFill>
                  <a:schemeClr val="dk2"/>
                </a:solidFill>
                <a:latin typeface="Open Sans"/>
                <a:ea typeface="Open Sans"/>
                <a:cs typeface="Open Sans"/>
                <a:sym typeface="Open Sans"/>
              </a:rPr>
              <a:t>peers</a:t>
            </a:r>
          </a:p>
          <a:p>
            <a:pPr marL="457200" lvl="0" indent="-349250" algn="l" rtl="0">
              <a:lnSpc>
                <a:spcPct val="100000"/>
              </a:lnSpc>
              <a:spcBef>
                <a:spcPts val="1000"/>
              </a:spcBef>
              <a:spcAft>
                <a:spcPts val="1000"/>
              </a:spcAft>
              <a:buClr>
                <a:schemeClr val="dk2"/>
              </a:buClr>
              <a:buSzPts val="1900"/>
              <a:buFont typeface="Open Sans"/>
              <a:buChar char="●"/>
            </a:pPr>
            <a:r>
              <a:rPr lang="en" sz="1900" i="0" dirty="0">
                <a:solidFill>
                  <a:schemeClr val="dk2"/>
                </a:solidFill>
                <a:latin typeface="Open Sans"/>
                <a:ea typeface="Open Sans"/>
                <a:cs typeface="Open Sans"/>
                <a:sym typeface="Open Sans"/>
              </a:rPr>
              <a:t>Maintain </a:t>
            </a:r>
            <a:r>
              <a:rPr lang="en" sz="1900" b="1" i="0" dirty="0">
                <a:solidFill>
                  <a:schemeClr val="dk2"/>
                </a:solidFill>
                <a:latin typeface="Open Sans"/>
                <a:ea typeface="Open Sans"/>
                <a:cs typeface="Open Sans"/>
                <a:sym typeface="Open Sans"/>
              </a:rPr>
              <a:t>equity</a:t>
            </a:r>
            <a:r>
              <a:rPr lang="en" sz="1900" i="0" dirty="0">
                <a:solidFill>
                  <a:schemeClr val="dk2"/>
                </a:solidFill>
                <a:latin typeface="Open Sans"/>
                <a:ea typeface="Open Sans"/>
                <a:cs typeface="Open Sans"/>
                <a:sym typeface="Open Sans"/>
              </a:rPr>
              <a:t> and ensure the </a:t>
            </a:r>
            <a:r>
              <a:rPr lang="en" sz="1900" b="1" i="0" dirty="0">
                <a:solidFill>
                  <a:schemeClr val="dk2"/>
                </a:solidFill>
                <a:latin typeface="Open Sans"/>
                <a:ea typeface="Open Sans"/>
                <a:cs typeface="Open Sans"/>
                <a:sym typeface="Open Sans"/>
              </a:rPr>
              <a:t>professional integrity </a:t>
            </a:r>
            <a:r>
              <a:rPr lang="en" sz="1900" i="0" dirty="0">
                <a:solidFill>
                  <a:schemeClr val="dk2"/>
                </a:solidFill>
                <a:latin typeface="Open Sans"/>
                <a:ea typeface="Open Sans"/>
                <a:cs typeface="Open Sans"/>
                <a:sym typeface="Open Sans"/>
              </a:rPr>
              <a:t>of the Librarian Series</a:t>
            </a:r>
            <a:endParaRPr sz="1900" i="0" dirty="0">
              <a:solidFill>
                <a:schemeClr val="dk2"/>
              </a:solidFill>
              <a:latin typeface="Open Sans"/>
              <a:ea typeface="Open Sans"/>
              <a:cs typeface="Open Sans"/>
              <a:sym typeface="Open Sans"/>
            </a:endParaRPr>
          </a:p>
        </p:txBody>
      </p:sp>
      <p:sp>
        <p:nvSpPr>
          <p:cNvPr id="106" name="Google Shape;106;p6"/>
          <p:cNvSpPr txBox="1">
            <a:spLocks noGrp="1"/>
          </p:cNvSpPr>
          <p:nvPr>
            <p:ph type="title" idx="4294967295"/>
          </p:nvPr>
        </p:nvSpPr>
        <p:spPr>
          <a:xfrm>
            <a:off x="520650" y="382781"/>
            <a:ext cx="8102700" cy="92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000"/>
              <a:buFont typeface="Playfair Display"/>
              <a:buNone/>
            </a:pPr>
            <a:r>
              <a:rPr lang="en" sz="3200" b="1" i="0" u="none" strike="noStrike" cap="none">
                <a:solidFill>
                  <a:schemeClr val="dk1"/>
                </a:solidFill>
              </a:rPr>
              <a:t>What is an Academic Review?</a:t>
            </a:r>
            <a:endParaRPr sz="3200" b="1" i="0" u="none" strike="noStrike" cap="none">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457250" y="446831"/>
            <a:ext cx="8229600" cy="7627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600"/>
              <a:buFont typeface="Playfair Display"/>
              <a:buNone/>
            </a:pPr>
            <a:r>
              <a:rPr lang="en" sz="3200" b="1" dirty="0"/>
              <a:t>Criteria for Advancement</a:t>
            </a:r>
            <a:endParaRPr sz="3200" dirty="0"/>
          </a:p>
        </p:txBody>
      </p:sp>
      <p:sp>
        <p:nvSpPr>
          <p:cNvPr id="112" name="Google Shape;112;p7"/>
          <p:cNvSpPr txBox="1">
            <a:spLocks noGrp="1"/>
          </p:cNvSpPr>
          <p:nvPr>
            <p:ph type="body" idx="1"/>
          </p:nvPr>
        </p:nvSpPr>
        <p:spPr>
          <a:xfrm>
            <a:off x="1179650" y="1286999"/>
            <a:ext cx="6784800" cy="2363700"/>
          </a:xfrm>
          <a:prstGeom prst="rect">
            <a:avLst/>
          </a:prstGeom>
          <a:noFill/>
          <a:ln>
            <a:noFill/>
          </a:ln>
        </p:spPr>
        <p:txBody>
          <a:bodyPr spcFirstLastPara="1" wrap="square" lIns="91425" tIns="91425" rIns="91425" bIns="91425" anchor="ctr" anchorCtr="0">
            <a:noAutofit/>
          </a:bodyPr>
          <a:lstStyle/>
          <a:p>
            <a:pPr marL="565150" lvl="0" indent="-457200" algn="l" rtl="0">
              <a:lnSpc>
                <a:spcPct val="115000"/>
              </a:lnSpc>
              <a:spcBef>
                <a:spcPts val="0"/>
              </a:spcBef>
              <a:spcAft>
                <a:spcPts val="0"/>
              </a:spcAft>
              <a:buSzPts val="1900"/>
              <a:buFont typeface="+mj-lt"/>
              <a:buAutoNum type="arabicPeriod"/>
            </a:pPr>
            <a:r>
              <a:rPr lang="en" sz="1900" dirty="0"/>
              <a:t>Professional competence and quality of service within the library (primary job)</a:t>
            </a:r>
            <a:endParaRPr sz="1900" dirty="0"/>
          </a:p>
          <a:p>
            <a:pPr marL="565150" lvl="0" indent="-457200" algn="l" rtl="0">
              <a:lnSpc>
                <a:spcPct val="115000"/>
              </a:lnSpc>
              <a:spcBef>
                <a:spcPts val="1000"/>
              </a:spcBef>
              <a:spcAft>
                <a:spcPts val="0"/>
              </a:spcAft>
              <a:buSzPts val="1900"/>
              <a:buFont typeface="+mj-lt"/>
              <a:buAutoNum type="arabicPeriod"/>
            </a:pPr>
            <a:r>
              <a:rPr lang="en" sz="1900" dirty="0"/>
              <a:t>Professional activity outside the library</a:t>
            </a:r>
            <a:endParaRPr sz="1900" dirty="0"/>
          </a:p>
          <a:p>
            <a:pPr marL="565150" lvl="0" indent="-457200" algn="l" rtl="0">
              <a:lnSpc>
                <a:spcPct val="115000"/>
              </a:lnSpc>
              <a:spcBef>
                <a:spcPts val="1000"/>
              </a:spcBef>
              <a:spcAft>
                <a:spcPts val="0"/>
              </a:spcAft>
              <a:buSzPts val="1900"/>
              <a:buFont typeface="+mj-lt"/>
              <a:buAutoNum type="arabicPeriod"/>
            </a:pPr>
            <a:r>
              <a:rPr lang="en" sz="1900" dirty="0"/>
              <a:t>University and public service</a:t>
            </a:r>
            <a:endParaRPr sz="1900" dirty="0"/>
          </a:p>
          <a:p>
            <a:pPr marL="565150" lvl="0" indent="-457200" algn="l" rtl="0">
              <a:lnSpc>
                <a:spcPct val="115000"/>
              </a:lnSpc>
              <a:spcBef>
                <a:spcPts val="1000"/>
              </a:spcBef>
              <a:spcAft>
                <a:spcPts val="0"/>
              </a:spcAft>
              <a:buSzPts val="1900"/>
              <a:buFont typeface="+mj-lt"/>
              <a:buAutoNum type="arabicPeriod"/>
            </a:pPr>
            <a:r>
              <a:rPr lang="en" sz="1900" dirty="0"/>
              <a:t>Research and other creative activity</a:t>
            </a:r>
            <a:endParaRPr sz="1900" dirty="0"/>
          </a:p>
          <a:p>
            <a:pPr marL="457200" marR="0" lvl="0" indent="-228600" algn="l" rtl="0">
              <a:lnSpc>
                <a:spcPct val="100000"/>
              </a:lnSpc>
              <a:spcBef>
                <a:spcPts val="1000"/>
              </a:spcBef>
              <a:spcAft>
                <a:spcPts val="0"/>
              </a:spcAft>
              <a:buClr>
                <a:schemeClr val="dk1"/>
              </a:buClr>
              <a:buSzPts val="2000"/>
              <a:buFont typeface="PT Serif"/>
              <a:buNone/>
            </a:pPr>
            <a:endParaRPr dirty="0"/>
          </a:p>
        </p:txBody>
      </p:sp>
      <p:sp>
        <p:nvSpPr>
          <p:cNvPr id="113" name="Google Shape;113;p7"/>
          <p:cNvSpPr txBox="1"/>
          <p:nvPr/>
        </p:nvSpPr>
        <p:spPr>
          <a:xfrm>
            <a:off x="2085079" y="3312747"/>
            <a:ext cx="6481800" cy="10389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400"/>
              <a:buFont typeface="Arial"/>
              <a:buNone/>
            </a:pPr>
            <a:r>
              <a:rPr lang="en" sz="1900" i="1" dirty="0">
                <a:solidFill>
                  <a:schemeClr val="dk2"/>
                </a:solidFill>
                <a:latin typeface="Open Sans"/>
                <a:ea typeface="Open Sans"/>
                <a:cs typeface="Open Sans"/>
                <a:sym typeface="Open Sans"/>
              </a:rPr>
              <a:t>“O</a:t>
            </a:r>
            <a:r>
              <a:rPr lang="en" sz="1900" b="0" i="1" u="none" strike="noStrike" cap="none" dirty="0">
                <a:solidFill>
                  <a:schemeClr val="dk2"/>
                </a:solidFill>
                <a:latin typeface="Open Sans"/>
                <a:ea typeface="Open Sans"/>
                <a:cs typeface="Open Sans"/>
                <a:sym typeface="Open Sans"/>
              </a:rPr>
              <a:t>ne-plus” standard</a:t>
            </a:r>
          </a:p>
          <a:p>
            <a:pPr marL="0" marR="0" lvl="0" indent="0" algn="l" rtl="0">
              <a:lnSpc>
                <a:spcPct val="100000"/>
              </a:lnSpc>
              <a:spcBef>
                <a:spcPts val="0"/>
              </a:spcBef>
              <a:spcAft>
                <a:spcPts val="0"/>
              </a:spcAft>
              <a:buClr>
                <a:srgbClr val="000000"/>
              </a:buClr>
              <a:buSzPts val="2400"/>
              <a:buFont typeface="Arial"/>
              <a:buNone/>
            </a:pPr>
            <a:r>
              <a:rPr lang="en" sz="1900" b="0" i="1" u="none" strike="noStrike" cap="none" dirty="0">
                <a:solidFill>
                  <a:schemeClr val="dk2"/>
                </a:solidFill>
                <a:latin typeface="Open Sans"/>
                <a:ea typeface="Open Sans"/>
                <a:cs typeface="Open Sans"/>
                <a:sym typeface="Open Sans"/>
              </a:rPr>
              <a:t>Show impact! Broader as you advance</a:t>
            </a:r>
          </a:p>
          <a:p>
            <a:pPr marL="0" marR="0" lvl="0" indent="0" algn="l" rtl="0">
              <a:lnSpc>
                <a:spcPct val="100000"/>
              </a:lnSpc>
              <a:spcBef>
                <a:spcPts val="0"/>
              </a:spcBef>
              <a:spcAft>
                <a:spcPts val="0"/>
              </a:spcAft>
              <a:buClr>
                <a:srgbClr val="000000"/>
              </a:buClr>
              <a:buSzPts val="2400"/>
              <a:buFont typeface="Arial"/>
              <a:buNone/>
            </a:pPr>
            <a:r>
              <a:rPr lang="en" sz="1900" i="1" dirty="0">
                <a:solidFill>
                  <a:schemeClr val="dk2"/>
                </a:solidFill>
                <a:latin typeface="Open Sans"/>
                <a:ea typeface="Open Sans"/>
                <a:cs typeface="Open Sans"/>
                <a:sym typeface="Open Sans"/>
              </a:rPr>
              <a:t>“Activities by criterion guidelines” on Review Website</a:t>
            </a:r>
            <a:endParaRPr sz="1900" b="0" i="0" u="none" strike="noStrike" cap="none" dirty="0">
              <a:solidFill>
                <a:schemeClr val="dk2"/>
              </a:solidFill>
              <a:highlight>
                <a:srgbClr val="FFFF00"/>
              </a:highlight>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andSlideShow_Heritage 16:9">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17660</TotalTime>
  <Words>1581</Words>
  <Application>Microsoft Macintosh PowerPoint</Application>
  <PresentationFormat>On-screen Show (16:9)</PresentationFormat>
  <Paragraphs>180</Paragraphs>
  <Slides>31</Slides>
  <Notes>29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1" baseType="lpstr">
      <vt:lpstr>Open Sans</vt:lpstr>
      <vt:lpstr>Calibri Light</vt:lpstr>
      <vt:lpstr>Arial</vt:lpstr>
      <vt:lpstr>PT Serif</vt:lpstr>
      <vt:lpstr>Playfair Display</vt:lpstr>
      <vt:lpstr>Georgia</vt:lpstr>
      <vt:lpstr>Calibri</vt:lpstr>
      <vt:lpstr>BrandSlideShow_Heritage 16:9</vt:lpstr>
      <vt:lpstr>Office Theme</vt:lpstr>
      <vt:lpstr>Document</vt:lpstr>
      <vt:lpstr>Academic Review Workshop Fall 2023  Hosted by LAUC-B Committee on Appointment, Promotion &amp; Advancement (CAPA) </vt:lpstr>
      <vt:lpstr>What’s CAPA?</vt:lpstr>
      <vt:lpstr>CAPA Members 2022-2023</vt:lpstr>
      <vt:lpstr>New CAPA Members 2024-26</vt:lpstr>
      <vt:lpstr>Other People who are Important for the Librarian Review Process</vt:lpstr>
      <vt:lpstr>PowerPoint Presentation</vt:lpstr>
      <vt:lpstr>What is an Academic Review?</vt:lpstr>
      <vt:lpstr>What is an Academic Review?</vt:lpstr>
      <vt:lpstr>Criteria for Advancement</vt:lpstr>
      <vt:lpstr>Impacts of COVID-19</vt:lpstr>
      <vt:lpstr>Remarks from University Librarian Jeff MacKie-Mason</vt:lpstr>
      <vt:lpstr>How to Approach Your Review</vt:lpstr>
      <vt:lpstr>Types of reviews</vt:lpstr>
      <vt:lpstr> What Your Dossier Covers </vt:lpstr>
      <vt:lpstr>Elements of the Dossier</vt:lpstr>
      <vt:lpstr>Dossier Presentation </vt:lpstr>
      <vt:lpstr>PowerPoint Presentation</vt:lpstr>
      <vt:lpstr> Self-evaluation tips</vt:lpstr>
      <vt:lpstr> Self-evaluation tips</vt:lpstr>
      <vt:lpstr> Self-evaluation tips</vt:lpstr>
      <vt:lpstr> Self-evaluation tips</vt:lpstr>
      <vt:lpstr>Self-evaluation tips</vt:lpstr>
      <vt:lpstr>PowerPoint Presentation</vt:lpstr>
      <vt:lpstr>PowerPoint Presentation</vt:lpstr>
      <vt:lpstr>PowerPoint Presentation</vt:lpstr>
      <vt:lpstr>PowerPoint Presentation</vt:lpstr>
      <vt:lpstr>Where to go for help</vt:lpstr>
      <vt:lpstr>After the Review</vt:lpstr>
      <vt:lpstr>Want to be a part of the process?</vt:lpstr>
      <vt:lpstr>Thank you for attending!  We’re here for  your questions</vt:lpstr>
      <vt:lpstr>Closing Remarks  from University Librarian  Jeff MacKie-Mason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Review Workshop Fall 2022  Hosted by LAUC-B Committee on Appointment, Promotion &amp; Advancement (CAPA)</dc:title>
  <dc:creator>calyp</dc:creator>
  <cp:lastModifiedBy>Hilary Schiraldi</cp:lastModifiedBy>
  <cp:revision>13</cp:revision>
  <dcterms:modified xsi:type="dcterms:W3CDTF">2023-10-23T01:26:21Z</dcterms:modified>
</cp:coreProperties>
</file>