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Francois One" panose="020B0604020202020204" charset="0"/>
      <p:regular r:id="rId13"/>
    </p:embeddedFont>
    <p:embeddedFont>
      <p:font typeface="Cambria" panose="02040503050406030204" pitchFamily="18"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1" d="100"/>
          <a:sy n="61" d="100"/>
        </p:scale>
        <p:origin x="-2424" y="-13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24510172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 name="Shape 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sz="1800"/>
              <a:t>Questions?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 name="Shape 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Shape 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 name="Shape 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Expands helpdesk support to all undergraduate and graduate students.  Previously this support was available only to students who lived in campus housing.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lnSpc>
                <a:spcPct val="115000"/>
              </a:lnSpc>
              <a:spcBef>
                <a:spcPts val="0"/>
              </a:spcBef>
              <a:buClr>
                <a:schemeClr val="dk1"/>
              </a:buClr>
              <a:buSzPct val="78571"/>
              <a:buFont typeface="Arial"/>
              <a:buNone/>
            </a:pPr>
            <a:r>
              <a:rPr lang="en" sz="1400">
                <a:solidFill>
                  <a:srgbClr val="414141"/>
                </a:solidFill>
                <a:latin typeface="Cambria"/>
                <a:ea typeface="Cambria"/>
                <a:cs typeface="Cambria"/>
                <a:sym typeface="Cambria"/>
              </a:rPr>
              <a:t>Supported by the Student Technology Fund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sz="1400"/>
              <a:t>The walk-up helpdesk is just one of many student computing services available to students. While there are many resources available, many students are unaware of them.  One of the goals of the Student Computing @ Cal project is to increase awareness and use of these services &amp; resources.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p:nvPr/>
        </p:nvSpPr>
        <p:spPr>
          <a:xfrm>
            <a:off x="0" y="0"/>
            <a:ext cx="9144000" cy="3518399"/>
          </a:xfrm>
          <a:prstGeom prst="rect">
            <a:avLst/>
          </a:prstGeom>
          <a:solidFill>
            <a:schemeClr val="dk2"/>
          </a:solidFill>
          <a:ln>
            <a:noFill/>
          </a:ln>
        </p:spPr>
        <p:txBody>
          <a:bodyPr lIns="91425" tIns="45700" rIns="91425" bIns="45700" anchor="ctr" anchorCtr="0">
            <a:noAutofit/>
          </a:bodyPr>
          <a:lstStyle/>
          <a:p>
            <a:pPr lvl="0">
              <a:spcBef>
                <a:spcPts val="0"/>
              </a:spcBef>
              <a:buNone/>
            </a:pPr>
            <a:endParaRPr/>
          </a:p>
        </p:txBody>
      </p:sp>
      <p:cxnSp>
        <p:nvCxnSpPr>
          <p:cNvPr id="10" name="Shape 10"/>
          <p:cNvCxnSpPr/>
          <p:nvPr/>
        </p:nvCxnSpPr>
        <p:spPr>
          <a:xfrm>
            <a:off x="0" y="3496604"/>
            <a:ext cx="9144000" cy="0"/>
          </a:xfrm>
          <a:prstGeom prst="straightConnector1">
            <a:avLst/>
          </a:prstGeom>
          <a:noFill/>
          <a:ln w="57150" cap="flat" cmpd="sng">
            <a:solidFill>
              <a:srgbClr val="000000">
                <a:alpha val="14901"/>
              </a:srgbClr>
            </a:solidFill>
            <a:prstDash val="solid"/>
            <a:round/>
            <a:headEnd type="none" w="med" len="med"/>
            <a:tailEnd type="none" w="med" len="med"/>
          </a:ln>
        </p:spPr>
      </p:cxnSp>
      <p:sp>
        <p:nvSpPr>
          <p:cNvPr id="11" name="Shape 11"/>
          <p:cNvSpPr txBox="1">
            <a:spLocks noGrp="1"/>
          </p:cNvSpPr>
          <p:nvPr>
            <p:ph type="ctrTitle"/>
          </p:nvPr>
        </p:nvSpPr>
        <p:spPr>
          <a:xfrm>
            <a:off x="685800" y="1867781"/>
            <a:ext cx="7772400" cy="1648800"/>
          </a:xfrm>
          <a:prstGeom prst="rect">
            <a:avLst/>
          </a:prstGeom>
        </p:spPr>
        <p:txBody>
          <a:bodyPr lIns="91425" tIns="91425" rIns="91425" bIns="91425" anchor="b" anchorCtr="0"/>
          <a:lstStyle>
            <a:lvl1pPr lvl="0">
              <a:spcBef>
                <a:spcPts val="0"/>
              </a:spcBef>
              <a:buSzPct val="100000"/>
              <a:defRPr sz="7200"/>
            </a:lvl1pPr>
            <a:lvl2pPr lvl="1">
              <a:spcBef>
                <a:spcPts val="0"/>
              </a:spcBef>
              <a:buSzPct val="100000"/>
              <a:defRPr sz="7200"/>
            </a:lvl2pPr>
            <a:lvl3pPr lvl="2">
              <a:spcBef>
                <a:spcPts val="0"/>
              </a:spcBef>
              <a:buSzPct val="100000"/>
              <a:defRPr sz="7200"/>
            </a:lvl3pPr>
            <a:lvl4pPr lvl="3">
              <a:spcBef>
                <a:spcPts val="0"/>
              </a:spcBef>
              <a:buSzPct val="100000"/>
              <a:defRPr sz="7200"/>
            </a:lvl4pPr>
            <a:lvl5pPr lvl="4">
              <a:spcBef>
                <a:spcPts val="0"/>
              </a:spcBef>
              <a:buSzPct val="100000"/>
              <a:defRPr sz="7200"/>
            </a:lvl5pPr>
            <a:lvl6pPr lvl="5">
              <a:spcBef>
                <a:spcPts val="0"/>
              </a:spcBef>
              <a:buSzPct val="100000"/>
              <a:defRPr sz="7200"/>
            </a:lvl6pPr>
            <a:lvl7pPr lvl="6">
              <a:spcBef>
                <a:spcPts val="0"/>
              </a:spcBef>
              <a:buSzPct val="100000"/>
              <a:defRPr sz="7200"/>
            </a:lvl7pPr>
            <a:lvl8pPr lvl="7">
              <a:spcBef>
                <a:spcPts val="0"/>
              </a:spcBef>
              <a:buSzPct val="100000"/>
              <a:defRPr sz="7200"/>
            </a:lvl8pPr>
            <a:lvl9pPr lvl="8">
              <a:spcBef>
                <a:spcPts val="0"/>
              </a:spcBef>
              <a:buSzPct val="100000"/>
              <a:defRPr sz="7200"/>
            </a:lvl9pPr>
          </a:lstStyle>
          <a:p>
            <a:endParaRPr/>
          </a:p>
        </p:txBody>
      </p:sp>
      <p:sp>
        <p:nvSpPr>
          <p:cNvPr id="12" name="Shape 12"/>
          <p:cNvSpPr txBox="1">
            <a:spLocks noGrp="1"/>
          </p:cNvSpPr>
          <p:nvPr>
            <p:ph type="subTitle" idx="1"/>
          </p:nvPr>
        </p:nvSpPr>
        <p:spPr>
          <a:xfrm>
            <a:off x="685800" y="3627026"/>
            <a:ext cx="7772400" cy="774300"/>
          </a:xfrm>
          <a:prstGeom prst="rect">
            <a:avLst/>
          </a:prstGeom>
        </p:spPr>
        <p:txBody>
          <a:bodyPr lIns="91425" tIns="91425" rIns="91425" bIns="91425" anchor="t" anchorCtr="0"/>
          <a:lstStyle>
            <a:lvl1pPr lvl="0">
              <a:spcBef>
                <a:spcPts val="0"/>
              </a:spcBef>
              <a:buClr>
                <a:schemeClr val="dk2"/>
              </a:buClr>
              <a:buNone/>
              <a:defRPr>
                <a:solidFill>
                  <a:schemeClr val="dk2"/>
                </a:solidFill>
              </a:defRPr>
            </a:lvl1pPr>
            <a:lvl2pPr lvl="1">
              <a:spcBef>
                <a:spcPts val="0"/>
              </a:spcBef>
              <a:buClr>
                <a:schemeClr val="dk2"/>
              </a:buClr>
              <a:buSzPct val="100000"/>
              <a:buNone/>
              <a:defRPr sz="3000">
                <a:solidFill>
                  <a:schemeClr val="dk2"/>
                </a:solidFill>
              </a:defRPr>
            </a:lvl2pPr>
            <a:lvl3pPr lvl="2">
              <a:spcBef>
                <a:spcPts val="0"/>
              </a:spcBef>
              <a:buClr>
                <a:schemeClr val="dk2"/>
              </a:buClr>
              <a:buSzPct val="100000"/>
              <a:buNone/>
              <a:defRPr sz="3000">
                <a:solidFill>
                  <a:schemeClr val="dk2"/>
                </a:solidFill>
              </a:defRPr>
            </a:lvl3pPr>
            <a:lvl4pPr lvl="3">
              <a:spcBef>
                <a:spcPts val="0"/>
              </a:spcBef>
              <a:buClr>
                <a:schemeClr val="dk2"/>
              </a:buClr>
              <a:buSzPct val="100000"/>
              <a:buNone/>
              <a:defRPr sz="3000">
                <a:solidFill>
                  <a:schemeClr val="dk2"/>
                </a:solidFill>
              </a:defRPr>
            </a:lvl4pPr>
            <a:lvl5pPr lvl="4">
              <a:spcBef>
                <a:spcPts val="0"/>
              </a:spcBef>
              <a:buClr>
                <a:schemeClr val="dk2"/>
              </a:buClr>
              <a:buSzPct val="100000"/>
              <a:buNone/>
              <a:defRPr sz="3000">
                <a:solidFill>
                  <a:schemeClr val="dk2"/>
                </a:solidFill>
              </a:defRPr>
            </a:lvl5pPr>
            <a:lvl6pPr lvl="5">
              <a:spcBef>
                <a:spcPts val="0"/>
              </a:spcBef>
              <a:buClr>
                <a:schemeClr val="dk2"/>
              </a:buClr>
              <a:buSzPct val="100000"/>
              <a:buNone/>
              <a:defRPr sz="3000">
                <a:solidFill>
                  <a:schemeClr val="dk2"/>
                </a:solidFill>
              </a:defRPr>
            </a:lvl6pPr>
            <a:lvl7pPr lvl="6">
              <a:spcBef>
                <a:spcPts val="0"/>
              </a:spcBef>
              <a:buClr>
                <a:schemeClr val="dk2"/>
              </a:buClr>
              <a:buSzPct val="100000"/>
              <a:buNone/>
              <a:defRPr sz="3000">
                <a:solidFill>
                  <a:schemeClr val="dk2"/>
                </a:solidFill>
              </a:defRPr>
            </a:lvl7pPr>
            <a:lvl8pPr lvl="7">
              <a:spcBef>
                <a:spcPts val="0"/>
              </a:spcBef>
              <a:buClr>
                <a:schemeClr val="dk2"/>
              </a:buClr>
              <a:buSzPct val="100000"/>
              <a:buNone/>
              <a:defRPr sz="3000">
                <a:solidFill>
                  <a:schemeClr val="dk2"/>
                </a:solidFill>
              </a:defRPr>
            </a:lvl8pPr>
            <a:lvl9pPr lvl="8">
              <a:spcBef>
                <a:spcPts val="0"/>
              </a:spcBef>
              <a:buClr>
                <a:schemeClr val="dk2"/>
              </a:buClr>
              <a:buSzPct val="100000"/>
              <a:buNone/>
              <a:defRPr sz="3000">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
        <p:cNvGrpSpPr/>
        <p:nvPr/>
      </p:nvGrpSpPr>
      <p:grpSpPr>
        <a:xfrm>
          <a:off x="0" y="0"/>
          <a:ext cx="0" cy="0"/>
          <a:chOff x="0" y="0"/>
          <a:chExt cx="0" cy="0"/>
        </a:xfrm>
      </p:grpSpPr>
      <p:sp>
        <p:nvSpPr>
          <p:cNvPr id="14" name="Shape 14"/>
          <p:cNvSpPr/>
          <p:nvPr/>
        </p:nvSpPr>
        <p:spPr>
          <a:xfrm>
            <a:off x="0" y="0"/>
            <a:ext cx="9144000" cy="1149900"/>
          </a:xfrm>
          <a:prstGeom prst="rect">
            <a:avLst/>
          </a:prstGeom>
          <a:solidFill>
            <a:srgbClr val="2388DB"/>
          </a:solidFill>
          <a:ln>
            <a:noFill/>
          </a:ln>
        </p:spPr>
        <p:txBody>
          <a:bodyPr lIns="91425" tIns="45700" rIns="91425" bIns="45700" anchor="ctr" anchorCtr="0">
            <a:noAutofit/>
          </a:bodyPr>
          <a:lstStyle/>
          <a:p>
            <a:pPr lvl="0">
              <a:spcBef>
                <a:spcPts val="0"/>
              </a:spcBef>
              <a:buNone/>
            </a:pPr>
            <a:endParaRPr/>
          </a:p>
        </p:txBody>
      </p:sp>
      <p:cxnSp>
        <p:nvCxnSpPr>
          <p:cNvPr id="15" name="Shape 15"/>
          <p:cNvCxnSpPr/>
          <p:nvPr/>
        </p:nvCxnSpPr>
        <p:spPr>
          <a:xfrm>
            <a:off x="0" y="1127875"/>
            <a:ext cx="9144000" cy="0"/>
          </a:xfrm>
          <a:prstGeom prst="straightConnector1">
            <a:avLst/>
          </a:prstGeom>
          <a:noFill/>
          <a:ln w="57150" cap="flat" cmpd="sng">
            <a:solidFill>
              <a:srgbClr val="000000">
                <a:alpha val="14901"/>
              </a:srgbClr>
            </a:solidFill>
            <a:prstDash val="solid"/>
            <a:round/>
            <a:headEnd type="none" w="med" len="med"/>
            <a:tailEnd type="none" w="med" len="med"/>
          </a:ln>
        </p:spPr>
      </p:cxnSp>
      <p:sp>
        <p:nvSpPr>
          <p:cNvPr id="16" name="Shape 16"/>
          <p:cNvSpPr txBox="1">
            <a:spLocks noGrp="1"/>
          </p:cNvSpPr>
          <p:nvPr>
            <p:ph type="title"/>
          </p:nvPr>
        </p:nvSpPr>
        <p:spPr>
          <a:xfrm>
            <a:off x="457200" y="205978"/>
            <a:ext cx="8229600" cy="8574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7" name="Shape 17"/>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8"/>
        <p:cNvGrpSpPr/>
        <p:nvPr/>
      </p:nvGrpSpPr>
      <p:grpSpPr>
        <a:xfrm>
          <a:off x="0" y="0"/>
          <a:ext cx="0" cy="0"/>
          <a:chOff x="0" y="0"/>
          <a:chExt cx="0" cy="0"/>
        </a:xfrm>
      </p:grpSpPr>
      <p:sp>
        <p:nvSpPr>
          <p:cNvPr id="19" name="Shape 19"/>
          <p:cNvSpPr/>
          <p:nvPr/>
        </p:nvSpPr>
        <p:spPr>
          <a:xfrm>
            <a:off x="0" y="0"/>
            <a:ext cx="9144000" cy="1149900"/>
          </a:xfrm>
          <a:prstGeom prst="rect">
            <a:avLst/>
          </a:prstGeom>
          <a:solidFill>
            <a:schemeClr val="dk2"/>
          </a:solidFill>
          <a:ln>
            <a:noFill/>
          </a:ln>
        </p:spPr>
        <p:txBody>
          <a:bodyPr lIns="91425" tIns="45700" rIns="91425" bIns="45700" anchor="ctr" anchorCtr="0">
            <a:noAutofit/>
          </a:bodyPr>
          <a:lstStyle/>
          <a:p>
            <a:pPr lvl="0">
              <a:spcBef>
                <a:spcPts val="0"/>
              </a:spcBef>
              <a:buNone/>
            </a:pPr>
            <a:endParaRPr/>
          </a:p>
        </p:txBody>
      </p:sp>
      <p:cxnSp>
        <p:nvCxnSpPr>
          <p:cNvPr id="20" name="Shape 20"/>
          <p:cNvCxnSpPr/>
          <p:nvPr/>
        </p:nvCxnSpPr>
        <p:spPr>
          <a:xfrm>
            <a:off x="0" y="1127875"/>
            <a:ext cx="9144000" cy="0"/>
          </a:xfrm>
          <a:prstGeom prst="straightConnector1">
            <a:avLst/>
          </a:prstGeom>
          <a:noFill/>
          <a:ln w="57150" cap="flat" cmpd="sng">
            <a:solidFill>
              <a:srgbClr val="000000">
                <a:alpha val="14901"/>
              </a:srgbClr>
            </a:solidFill>
            <a:prstDash val="solid"/>
            <a:round/>
            <a:headEnd type="none" w="med" len="med"/>
            <a:tailEnd type="none" w="med" len="med"/>
          </a:ln>
        </p:spPr>
      </p:cxnSp>
      <p:sp>
        <p:nvSpPr>
          <p:cNvPr id="21" name="Shape 21"/>
          <p:cNvSpPr txBox="1">
            <a:spLocks noGrp="1"/>
          </p:cNvSpPr>
          <p:nvPr>
            <p:ph type="title"/>
          </p:nvPr>
        </p:nvSpPr>
        <p:spPr>
          <a:xfrm>
            <a:off x="457200" y="205978"/>
            <a:ext cx="8229600" cy="8574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4"/>
        <p:cNvGrpSpPr/>
        <p:nvPr/>
      </p:nvGrpSpPr>
      <p:grpSpPr>
        <a:xfrm>
          <a:off x="0" y="0"/>
          <a:ext cx="0" cy="0"/>
          <a:chOff x="0" y="0"/>
          <a:chExt cx="0" cy="0"/>
        </a:xfrm>
      </p:grpSpPr>
      <p:sp>
        <p:nvSpPr>
          <p:cNvPr id="25" name="Shape 25"/>
          <p:cNvSpPr/>
          <p:nvPr/>
        </p:nvSpPr>
        <p:spPr>
          <a:xfrm>
            <a:off x="0" y="0"/>
            <a:ext cx="9144000" cy="1149900"/>
          </a:xfrm>
          <a:prstGeom prst="rect">
            <a:avLst/>
          </a:prstGeom>
          <a:solidFill>
            <a:srgbClr val="2388DB"/>
          </a:solidFill>
          <a:ln>
            <a:noFill/>
          </a:ln>
        </p:spPr>
        <p:txBody>
          <a:bodyPr lIns="91425" tIns="45700" rIns="91425" bIns="45700" anchor="ctr" anchorCtr="0">
            <a:noAutofit/>
          </a:bodyPr>
          <a:lstStyle/>
          <a:p>
            <a:pPr lvl="0">
              <a:spcBef>
                <a:spcPts val="0"/>
              </a:spcBef>
              <a:buNone/>
            </a:pPr>
            <a:endParaRPr/>
          </a:p>
        </p:txBody>
      </p:sp>
      <p:cxnSp>
        <p:nvCxnSpPr>
          <p:cNvPr id="26" name="Shape 26"/>
          <p:cNvCxnSpPr/>
          <p:nvPr/>
        </p:nvCxnSpPr>
        <p:spPr>
          <a:xfrm>
            <a:off x="0" y="1127875"/>
            <a:ext cx="9144000" cy="0"/>
          </a:xfrm>
          <a:prstGeom prst="straightConnector1">
            <a:avLst/>
          </a:prstGeom>
          <a:noFill/>
          <a:ln w="57150" cap="flat" cmpd="sng">
            <a:solidFill>
              <a:srgbClr val="000000">
                <a:alpha val="14901"/>
              </a:srgbClr>
            </a:solidFill>
            <a:prstDash val="solid"/>
            <a:round/>
            <a:headEnd type="none" w="med" len="med"/>
            <a:tailEnd type="none" w="med" len="med"/>
          </a:ln>
        </p:spPr>
      </p:cxnSp>
      <p:sp>
        <p:nvSpPr>
          <p:cNvPr id="27" name="Shape 27"/>
          <p:cNvSpPr txBox="1">
            <a:spLocks noGrp="1"/>
          </p:cNvSpPr>
          <p:nvPr>
            <p:ph type="title"/>
          </p:nvPr>
        </p:nvSpPr>
        <p:spPr>
          <a:xfrm>
            <a:off x="457200" y="205978"/>
            <a:ext cx="8229600" cy="8574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8"/>
        <p:cNvGrpSpPr/>
        <p:nvPr/>
      </p:nvGrpSpPr>
      <p:grpSpPr>
        <a:xfrm>
          <a:off x="0" y="0"/>
          <a:ext cx="0" cy="0"/>
          <a:chOff x="0" y="0"/>
          <a:chExt cx="0" cy="0"/>
        </a:xfrm>
      </p:grpSpPr>
      <p:sp>
        <p:nvSpPr>
          <p:cNvPr id="29" name="Shape 29"/>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lvl="0">
              <a:spcBef>
                <a:spcPts val="0"/>
              </a:spcBef>
              <a:buClr>
                <a:schemeClr val="dk2"/>
              </a:buClr>
              <a:buSzPct val="100000"/>
              <a:buNone/>
              <a:defRPr sz="1800">
                <a:solidFill>
                  <a:schemeClr val="dk2"/>
                </a:solidFill>
              </a:defRPr>
            </a:lvl1pPr>
          </a:lstStyle>
          <a:p>
            <a:endParaRPr/>
          </a:p>
        </p:txBody>
      </p:sp>
      <p:sp>
        <p:nvSpPr>
          <p:cNvPr id="30" name="Shape 30"/>
          <p:cNvSpPr/>
          <p:nvPr/>
        </p:nvSpPr>
        <p:spPr>
          <a:xfrm>
            <a:off x="4274" y="0"/>
            <a:ext cx="9144000" cy="4406399"/>
          </a:xfrm>
          <a:prstGeom prst="rect">
            <a:avLst/>
          </a:prstGeom>
          <a:solidFill>
            <a:srgbClr val="2388DB"/>
          </a:solidFill>
          <a:ln>
            <a:noFill/>
          </a:ln>
        </p:spPr>
        <p:txBody>
          <a:bodyPr lIns="91425" tIns="45700" rIns="91425" bIns="45700" anchor="ctr" anchorCtr="0">
            <a:noAutofit/>
          </a:bodyPr>
          <a:lstStyle/>
          <a:p>
            <a:pPr lvl="0">
              <a:spcBef>
                <a:spcPts val="0"/>
              </a:spcBef>
              <a:buNone/>
            </a:pPr>
            <a:endParaRPr/>
          </a:p>
        </p:txBody>
      </p:sp>
      <p:cxnSp>
        <p:nvCxnSpPr>
          <p:cNvPr id="31" name="Shape 31"/>
          <p:cNvCxnSpPr/>
          <p:nvPr/>
        </p:nvCxnSpPr>
        <p:spPr>
          <a:xfrm>
            <a:off x="0" y="4384371"/>
            <a:ext cx="9144000" cy="0"/>
          </a:xfrm>
          <a:prstGeom prst="straightConnector1">
            <a:avLst/>
          </a:prstGeom>
          <a:noFill/>
          <a:ln w="57150" cap="flat" cmpd="sng">
            <a:solidFill>
              <a:srgbClr val="000000">
                <a:alpha val="14901"/>
              </a:srgbClr>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bg>
      <p:bgPr>
        <a:solidFill>
          <a:schemeClr val="dk2"/>
        </a:solidFill>
        <a:effectLst/>
      </p:bgPr>
    </p:bg>
    <p:spTree>
      <p:nvGrpSpPr>
        <p:cNvPr id="1" name="Shape 3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lvl="0">
              <a:spcBef>
                <a:spcPts val="0"/>
              </a:spcBef>
              <a:buClr>
                <a:schemeClr val="lt1"/>
              </a:buClr>
              <a:buSzPct val="100000"/>
              <a:buNone/>
              <a:defRPr sz="3600" b="1">
                <a:solidFill>
                  <a:schemeClr val="lt1"/>
                </a:solidFill>
              </a:defRPr>
            </a:lvl1pPr>
            <a:lvl2pPr lvl="1">
              <a:spcBef>
                <a:spcPts val="0"/>
              </a:spcBef>
              <a:buClr>
                <a:schemeClr val="lt1"/>
              </a:buClr>
              <a:buSzPct val="100000"/>
              <a:buNone/>
              <a:defRPr sz="3600" b="1">
                <a:solidFill>
                  <a:schemeClr val="lt1"/>
                </a:solidFill>
              </a:defRPr>
            </a:lvl2pPr>
            <a:lvl3pPr lvl="2">
              <a:spcBef>
                <a:spcPts val="0"/>
              </a:spcBef>
              <a:buClr>
                <a:schemeClr val="lt1"/>
              </a:buClr>
              <a:buSzPct val="100000"/>
              <a:buNone/>
              <a:defRPr sz="3600" b="1">
                <a:solidFill>
                  <a:schemeClr val="lt1"/>
                </a:solidFill>
              </a:defRPr>
            </a:lvl3pPr>
            <a:lvl4pPr lvl="3">
              <a:spcBef>
                <a:spcPts val="0"/>
              </a:spcBef>
              <a:buClr>
                <a:schemeClr val="lt1"/>
              </a:buClr>
              <a:buSzPct val="100000"/>
              <a:buNone/>
              <a:defRPr sz="3600" b="1">
                <a:solidFill>
                  <a:schemeClr val="lt1"/>
                </a:solidFill>
              </a:defRPr>
            </a:lvl4pPr>
            <a:lvl5pPr lvl="4">
              <a:spcBef>
                <a:spcPts val="0"/>
              </a:spcBef>
              <a:buClr>
                <a:schemeClr val="lt1"/>
              </a:buClr>
              <a:buSzPct val="100000"/>
              <a:buNone/>
              <a:defRPr sz="3600" b="1">
                <a:solidFill>
                  <a:schemeClr val="lt1"/>
                </a:solidFill>
              </a:defRPr>
            </a:lvl5pPr>
            <a:lvl6pPr lvl="5">
              <a:spcBef>
                <a:spcPts val="0"/>
              </a:spcBef>
              <a:buClr>
                <a:schemeClr val="lt1"/>
              </a:buClr>
              <a:buSzPct val="100000"/>
              <a:buNone/>
              <a:defRPr sz="3600" b="1">
                <a:solidFill>
                  <a:schemeClr val="lt1"/>
                </a:solidFill>
              </a:defRPr>
            </a:lvl6pPr>
            <a:lvl7pPr lvl="6">
              <a:spcBef>
                <a:spcPts val="0"/>
              </a:spcBef>
              <a:buClr>
                <a:schemeClr val="lt1"/>
              </a:buClr>
              <a:buSzPct val="100000"/>
              <a:buNone/>
              <a:defRPr sz="3600" b="1">
                <a:solidFill>
                  <a:schemeClr val="lt1"/>
                </a:solidFill>
              </a:defRPr>
            </a:lvl7pPr>
            <a:lvl8pPr lvl="7">
              <a:spcBef>
                <a:spcPts val="0"/>
              </a:spcBef>
              <a:buClr>
                <a:schemeClr val="lt1"/>
              </a:buClr>
              <a:buSzPct val="100000"/>
              <a:buNone/>
              <a:defRPr sz="3600" b="1">
                <a:solidFill>
                  <a:schemeClr val="lt1"/>
                </a:solidFill>
              </a:defRPr>
            </a:lvl8pPr>
            <a:lvl9pPr lvl="8">
              <a:spcBef>
                <a:spcPts val="0"/>
              </a:spcBef>
              <a:buClr>
                <a:schemeClr val="lt1"/>
              </a:buClr>
              <a:buSzPct val="100000"/>
              <a:buNone/>
              <a:defRPr sz="3600" b="1">
                <a:solidFill>
                  <a:schemeClr val="lt1"/>
                </a:solidFill>
              </a:defRPr>
            </a:lvl9pPr>
          </a:lstStyle>
          <a:p>
            <a:endParaRPr/>
          </a:p>
        </p:txBody>
      </p:sp>
      <p:sp>
        <p:nvSpPr>
          <p:cNvPr id="7" name="Shape 7"/>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lvl="0">
              <a:spcBef>
                <a:spcPts val="600"/>
              </a:spcBef>
              <a:buClr>
                <a:schemeClr val="dk1"/>
              </a:buClr>
              <a:buSzPct val="100000"/>
              <a:defRPr sz="3000">
                <a:solidFill>
                  <a:schemeClr val="dk1"/>
                </a:solidFill>
              </a:defRPr>
            </a:lvl1pPr>
            <a:lvl2pPr lvl="1">
              <a:spcBef>
                <a:spcPts val="480"/>
              </a:spcBef>
              <a:buClr>
                <a:schemeClr val="dk1"/>
              </a:buClr>
              <a:buSzPct val="100000"/>
              <a:defRPr sz="2400">
                <a:solidFill>
                  <a:schemeClr val="dk1"/>
                </a:solidFill>
              </a:defRPr>
            </a:lvl2pPr>
            <a:lvl3pPr lvl="2">
              <a:spcBef>
                <a:spcPts val="480"/>
              </a:spcBef>
              <a:buClr>
                <a:schemeClr val="dk1"/>
              </a:buClr>
              <a:buSzPct val="100000"/>
              <a:defRPr sz="2400">
                <a:solidFill>
                  <a:schemeClr val="dk1"/>
                </a:solidFill>
              </a:defRPr>
            </a:lvl3pPr>
            <a:lvl4pPr lvl="3">
              <a:spcBef>
                <a:spcPts val="360"/>
              </a:spcBef>
              <a:buClr>
                <a:schemeClr val="dk1"/>
              </a:buClr>
              <a:buSzPct val="100000"/>
              <a:defRPr sz="1800">
                <a:solidFill>
                  <a:schemeClr val="dk1"/>
                </a:solidFill>
              </a:defRPr>
            </a:lvl4pPr>
            <a:lvl5pPr lvl="4">
              <a:spcBef>
                <a:spcPts val="360"/>
              </a:spcBef>
              <a:buClr>
                <a:schemeClr val="dk1"/>
              </a:buClr>
              <a:buSzPct val="100000"/>
              <a:defRPr sz="1800">
                <a:solidFill>
                  <a:schemeClr val="dk1"/>
                </a:solidFill>
              </a:defRPr>
            </a:lvl5pPr>
            <a:lvl6pPr lvl="5">
              <a:spcBef>
                <a:spcPts val="360"/>
              </a:spcBef>
              <a:buClr>
                <a:schemeClr val="dk1"/>
              </a:buClr>
              <a:buSzPct val="100000"/>
              <a:defRPr sz="1800">
                <a:solidFill>
                  <a:schemeClr val="dk1"/>
                </a:solidFill>
              </a:defRPr>
            </a:lvl6pPr>
            <a:lvl7pPr lvl="6">
              <a:spcBef>
                <a:spcPts val="360"/>
              </a:spcBef>
              <a:buClr>
                <a:schemeClr val="dk1"/>
              </a:buClr>
              <a:buSzPct val="100000"/>
              <a:defRPr sz="1800">
                <a:solidFill>
                  <a:schemeClr val="dk1"/>
                </a:solidFill>
              </a:defRPr>
            </a:lvl7pPr>
            <a:lvl8pPr lvl="7">
              <a:spcBef>
                <a:spcPts val="360"/>
              </a:spcBef>
              <a:buClr>
                <a:schemeClr val="dk1"/>
              </a:buClr>
              <a:buSzPct val="100000"/>
              <a:defRPr sz="1800">
                <a:solidFill>
                  <a:schemeClr val="dk1"/>
                </a:solidFill>
              </a:defRPr>
            </a:lvl8pPr>
            <a:lvl9pPr lvl="8">
              <a:spcBef>
                <a:spcPts val="360"/>
              </a:spcBef>
              <a:buClr>
                <a:schemeClr val="dk1"/>
              </a:buClr>
              <a:buSzPct val="100000"/>
              <a:defRPr sz="1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rescomp.berkeley.edu"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Shape 37"/>
          <p:cNvSpPr txBox="1">
            <a:spLocks noGrp="1"/>
          </p:cNvSpPr>
          <p:nvPr>
            <p:ph type="ctrTitle"/>
          </p:nvPr>
        </p:nvSpPr>
        <p:spPr>
          <a:xfrm>
            <a:off x="380250" y="1867775"/>
            <a:ext cx="8375700" cy="1648800"/>
          </a:xfrm>
          <a:prstGeom prst="rect">
            <a:avLst/>
          </a:prstGeom>
        </p:spPr>
        <p:txBody>
          <a:bodyPr lIns="91425" tIns="91425" rIns="91425" bIns="91425" anchor="b" anchorCtr="0">
            <a:noAutofit/>
          </a:bodyPr>
          <a:lstStyle/>
          <a:p>
            <a:pPr lvl="0">
              <a:spcBef>
                <a:spcPts val="0"/>
              </a:spcBef>
              <a:buNone/>
            </a:pPr>
            <a:r>
              <a:rPr lang="en" sz="4800">
                <a:latin typeface="Francois One"/>
                <a:ea typeface="Francois One"/>
                <a:cs typeface="Francois One"/>
                <a:sym typeface="Francois One"/>
              </a:rPr>
              <a:t>Student Tech Helpdesk - Moffitt</a:t>
            </a:r>
          </a:p>
        </p:txBody>
      </p:sp>
      <p:sp>
        <p:nvSpPr>
          <p:cNvPr id="38" name="Shape 38"/>
          <p:cNvSpPr txBox="1">
            <a:spLocks noGrp="1"/>
          </p:cNvSpPr>
          <p:nvPr>
            <p:ph type="subTitle" idx="1"/>
          </p:nvPr>
        </p:nvSpPr>
        <p:spPr>
          <a:xfrm>
            <a:off x="380250" y="3627025"/>
            <a:ext cx="8281500" cy="774300"/>
          </a:xfrm>
          <a:prstGeom prst="rect">
            <a:avLst/>
          </a:prstGeom>
        </p:spPr>
        <p:txBody>
          <a:bodyPr lIns="91425" tIns="91425" rIns="91425" bIns="91425" anchor="t" anchorCtr="0">
            <a:noAutofit/>
          </a:bodyPr>
          <a:lstStyle/>
          <a:p>
            <a:pPr lvl="0">
              <a:spcBef>
                <a:spcPts val="0"/>
              </a:spcBef>
              <a:buNone/>
            </a:pPr>
            <a:r>
              <a:rPr lang="en" sz="2400"/>
              <a:t>Making Effective Referrals Meeting </a:t>
            </a:r>
            <a:r>
              <a:rPr lang="en" sz="2400" smtClean="0"/>
              <a:t>        </a:t>
            </a:r>
            <a:r>
              <a:rPr lang="en" sz="2400"/>
              <a:t>October 12th, 2016 </a:t>
            </a:r>
          </a:p>
          <a:p>
            <a:pPr lvl="0">
              <a:spcBef>
                <a:spcPts val="0"/>
              </a:spcBef>
              <a:buNone/>
            </a:pPr>
            <a:endParaRPr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p:nvPr/>
        </p:nvSpPr>
        <p:spPr>
          <a:xfrm>
            <a:off x="700475" y="1923800"/>
            <a:ext cx="7985400" cy="930600"/>
          </a:xfrm>
          <a:prstGeom prst="rect">
            <a:avLst/>
          </a:prstGeom>
          <a:noFill/>
          <a:ln>
            <a:noFill/>
          </a:ln>
        </p:spPr>
        <p:txBody>
          <a:bodyPr lIns="91425" tIns="91425" rIns="91425" bIns="91425" anchor="t" anchorCtr="0">
            <a:noAutofit/>
          </a:bodyPr>
          <a:lstStyle/>
          <a:p>
            <a:pPr lvl="0" rtl="0">
              <a:spcBef>
                <a:spcPts val="0"/>
              </a:spcBef>
              <a:buNone/>
            </a:pPr>
            <a:r>
              <a:rPr lang="en" sz="6000">
                <a:solidFill>
                  <a:srgbClr val="FFFFFF"/>
                </a:solidFill>
                <a:latin typeface="Francois One"/>
                <a:ea typeface="Francois One"/>
                <a:cs typeface="Francois One"/>
                <a:sym typeface="Francois One"/>
              </a:rPr>
              <a:t>RESCOMP.BERKELEY.EDU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spcBef>
                <a:spcPts val="0"/>
              </a:spcBef>
              <a:buNone/>
            </a:pPr>
            <a:r>
              <a:rPr lang="en">
                <a:latin typeface="Francois One"/>
                <a:ea typeface="Francois One"/>
                <a:cs typeface="Francois One"/>
                <a:sym typeface="Francois One"/>
              </a:rPr>
              <a:t>Welcome!</a:t>
            </a:r>
          </a:p>
        </p:txBody>
      </p:sp>
      <p:sp>
        <p:nvSpPr>
          <p:cNvPr id="44" name="Shape 44"/>
          <p:cNvSpPr txBox="1">
            <a:spLocks noGrp="1"/>
          </p:cNvSpPr>
          <p:nvPr>
            <p:ph type="body" idx="1"/>
          </p:nvPr>
        </p:nvSpPr>
        <p:spPr>
          <a:xfrm>
            <a:off x="380249" y="1200150"/>
            <a:ext cx="8306700" cy="3725700"/>
          </a:xfrm>
          <a:prstGeom prst="rect">
            <a:avLst/>
          </a:prstGeom>
        </p:spPr>
        <p:txBody>
          <a:bodyPr lIns="91425" tIns="91425" rIns="91425" bIns="91425" anchor="t" anchorCtr="0">
            <a:noAutofit/>
          </a:bodyPr>
          <a:lstStyle/>
          <a:p>
            <a:pPr lvl="0" rtl="0">
              <a:spcBef>
                <a:spcPts val="0"/>
              </a:spcBef>
              <a:buNone/>
            </a:pPr>
            <a:endParaRPr sz="2400">
              <a:latin typeface="Cambria"/>
              <a:ea typeface="Cambria"/>
              <a:cs typeface="Cambria"/>
              <a:sym typeface="Cambria"/>
            </a:endParaRPr>
          </a:p>
          <a:p>
            <a:pPr lvl="0">
              <a:spcBef>
                <a:spcPts val="0"/>
              </a:spcBef>
              <a:buNone/>
            </a:pPr>
            <a:endParaRPr sz="2400">
              <a:latin typeface="Cambria"/>
              <a:ea typeface="Cambria"/>
              <a:cs typeface="Cambria"/>
              <a:sym typeface="Cambria"/>
            </a:endParaRPr>
          </a:p>
        </p:txBody>
      </p:sp>
      <p:pic>
        <p:nvPicPr>
          <p:cNvPr id="45" name="Shape 45" descr="DayOnePhoto.jpg"/>
          <p:cNvPicPr preferRelativeResize="0"/>
          <p:nvPr/>
        </p:nvPicPr>
        <p:blipFill>
          <a:blip r:embed="rId3">
            <a:alphaModFix/>
          </a:blip>
          <a:stretch>
            <a:fillRect/>
          </a:stretch>
        </p:blipFill>
        <p:spPr>
          <a:xfrm>
            <a:off x="0" y="0"/>
            <a:ext cx="9143998" cy="514349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spcBef>
                <a:spcPts val="0"/>
              </a:spcBef>
              <a:buNone/>
            </a:pPr>
            <a:r>
              <a:rPr lang="en">
                <a:latin typeface="Francois One"/>
                <a:ea typeface="Francois One"/>
                <a:cs typeface="Francois One"/>
                <a:sym typeface="Francois One"/>
              </a:rPr>
              <a:t>Student Tech Helpdesk</a:t>
            </a:r>
          </a:p>
        </p:txBody>
      </p:sp>
      <p:sp>
        <p:nvSpPr>
          <p:cNvPr id="51" name="Shape 51"/>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81000" rtl="0">
              <a:lnSpc>
                <a:spcPct val="115000"/>
              </a:lnSpc>
              <a:spcBef>
                <a:spcPts val="0"/>
              </a:spcBef>
              <a:buSzPct val="100000"/>
              <a:buFont typeface="Cambria"/>
            </a:pPr>
            <a:r>
              <a:rPr lang="en" sz="2400">
                <a:latin typeface="Cambria"/>
                <a:ea typeface="Cambria"/>
                <a:cs typeface="Cambria"/>
                <a:sym typeface="Cambria"/>
              </a:rPr>
              <a:t>Launched August 2016 at Moffitt 3rd Floor </a:t>
            </a:r>
          </a:p>
          <a:p>
            <a:pPr marL="457200" lvl="0" indent="-381000" rtl="0">
              <a:lnSpc>
                <a:spcPct val="115000"/>
              </a:lnSpc>
              <a:spcBef>
                <a:spcPts val="0"/>
              </a:spcBef>
              <a:buSzPct val="100000"/>
              <a:buFont typeface="Cambria"/>
            </a:pPr>
            <a:r>
              <a:rPr lang="en" sz="2400">
                <a:latin typeface="Cambria"/>
                <a:ea typeface="Cambria"/>
                <a:cs typeface="Cambria"/>
                <a:sym typeface="Cambria"/>
              </a:rPr>
              <a:t>Replaced ETS Student Computer Consulting Service</a:t>
            </a:r>
          </a:p>
          <a:p>
            <a:pPr marL="457200" lvl="0" indent="-381000" rtl="0">
              <a:lnSpc>
                <a:spcPct val="115000"/>
              </a:lnSpc>
              <a:spcBef>
                <a:spcPts val="0"/>
              </a:spcBef>
              <a:buSzPct val="100000"/>
              <a:buFont typeface="Cambria"/>
            </a:pPr>
            <a:r>
              <a:rPr lang="en" sz="2400">
                <a:latin typeface="Cambria"/>
                <a:ea typeface="Cambria"/>
                <a:cs typeface="Cambria"/>
                <a:sym typeface="Cambria"/>
              </a:rPr>
              <a:t>Major component of Student Computing @ Cal Project</a:t>
            </a:r>
          </a:p>
          <a:p>
            <a:pPr marL="457200" lvl="0" indent="-381000" rtl="0">
              <a:lnSpc>
                <a:spcPct val="115000"/>
              </a:lnSpc>
              <a:spcBef>
                <a:spcPts val="0"/>
              </a:spcBef>
              <a:buSzPct val="100000"/>
              <a:buFont typeface="Cambria"/>
            </a:pPr>
            <a:r>
              <a:rPr lang="en" sz="2400">
                <a:latin typeface="Cambria"/>
                <a:ea typeface="Cambria"/>
                <a:cs typeface="Cambria"/>
                <a:sym typeface="Cambria"/>
              </a:rPr>
              <a:t>Staffed by student employees from ResComp (a program of Student Affairs IT)</a:t>
            </a:r>
          </a:p>
          <a:p>
            <a:pPr marL="457200" lvl="0" indent="-381000" rtl="0">
              <a:lnSpc>
                <a:spcPct val="115000"/>
              </a:lnSpc>
              <a:spcBef>
                <a:spcPts val="0"/>
              </a:spcBef>
              <a:buSzPct val="100000"/>
              <a:buFont typeface="Cambria"/>
            </a:pPr>
            <a:r>
              <a:rPr lang="en" sz="2400">
                <a:latin typeface="Cambria"/>
                <a:ea typeface="Cambria"/>
                <a:cs typeface="Cambria"/>
                <a:sym typeface="Cambria"/>
              </a:rPr>
              <a:t>Open 11am-3pm Mon-Sat., 1-3pm Sundays</a:t>
            </a:r>
          </a:p>
          <a:p>
            <a:pPr marL="457200" lvl="0" indent="-381000" rtl="0">
              <a:lnSpc>
                <a:spcPct val="115000"/>
              </a:lnSpc>
              <a:spcBef>
                <a:spcPts val="0"/>
              </a:spcBef>
              <a:buSzPct val="100000"/>
              <a:buFont typeface="Cambria"/>
            </a:pPr>
            <a:r>
              <a:rPr lang="en" sz="2400">
                <a:latin typeface="Cambria"/>
                <a:ea typeface="Cambria"/>
                <a:cs typeface="Cambria"/>
                <a:sym typeface="Cambria"/>
              </a:rPr>
              <a:t>Will move to renovated 4th Floor November 2016</a:t>
            </a:r>
          </a:p>
          <a:p>
            <a:pPr lvl="0">
              <a:spcBef>
                <a:spcPts val="0"/>
              </a:spcBef>
              <a:buNone/>
            </a:pPr>
            <a:endParaRPr sz="2400">
              <a:latin typeface="Cambria"/>
              <a:ea typeface="Cambria"/>
              <a:cs typeface="Cambria"/>
              <a:sym typeface="Cambria"/>
            </a:endParaRPr>
          </a:p>
          <a:p>
            <a:pPr lvl="0">
              <a:spcBef>
                <a:spcPts val="0"/>
              </a:spcBef>
              <a:buNone/>
            </a:pPr>
            <a:endParaRPr sz="2400">
              <a:latin typeface="Cambria"/>
              <a:ea typeface="Cambria"/>
              <a:cs typeface="Cambria"/>
              <a:sym typeface="Cambr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57200" y="176175"/>
            <a:ext cx="8538900" cy="857400"/>
          </a:xfrm>
          <a:prstGeom prst="rect">
            <a:avLst/>
          </a:prstGeom>
        </p:spPr>
        <p:txBody>
          <a:bodyPr lIns="91425" tIns="91425" rIns="91425" bIns="91425" anchor="b" anchorCtr="0">
            <a:noAutofit/>
          </a:bodyPr>
          <a:lstStyle/>
          <a:p>
            <a:pPr lvl="0">
              <a:spcBef>
                <a:spcPts val="0"/>
              </a:spcBef>
              <a:buNone/>
            </a:pPr>
            <a:r>
              <a:rPr lang="en">
                <a:latin typeface="Francois One"/>
                <a:ea typeface="Francois One"/>
                <a:cs typeface="Francois One"/>
                <a:sym typeface="Francois One"/>
              </a:rPr>
              <a:t>Student Computing @ Cal Project</a:t>
            </a:r>
          </a:p>
        </p:txBody>
      </p:sp>
      <p:sp>
        <p:nvSpPr>
          <p:cNvPr id="57" name="Shape 57"/>
          <p:cNvSpPr txBox="1">
            <a:spLocks noGrp="1"/>
          </p:cNvSpPr>
          <p:nvPr>
            <p:ph type="body" idx="1"/>
          </p:nvPr>
        </p:nvSpPr>
        <p:spPr>
          <a:xfrm>
            <a:off x="457200" y="1300200"/>
            <a:ext cx="8229600" cy="3172800"/>
          </a:xfrm>
          <a:prstGeom prst="rect">
            <a:avLst/>
          </a:prstGeom>
        </p:spPr>
        <p:txBody>
          <a:bodyPr lIns="91425" tIns="91425" rIns="91425" bIns="91425" anchor="t" anchorCtr="0">
            <a:noAutofit/>
          </a:bodyPr>
          <a:lstStyle/>
          <a:p>
            <a:pPr marL="457200" lvl="0" indent="-368300" rtl="0">
              <a:lnSpc>
                <a:spcPct val="115000"/>
              </a:lnSpc>
              <a:spcBef>
                <a:spcPts val="0"/>
              </a:spcBef>
              <a:buClr>
                <a:srgbClr val="414141"/>
              </a:buClr>
              <a:buSzPct val="100000"/>
              <a:buFont typeface="Cambria"/>
            </a:pPr>
            <a:r>
              <a:rPr lang="en" sz="2200">
                <a:solidFill>
                  <a:srgbClr val="414141"/>
                </a:solidFill>
                <a:highlight>
                  <a:srgbClr val="FFFFFF"/>
                </a:highlight>
                <a:latin typeface="Cambria"/>
                <a:ea typeface="Cambria"/>
                <a:cs typeface="Cambria"/>
                <a:sym typeface="Cambria"/>
              </a:rPr>
              <a:t>Library | Student Affairs IT | IST | ETS | CSS-IT partnership</a:t>
            </a:r>
          </a:p>
          <a:p>
            <a:pPr marL="457200" lvl="0" indent="-368300" rtl="0">
              <a:lnSpc>
                <a:spcPct val="115000"/>
              </a:lnSpc>
              <a:spcBef>
                <a:spcPts val="0"/>
              </a:spcBef>
              <a:buClr>
                <a:srgbClr val="414141"/>
              </a:buClr>
              <a:buSzPct val="100000"/>
              <a:buFont typeface="Cambria"/>
            </a:pPr>
            <a:r>
              <a:rPr lang="en" sz="2200">
                <a:solidFill>
                  <a:srgbClr val="414141"/>
                </a:solidFill>
                <a:highlight>
                  <a:srgbClr val="FFFFFF"/>
                </a:highlight>
                <a:latin typeface="Cambria"/>
                <a:ea typeface="Cambria"/>
                <a:cs typeface="Cambria"/>
                <a:sym typeface="Cambria"/>
              </a:rPr>
              <a:t>Three major project components:</a:t>
            </a:r>
          </a:p>
          <a:p>
            <a:pPr marL="914400" lvl="1" indent="-342900" rtl="0">
              <a:lnSpc>
                <a:spcPct val="115000"/>
              </a:lnSpc>
              <a:spcBef>
                <a:spcPts val="0"/>
              </a:spcBef>
              <a:buClr>
                <a:srgbClr val="222222"/>
              </a:buClr>
              <a:buSzPct val="100000"/>
              <a:buFont typeface="Cambria"/>
            </a:pPr>
            <a:r>
              <a:rPr lang="en" sz="1800" b="1">
                <a:solidFill>
                  <a:srgbClr val="222222"/>
                </a:solidFill>
                <a:latin typeface="Cambria"/>
                <a:ea typeface="Cambria"/>
                <a:cs typeface="Cambria"/>
                <a:sym typeface="Cambria"/>
              </a:rPr>
              <a:t>Campuswide student helpdesk</a:t>
            </a:r>
            <a:r>
              <a:rPr lang="en" sz="1800">
                <a:solidFill>
                  <a:srgbClr val="222222"/>
                </a:solidFill>
                <a:latin typeface="Cambria"/>
                <a:ea typeface="Cambria"/>
                <a:cs typeface="Cambria"/>
                <a:sym typeface="Cambria"/>
              </a:rPr>
              <a:t> providing tech support to the entire student population</a:t>
            </a:r>
          </a:p>
          <a:p>
            <a:pPr marL="914400" lvl="1" indent="-342900" rtl="0">
              <a:lnSpc>
                <a:spcPct val="115000"/>
              </a:lnSpc>
              <a:spcBef>
                <a:spcPts val="0"/>
              </a:spcBef>
              <a:buClr>
                <a:srgbClr val="222222"/>
              </a:buClr>
              <a:buSzPct val="100000"/>
              <a:buFont typeface="Cambria"/>
            </a:pPr>
            <a:r>
              <a:rPr lang="en" sz="1800" b="1">
                <a:solidFill>
                  <a:srgbClr val="222222"/>
                </a:solidFill>
                <a:latin typeface="Cambria"/>
                <a:ea typeface="Cambria"/>
                <a:cs typeface="Cambria"/>
                <a:sym typeface="Cambria"/>
              </a:rPr>
              <a:t>Unified computing lab experience</a:t>
            </a:r>
            <a:r>
              <a:rPr lang="en" sz="1800">
                <a:solidFill>
                  <a:srgbClr val="222222"/>
                </a:solidFill>
                <a:latin typeface="Cambria"/>
                <a:ea typeface="Cambria"/>
                <a:cs typeface="Cambria"/>
                <a:sym typeface="Cambria"/>
              </a:rPr>
              <a:t> including “look and feel” and standard software, hardware, and printing services</a:t>
            </a:r>
          </a:p>
          <a:p>
            <a:pPr marL="914400" lvl="1" indent="-342900" rtl="0">
              <a:lnSpc>
                <a:spcPct val="115000"/>
              </a:lnSpc>
              <a:spcBef>
                <a:spcPts val="0"/>
              </a:spcBef>
              <a:buClr>
                <a:srgbClr val="222222"/>
              </a:buClr>
              <a:buSzPct val="100000"/>
              <a:buFont typeface="Cambria"/>
            </a:pPr>
            <a:r>
              <a:rPr lang="en" sz="1800" b="1">
                <a:solidFill>
                  <a:srgbClr val="222222"/>
                </a:solidFill>
                <a:latin typeface="Cambria"/>
                <a:ea typeface="Cambria"/>
                <a:cs typeface="Cambria"/>
                <a:sym typeface="Cambria"/>
              </a:rPr>
              <a:t>Outreach and communications efforts</a:t>
            </a:r>
            <a:r>
              <a:rPr lang="en" sz="1800">
                <a:solidFill>
                  <a:srgbClr val="222222"/>
                </a:solidFill>
                <a:latin typeface="Cambria"/>
                <a:ea typeface="Cambria"/>
                <a:cs typeface="Cambria"/>
                <a:sym typeface="Cambria"/>
              </a:rPr>
              <a:t> to help students navigate the technology resources available to them on campus</a:t>
            </a:r>
          </a:p>
          <a:p>
            <a:pPr marL="457200" lvl="0" indent="-368300" rtl="0">
              <a:lnSpc>
                <a:spcPct val="115000"/>
              </a:lnSpc>
              <a:spcBef>
                <a:spcPts val="0"/>
              </a:spcBef>
              <a:buClr>
                <a:srgbClr val="414141"/>
              </a:buClr>
              <a:buSzPct val="100000"/>
              <a:buFont typeface="Cambria"/>
            </a:pPr>
            <a:r>
              <a:rPr lang="en" sz="2200">
                <a:solidFill>
                  <a:srgbClr val="414141"/>
                </a:solidFill>
                <a:highlight>
                  <a:srgbClr val="FFFFFF"/>
                </a:highlight>
                <a:latin typeface="Cambria"/>
                <a:ea typeface="Cambria"/>
                <a:cs typeface="Cambria"/>
                <a:sym typeface="Cambria"/>
              </a:rPr>
              <a:t>Project website coming soon to technology.berkeley.edu</a:t>
            </a:r>
          </a:p>
          <a:p>
            <a:pPr lvl="0">
              <a:spcBef>
                <a:spcPts val="0"/>
              </a:spcBef>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Shape 62" descr="moffitt sign for doe final-02.png"/>
          <p:cNvPicPr preferRelativeResize="0"/>
          <p:nvPr/>
        </p:nvPicPr>
        <p:blipFill>
          <a:blip r:embed="rId3">
            <a:alphaModFix/>
          </a:blip>
          <a:stretch>
            <a:fillRect/>
          </a:stretch>
        </p:blipFill>
        <p:spPr>
          <a:xfrm>
            <a:off x="0" y="1504652"/>
            <a:ext cx="9144002" cy="213419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spcBef>
                <a:spcPts val="0"/>
              </a:spcBef>
              <a:buNone/>
            </a:pPr>
            <a:r>
              <a:rPr lang="en">
                <a:latin typeface="Francois One"/>
                <a:ea typeface="Francois One"/>
                <a:cs typeface="Francois One"/>
                <a:sym typeface="Francois One"/>
              </a:rPr>
              <a:t>Student Computing for Cal Students</a:t>
            </a:r>
          </a:p>
        </p:txBody>
      </p:sp>
      <p:sp>
        <p:nvSpPr>
          <p:cNvPr id="68" name="Shape 68"/>
          <p:cNvSpPr txBox="1">
            <a:spLocks noGrp="1"/>
          </p:cNvSpPr>
          <p:nvPr>
            <p:ph type="body" idx="4294967295"/>
          </p:nvPr>
        </p:nvSpPr>
        <p:spPr>
          <a:xfrm>
            <a:off x="457200" y="1200150"/>
            <a:ext cx="8229600" cy="3725699"/>
          </a:xfrm>
          <a:prstGeom prst="rect">
            <a:avLst/>
          </a:prstGeom>
        </p:spPr>
        <p:txBody>
          <a:bodyPr lIns="91425" tIns="91425" rIns="91425" bIns="91425" anchor="t" anchorCtr="0">
            <a:noAutofit/>
          </a:bodyPr>
          <a:lstStyle/>
          <a:p>
            <a:pPr marL="457200" lvl="0" indent="-381000" rtl="0">
              <a:spcBef>
                <a:spcPts val="0"/>
              </a:spcBef>
              <a:buSzPct val="100000"/>
              <a:buFont typeface="Cambria"/>
            </a:pPr>
            <a:r>
              <a:rPr lang="en" sz="2400">
                <a:latin typeface="Cambria"/>
                <a:ea typeface="Cambria"/>
                <a:cs typeface="Cambria"/>
                <a:sym typeface="Cambria"/>
              </a:rPr>
              <a:t>Tech Helpdesk</a:t>
            </a:r>
          </a:p>
          <a:p>
            <a:pPr marL="457200" lvl="0" indent="-381000" rtl="0">
              <a:spcBef>
                <a:spcPts val="0"/>
              </a:spcBef>
              <a:buSzPct val="100000"/>
              <a:buFont typeface="Cambria"/>
            </a:pPr>
            <a:r>
              <a:rPr lang="en" sz="2400">
                <a:latin typeface="Cambria"/>
                <a:ea typeface="Cambria"/>
                <a:cs typeface="Cambria"/>
                <a:sym typeface="Cambria"/>
              </a:rPr>
              <a:t>Student computing labs on campus &amp; in residence halls</a:t>
            </a:r>
          </a:p>
          <a:p>
            <a:pPr marL="457200" lvl="0" indent="-381000" rtl="0">
              <a:spcBef>
                <a:spcPts val="0"/>
              </a:spcBef>
              <a:buSzPct val="100000"/>
              <a:buFont typeface="Cambria"/>
            </a:pPr>
            <a:r>
              <a:rPr lang="en" sz="2400">
                <a:latin typeface="Cambria"/>
                <a:ea typeface="Cambria"/>
                <a:cs typeface="Cambria"/>
                <a:sym typeface="Cambria"/>
              </a:rPr>
              <a:t>Department|School|College-specific computing labs</a:t>
            </a:r>
          </a:p>
          <a:p>
            <a:pPr marL="457200" lvl="0" indent="-381000" rtl="0">
              <a:spcBef>
                <a:spcPts val="0"/>
              </a:spcBef>
              <a:buSzPct val="100000"/>
              <a:buFont typeface="Cambria"/>
            </a:pPr>
            <a:r>
              <a:rPr lang="en" sz="2400">
                <a:latin typeface="Cambria"/>
                <a:ea typeface="Cambria"/>
                <a:cs typeface="Cambria"/>
                <a:sym typeface="Cambria"/>
              </a:rPr>
              <a:t>Makerspaces &amp; innovation/design centers</a:t>
            </a:r>
          </a:p>
          <a:p>
            <a:pPr marL="457200" lvl="0" indent="-381000" rtl="0">
              <a:spcBef>
                <a:spcPts val="0"/>
              </a:spcBef>
              <a:buSzPct val="100000"/>
              <a:buFont typeface="Cambria"/>
            </a:pPr>
            <a:r>
              <a:rPr lang="en" sz="2400">
                <a:latin typeface="Cambria"/>
                <a:ea typeface="Cambria"/>
                <a:cs typeface="Cambria"/>
                <a:sym typeface="Cambria"/>
              </a:rPr>
              <a:t>Software downloads</a:t>
            </a:r>
          </a:p>
          <a:p>
            <a:pPr marL="457200" lvl="0" indent="-381000" rtl="0">
              <a:spcBef>
                <a:spcPts val="0"/>
              </a:spcBef>
              <a:buSzPct val="100000"/>
              <a:buFont typeface="Cambria"/>
            </a:pPr>
            <a:r>
              <a:rPr lang="en" sz="2400">
                <a:latin typeface="Cambria"/>
                <a:ea typeface="Cambria"/>
                <a:cs typeface="Cambria"/>
                <a:sym typeface="Cambria"/>
              </a:rPr>
              <a:t>DeCALs (1-2 unit student-led courses)</a:t>
            </a:r>
          </a:p>
          <a:p>
            <a:pPr marL="457200" lvl="0" indent="-381000" rtl="0">
              <a:spcBef>
                <a:spcPts val="0"/>
              </a:spcBef>
              <a:buSzPct val="100000"/>
              <a:buFont typeface="Cambria"/>
            </a:pPr>
            <a:r>
              <a:rPr lang="en" sz="2400">
                <a:latin typeface="Cambria"/>
                <a:ea typeface="Cambria"/>
                <a:cs typeface="Cambria"/>
                <a:sym typeface="Cambria"/>
              </a:rPr>
              <a:t>Clubs &amp; student organizations</a:t>
            </a:r>
          </a:p>
          <a:p>
            <a:pPr marL="457200" lvl="0" indent="-381000" rtl="0">
              <a:spcBef>
                <a:spcPts val="0"/>
              </a:spcBef>
              <a:buSzPct val="100000"/>
              <a:buFont typeface="Cambria"/>
            </a:pPr>
            <a:r>
              <a:rPr lang="en" sz="2400">
                <a:latin typeface="Cambria"/>
                <a:ea typeface="Cambria"/>
                <a:cs typeface="Cambria"/>
                <a:sym typeface="Cambria"/>
              </a:rPr>
              <a:t>Laptop &amp; iClicker checkout programs</a:t>
            </a:r>
          </a:p>
          <a:p>
            <a:pPr marL="457200" lvl="0" indent="-381000" rtl="0">
              <a:spcBef>
                <a:spcPts val="0"/>
              </a:spcBef>
              <a:buSzPct val="100000"/>
              <a:buFont typeface="Cambria"/>
            </a:pPr>
            <a:r>
              <a:rPr lang="en" sz="2400">
                <a:latin typeface="Cambria"/>
                <a:ea typeface="Cambria"/>
                <a:cs typeface="Cambria"/>
                <a:sym typeface="Cambria"/>
              </a:rPr>
              <a:t>Academic support and tech diversity programs</a:t>
            </a:r>
          </a:p>
          <a:p>
            <a:pPr marR="0" lvl="0" algn="l" rtl="0">
              <a:lnSpc>
                <a:spcPct val="100000"/>
              </a:lnSpc>
              <a:spcBef>
                <a:spcPts val="600"/>
              </a:spcBef>
              <a:spcAft>
                <a:spcPts val="0"/>
              </a:spcAft>
              <a:buNone/>
            </a:pPr>
            <a:endParaRPr>
              <a:latin typeface="Cambria"/>
              <a:ea typeface="Cambria"/>
              <a:cs typeface="Cambria"/>
              <a:sym typeface="Cambri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spcBef>
                <a:spcPts val="0"/>
              </a:spcBef>
              <a:buNone/>
            </a:pPr>
            <a:r>
              <a:rPr lang="en">
                <a:latin typeface="Francois One"/>
                <a:ea typeface="Francois One"/>
                <a:cs typeface="Francois One"/>
                <a:sym typeface="Francois One"/>
              </a:rPr>
              <a:t>Primary Tech Issues Addressed</a:t>
            </a:r>
          </a:p>
        </p:txBody>
      </p:sp>
      <p:sp>
        <p:nvSpPr>
          <p:cNvPr id="74" name="Shape 74"/>
          <p:cNvSpPr txBox="1">
            <a:spLocks noGrp="1"/>
          </p:cNvSpPr>
          <p:nvPr>
            <p:ph type="body" idx="1"/>
          </p:nvPr>
        </p:nvSpPr>
        <p:spPr>
          <a:xfrm>
            <a:off x="457200" y="1520375"/>
            <a:ext cx="8229600" cy="3042599"/>
          </a:xfrm>
          <a:prstGeom prst="rect">
            <a:avLst/>
          </a:prstGeom>
        </p:spPr>
        <p:txBody>
          <a:bodyPr lIns="91425" tIns="91425" rIns="91425" bIns="91425" anchor="t" anchorCtr="0">
            <a:noAutofit/>
          </a:bodyPr>
          <a:lstStyle/>
          <a:p>
            <a:pPr marL="457200" lvl="0" indent="-381000" rtl="0">
              <a:lnSpc>
                <a:spcPct val="115000"/>
              </a:lnSpc>
              <a:spcBef>
                <a:spcPts val="0"/>
              </a:spcBef>
              <a:buSzPct val="100000"/>
              <a:buFont typeface="Cambria"/>
            </a:pPr>
            <a:r>
              <a:rPr lang="en" sz="2400">
                <a:latin typeface="Cambria"/>
                <a:ea typeface="Cambria"/>
                <a:cs typeface="Cambria"/>
                <a:sym typeface="Cambria"/>
              </a:rPr>
              <a:t>Connecting personal devices to campus network</a:t>
            </a:r>
          </a:p>
          <a:p>
            <a:pPr marL="457200" lvl="0" indent="-381000" rtl="0">
              <a:lnSpc>
                <a:spcPct val="115000"/>
              </a:lnSpc>
              <a:spcBef>
                <a:spcPts val="0"/>
              </a:spcBef>
              <a:buSzPct val="100000"/>
              <a:buFont typeface="Cambria"/>
            </a:pPr>
            <a:r>
              <a:rPr lang="en" sz="2400">
                <a:latin typeface="Cambria"/>
                <a:ea typeface="Cambria"/>
                <a:cs typeface="Cambria"/>
                <a:sym typeface="Cambria"/>
              </a:rPr>
              <a:t>Security vulnerabilities</a:t>
            </a:r>
          </a:p>
          <a:p>
            <a:pPr marL="457200" lvl="0" indent="-381000" rtl="0">
              <a:lnSpc>
                <a:spcPct val="115000"/>
              </a:lnSpc>
              <a:spcBef>
                <a:spcPts val="0"/>
              </a:spcBef>
              <a:buSzPct val="100000"/>
              <a:buFont typeface="Cambria"/>
            </a:pPr>
            <a:r>
              <a:rPr lang="en" sz="2400">
                <a:latin typeface="Cambria"/>
                <a:ea typeface="Cambria"/>
                <a:cs typeface="Cambria"/>
                <a:sym typeface="Cambria"/>
              </a:rPr>
              <a:t>Hardware failures</a:t>
            </a:r>
          </a:p>
          <a:p>
            <a:pPr marL="457200" lvl="0" indent="-381000" rtl="0">
              <a:lnSpc>
                <a:spcPct val="115000"/>
              </a:lnSpc>
              <a:spcBef>
                <a:spcPts val="0"/>
              </a:spcBef>
              <a:buSzPct val="100000"/>
              <a:buFont typeface="Cambria"/>
            </a:pPr>
            <a:r>
              <a:rPr lang="en" sz="2400">
                <a:latin typeface="Cambria"/>
                <a:ea typeface="Cambria"/>
                <a:cs typeface="Cambria"/>
                <a:sym typeface="Cambria"/>
              </a:rPr>
              <a:t>Software downloads</a:t>
            </a:r>
          </a:p>
          <a:p>
            <a:pPr marL="457200" lvl="0" indent="-381000" rtl="0">
              <a:lnSpc>
                <a:spcPct val="115000"/>
              </a:lnSpc>
              <a:spcBef>
                <a:spcPts val="0"/>
              </a:spcBef>
              <a:buSzPct val="100000"/>
              <a:buFont typeface="Cambria"/>
            </a:pPr>
            <a:r>
              <a:rPr lang="en" sz="2400">
                <a:latin typeface="Cambria"/>
                <a:ea typeface="Cambria"/>
                <a:cs typeface="Cambria"/>
                <a:sym typeface="Cambria"/>
              </a:rPr>
              <a:t>Connecting to Library proxy service</a:t>
            </a:r>
          </a:p>
          <a:p>
            <a:pPr lvl="0" rtl="0">
              <a:spcBef>
                <a:spcPts val="0"/>
              </a:spcBef>
              <a:buNone/>
            </a:pPr>
            <a:endParaRPr>
              <a:latin typeface="Cambria"/>
              <a:ea typeface="Cambria"/>
              <a:cs typeface="Cambria"/>
              <a:sym typeface="Cambri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latin typeface="Francois One"/>
                <a:ea typeface="Francois One"/>
                <a:cs typeface="Francois One"/>
                <a:sym typeface="Francois One"/>
              </a:rPr>
              <a:t>Future Directions </a:t>
            </a:r>
          </a:p>
        </p:txBody>
      </p:sp>
      <p:sp>
        <p:nvSpPr>
          <p:cNvPr id="80" name="Shape 80"/>
          <p:cNvSpPr txBox="1">
            <a:spLocks noGrp="1"/>
          </p:cNvSpPr>
          <p:nvPr>
            <p:ph type="body" idx="1"/>
          </p:nvPr>
        </p:nvSpPr>
        <p:spPr>
          <a:xfrm>
            <a:off x="457200" y="1520375"/>
            <a:ext cx="8229600" cy="3042599"/>
          </a:xfrm>
          <a:prstGeom prst="rect">
            <a:avLst/>
          </a:prstGeom>
        </p:spPr>
        <p:txBody>
          <a:bodyPr lIns="91425" tIns="91425" rIns="91425" bIns="91425" anchor="t" anchorCtr="0">
            <a:noAutofit/>
          </a:bodyPr>
          <a:lstStyle/>
          <a:p>
            <a:pPr marL="457200" lvl="0" indent="-368300">
              <a:lnSpc>
                <a:spcPct val="115000"/>
              </a:lnSpc>
              <a:spcBef>
                <a:spcPts val="0"/>
              </a:spcBef>
              <a:buSzPct val="100000"/>
              <a:buFont typeface="Cambria"/>
            </a:pPr>
            <a:r>
              <a:rPr lang="en" sz="2200">
                <a:latin typeface="Cambria"/>
                <a:ea typeface="Cambria"/>
                <a:cs typeface="Cambria"/>
                <a:sym typeface="Cambria"/>
              </a:rPr>
              <a:t>More hours of staff coverage</a:t>
            </a:r>
          </a:p>
          <a:p>
            <a:pPr marL="457200" lvl="0" indent="-368300">
              <a:lnSpc>
                <a:spcPct val="115000"/>
              </a:lnSpc>
              <a:spcBef>
                <a:spcPts val="0"/>
              </a:spcBef>
              <a:buSzPct val="100000"/>
              <a:buFont typeface="Cambria"/>
            </a:pPr>
            <a:r>
              <a:rPr lang="en" sz="2200">
                <a:latin typeface="Cambria"/>
                <a:ea typeface="Cambria"/>
                <a:cs typeface="Cambria"/>
                <a:sym typeface="Cambria"/>
              </a:rPr>
              <a:t>Additional central campus location - possibly Student Union</a:t>
            </a:r>
          </a:p>
          <a:p>
            <a:pPr marL="457200" lvl="0" indent="-368300">
              <a:lnSpc>
                <a:spcPct val="115000"/>
              </a:lnSpc>
              <a:spcBef>
                <a:spcPts val="0"/>
              </a:spcBef>
              <a:buSzPct val="100000"/>
              <a:buFont typeface="Cambria"/>
            </a:pPr>
            <a:r>
              <a:rPr lang="en" sz="2200">
                <a:latin typeface="Cambria"/>
                <a:ea typeface="Cambria"/>
                <a:cs typeface="Cambria"/>
                <a:sym typeface="Cambria"/>
              </a:rPr>
              <a:t>Leveraging CSS-IT systems (e.g., phone, after-hours support)</a:t>
            </a:r>
          </a:p>
          <a:p>
            <a:pPr marL="457200" lvl="0" indent="-368300">
              <a:lnSpc>
                <a:spcPct val="115000"/>
              </a:lnSpc>
              <a:spcBef>
                <a:spcPts val="0"/>
              </a:spcBef>
              <a:buSzPct val="100000"/>
              <a:buFont typeface="Cambria"/>
            </a:pPr>
            <a:r>
              <a:rPr lang="en" sz="2200">
                <a:latin typeface="Cambria"/>
                <a:ea typeface="Cambria"/>
                <a:cs typeface="Cambria"/>
                <a:sym typeface="Cambria"/>
              </a:rPr>
              <a:t>Rebranding by next year to merge ResComp and Student Tech Helpdesk into a single program with new name</a:t>
            </a:r>
          </a:p>
          <a:p>
            <a:pPr marL="457200" lvl="0" indent="-368300" rtl="0">
              <a:lnSpc>
                <a:spcPct val="115000"/>
              </a:lnSpc>
              <a:spcBef>
                <a:spcPts val="0"/>
              </a:spcBef>
              <a:buSzPct val="100000"/>
              <a:buFont typeface="Cambria"/>
            </a:pPr>
            <a:r>
              <a:rPr lang="en" sz="2200">
                <a:latin typeface="Cambria"/>
                <a:ea typeface="Cambria"/>
                <a:cs typeface="Cambria"/>
                <a:sym typeface="Cambria"/>
              </a:rPr>
              <a:t>Increased communications and outreach</a:t>
            </a:r>
          </a:p>
          <a:p>
            <a:pPr marL="457200" lvl="0" indent="-368300">
              <a:lnSpc>
                <a:spcPct val="115000"/>
              </a:lnSpc>
              <a:spcBef>
                <a:spcPts val="0"/>
              </a:spcBef>
              <a:buSzPct val="100000"/>
              <a:buFont typeface="Cambria"/>
            </a:pPr>
            <a:r>
              <a:rPr lang="en" sz="2200">
                <a:latin typeface="Cambria"/>
                <a:ea typeface="Cambria"/>
                <a:cs typeface="Cambria"/>
                <a:sym typeface="Cambria"/>
              </a:rPr>
              <a:t>More cross-training with Library, CSS-IT, ETS student staff</a:t>
            </a:r>
          </a:p>
          <a:p>
            <a:pPr lvl="0">
              <a:spcBef>
                <a:spcPts val="0"/>
              </a:spcBef>
              <a:buNone/>
            </a:pPr>
            <a:endParaRPr sz="2400">
              <a:latin typeface="Cambria"/>
              <a:ea typeface="Cambria"/>
              <a:cs typeface="Cambria"/>
              <a:sym typeface="Cambria"/>
            </a:endParaRPr>
          </a:p>
          <a:p>
            <a:pPr lvl="0" rtl="0">
              <a:spcBef>
                <a:spcPts val="0"/>
              </a:spcBef>
              <a:buNone/>
            </a:pPr>
            <a:endParaRPr sz="2400">
              <a:latin typeface="Cambria"/>
              <a:ea typeface="Cambria"/>
              <a:cs typeface="Cambria"/>
              <a:sym typeface="Cambri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latin typeface="Francois One"/>
                <a:ea typeface="Francois One"/>
                <a:cs typeface="Francois One"/>
                <a:sym typeface="Francois One"/>
              </a:rPr>
              <a:t>Things to Remember  </a:t>
            </a:r>
          </a:p>
        </p:txBody>
      </p:sp>
      <p:sp>
        <p:nvSpPr>
          <p:cNvPr id="86" name="Shape 86"/>
          <p:cNvSpPr txBox="1">
            <a:spLocks noGrp="1"/>
          </p:cNvSpPr>
          <p:nvPr>
            <p:ph type="body" idx="1"/>
          </p:nvPr>
        </p:nvSpPr>
        <p:spPr>
          <a:xfrm>
            <a:off x="457200" y="1520375"/>
            <a:ext cx="8229600" cy="3042600"/>
          </a:xfrm>
          <a:prstGeom prst="rect">
            <a:avLst/>
          </a:prstGeom>
        </p:spPr>
        <p:txBody>
          <a:bodyPr lIns="91425" tIns="91425" rIns="91425" bIns="91425" anchor="t" anchorCtr="0">
            <a:noAutofit/>
          </a:bodyPr>
          <a:lstStyle/>
          <a:p>
            <a:pPr marL="457200" lvl="0" indent="-381000" rtl="0">
              <a:lnSpc>
                <a:spcPct val="115000"/>
              </a:lnSpc>
              <a:spcBef>
                <a:spcPts val="0"/>
              </a:spcBef>
              <a:buSzPct val="100000"/>
              <a:buFont typeface="Cambria"/>
            </a:pPr>
            <a:r>
              <a:rPr lang="en" sz="2400">
                <a:latin typeface="Cambria"/>
                <a:ea typeface="Cambria"/>
                <a:cs typeface="Cambria"/>
                <a:sym typeface="Cambria"/>
              </a:rPr>
              <a:t>Tech help for students’ personal devices UPSTAIRS </a:t>
            </a:r>
          </a:p>
          <a:p>
            <a:pPr marL="457200" lvl="0" indent="-381000" rtl="0">
              <a:lnSpc>
                <a:spcPct val="115000"/>
              </a:lnSpc>
              <a:spcBef>
                <a:spcPts val="0"/>
              </a:spcBef>
              <a:buSzPct val="100000"/>
              <a:buFont typeface="Cambria"/>
            </a:pPr>
            <a:r>
              <a:rPr lang="en" sz="2400">
                <a:latin typeface="Cambria"/>
                <a:ea typeface="Cambria"/>
                <a:cs typeface="Cambria"/>
                <a:sym typeface="Cambria"/>
              </a:rPr>
              <a:t>Computing Lab, Printers, Makerspace DOWNSTAIRS</a:t>
            </a:r>
          </a:p>
          <a:p>
            <a:pPr marL="457200" lvl="0" indent="-381000" rtl="0">
              <a:lnSpc>
                <a:spcPct val="115000"/>
              </a:lnSpc>
              <a:spcBef>
                <a:spcPts val="0"/>
              </a:spcBef>
              <a:buSzPct val="100000"/>
              <a:buFont typeface="Cambria"/>
            </a:pPr>
            <a:r>
              <a:rPr lang="en" sz="2400">
                <a:latin typeface="Cambria"/>
                <a:ea typeface="Cambria"/>
                <a:cs typeface="Cambria"/>
                <a:sym typeface="Cambria"/>
              </a:rPr>
              <a:t>Other locations available too (all are published online)</a:t>
            </a:r>
          </a:p>
          <a:p>
            <a:pPr marL="457200" lvl="0" indent="-381000" rtl="0">
              <a:lnSpc>
                <a:spcPct val="115000"/>
              </a:lnSpc>
              <a:spcBef>
                <a:spcPts val="0"/>
              </a:spcBef>
              <a:buSzPct val="100000"/>
              <a:buFont typeface="Cambria"/>
            </a:pPr>
            <a:r>
              <a:rPr lang="en" sz="2400" u="sng">
                <a:solidFill>
                  <a:schemeClr val="hlink"/>
                </a:solidFill>
                <a:latin typeface="Cambria"/>
                <a:ea typeface="Cambria"/>
                <a:cs typeface="Cambria"/>
                <a:sym typeface="Cambria"/>
                <a:hlinkClick r:id="rId3"/>
              </a:rPr>
              <a:t>http://rescomp.berkeley.edu</a:t>
            </a:r>
            <a:r>
              <a:rPr lang="en" sz="2400">
                <a:latin typeface="Cambria"/>
                <a:ea typeface="Cambria"/>
                <a:cs typeface="Cambria"/>
                <a:sym typeface="Cambria"/>
              </a:rPr>
              <a:t>  </a:t>
            </a:r>
          </a:p>
          <a:p>
            <a:pPr marL="457200" lvl="0" indent="-381000" rtl="0">
              <a:lnSpc>
                <a:spcPct val="115000"/>
              </a:lnSpc>
              <a:spcBef>
                <a:spcPts val="0"/>
              </a:spcBef>
              <a:buSzPct val="100000"/>
              <a:buFont typeface="Cambria"/>
            </a:pPr>
            <a:r>
              <a:rPr lang="en" sz="2400">
                <a:latin typeface="Cambria"/>
                <a:ea typeface="Cambria"/>
                <a:cs typeface="Cambria"/>
                <a:sym typeface="Cambria"/>
              </a:rPr>
              <a:t>Staffed 11am-3pm daily except Sundays 1pm-3pm</a:t>
            </a:r>
          </a:p>
          <a:p>
            <a:pPr marL="457200" lvl="0" indent="-381000" rtl="0">
              <a:lnSpc>
                <a:spcPct val="115000"/>
              </a:lnSpc>
              <a:spcBef>
                <a:spcPts val="0"/>
              </a:spcBef>
              <a:buSzPct val="100000"/>
              <a:buFont typeface="Cambria"/>
            </a:pPr>
            <a:r>
              <a:rPr lang="en" sz="2400">
                <a:latin typeface="Cambria"/>
                <a:ea typeface="Cambria"/>
                <a:cs typeface="Cambria"/>
                <a:sym typeface="Cambria"/>
              </a:rPr>
              <a:t>Phone support available Mon-Fri 9am-6pm (642-4357) </a:t>
            </a:r>
          </a:p>
          <a:p>
            <a:pPr lvl="0" rtl="0">
              <a:spcBef>
                <a:spcPts val="0"/>
              </a:spcBef>
              <a:buNone/>
            </a:pPr>
            <a:endParaRPr sz="2400">
              <a:latin typeface="Cambria"/>
              <a:ea typeface="Cambria"/>
              <a:cs typeface="Cambria"/>
              <a:sym typeface="Cambria"/>
            </a:endParaRPr>
          </a:p>
        </p:txBody>
      </p:sp>
    </p:spTree>
  </p:cSld>
  <p:clrMapOvr>
    <a:masterClrMapping/>
  </p:clrMapOvr>
</p:sld>
</file>

<file path=ppt/theme/theme1.xml><?xml version="1.0" encoding="utf-8"?>
<a:theme xmlns:a="http://schemas.openxmlformats.org/drawingml/2006/main" name="biz">
  <a:themeElements>
    <a:clrScheme name="Custom 233">
      <a:dk1>
        <a:srgbClr val="000000"/>
      </a:dk1>
      <a:lt1>
        <a:srgbClr val="FFFFFF"/>
      </a:lt1>
      <a:dk2>
        <a:srgbClr val="2388DB"/>
      </a:dk2>
      <a:lt2>
        <a:srgbClr val="BBD7F8"/>
      </a:lt2>
      <a:accent1>
        <a:srgbClr val="80B606"/>
      </a:accent1>
      <a:accent2>
        <a:srgbClr val="E29F1D"/>
      </a:accent2>
      <a:accent3>
        <a:srgbClr val="1D6FB2"/>
      </a:accent3>
      <a:accent4>
        <a:srgbClr val="3FAC98"/>
      </a:accent4>
      <a:accent5>
        <a:srgbClr val="5B57BB"/>
      </a:accent5>
      <a:accent6>
        <a:srgbClr val="D1505E"/>
      </a:accent6>
      <a:hlink>
        <a:srgbClr val="185DA2"/>
      </a:hlink>
      <a:folHlink>
        <a:srgbClr val="00487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397</Words>
  <Application>Microsoft Office PowerPoint</Application>
  <PresentationFormat>On-screen Show (16:9)</PresentationFormat>
  <Paragraphs>52</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Francois One</vt:lpstr>
      <vt:lpstr>Cambria</vt:lpstr>
      <vt:lpstr>biz</vt:lpstr>
      <vt:lpstr>Student Tech Helpdesk - Moffitt</vt:lpstr>
      <vt:lpstr>Welcome!</vt:lpstr>
      <vt:lpstr>Student Tech Helpdesk</vt:lpstr>
      <vt:lpstr>Student Computing @ Cal Project</vt:lpstr>
      <vt:lpstr>PowerPoint Presentation</vt:lpstr>
      <vt:lpstr>Student Computing for Cal Students</vt:lpstr>
      <vt:lpstr>Primary Tech Issues Addressed</vt:lpstr>
      <vt:lpstr>Future Directions </vt:lpstr>
      <vt:lpstr>Things to Remember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Tech Helpdesk - Moffitt</dc:title>
  <dc:creator>LIB circstud</dc:creator>
  <cp:lastModifiedBy>Windows</cp:lastModifiedBy>
  <cp:revision>2</cp:revision>
  <dcterms:modified xsi:type="dcterms:W3CDTF">2016-10-13T21:46:08Z</dcterms:modified>
</cp:coreProperties>
</file>