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sldIdLst>
    <p:sldId id="257" r:id="rId2"/>
    <p:sldId id="258" r:id="rId3"/>
    <p:sldId id="420" r:id="rId4"/>
    <p:sldId id="260" r:id="rId5"/>
    <p:sldId id="261" r:id="rId6"/>
    <p:sldId id="303" r:id="rId7"/>
    <p:sldId id="304" r:id="rId8"/>
    <p:sldId id="305" r:id="rId9"/>
    <p:sldId id="306" r:id="rId10"/>
    <p:sldId id="307" r:id="rId11"/>
    <p:sldId id="308" r:id="rId12"/>
    <p:sldId id="309" r:id="rId13"/>
    <p:sldId id="310" r:id="rId14"/>
    <p:sldId id="311" r:id="rId15"/>
    <p:sldId id="396" r:id="rId16"/>
    <p:sldId id="397" r:id="rId17"/>
    <p:sldId id="398" r:id="rId18"/>
    <p:sldId id="399" r:id="rId19"/>
    <p:sldId id="312" r:id="rId20"/>
    <p:sldId id="313" r:id="rId21"/>
    <p:sldId id="314" r:id="rId22"/>
    <p:sldId id="400" r:id="rId23"/>
    <p:sldId id="315" r:id="rId24"/>
    <p:sldId id="401" r:id="rId25"/>
    <p:sldId id="316" r:id="rId26"/>
    <p:sldId id="402" r:id="rId27"/>
    <p:sldId id="403" r:id="rId28"/>
    <p:sldId id="404" r:id="rId29"/>
    <p:sldId id="405" r:id="rId30"/>
    <p:sldId id="317" r:id="rId31"/>
    <p:sldId id="406" r:id="rId32"/>
    <p:sldId id="318" r:id="rId33"/>
    <p:sldId id="407" r:id="rId34"/>
    <p:sldId id="408" r:id="rId35"/>
    <p:sldId id="409" r:id="rId36"/>
    <p:sldId id="319" r:id="rId37"/>
    <p:sldId id="320" r:id="rId38"/>
    <p:sldId id="321" r:id="rId39"/>
    <p:sldId id="322" r:id="rId40"/>
    <p:sldId id="323" r:id="rId41"/>
    <p:sldId id="423" r:id="rId42"/>
    <p:sldId id="424" r:id="rId43"/>
    <p:sldId id="425" r:id="rId44"/>
    <p:sldId id="426" r:id="rId45"/>
    <p:sldId id="427" r:id="rId46"/>
    <p:sldId id="428" r:id="rId47"/>
    <p:sldId id="429" r:id="rId48"/>
    <p:sldId id="324" r:id="rId49"/>
    <p:sldId id="349" r:id="rId50"/>
    <p:sldId id="413" r:id="rId51"/>
    <p:sldId id="414" r:id="rId52"/>
    <p:sldId id="415" r:id="rId53"/>
    <p:sldId id="416" r:id="rId54"/>
    <p:sldId id="417" r:id="rId55"/>
    <p:sldId id="418" r:id="rId56"/>
    <p:sldId id="325" r:id="rId57"/>
    <p:sldId id="326" r:id="rId58"/>
    <p:sldId id="327" r:id="rId59"/>
    <p:sldId id="419" r:id="rId60"/>
    <p:sldId id="421" r:id="rId61"/>
    <p:sldId id="422" r:id="rId6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45" autoAdjust="0"/>
    <p:restoredTop sz="81640" autoAdjust="0"/>
  </p:normalViewPr>
  <p:slideViewPr>
    <p:cSldViewPr>
      <p:cViewPr varScale="1">
        <p:scale>
          <a:sx n="71" d="100"/>
          <a:sy n="71" d="100"/>
        </p:scale>
        <p:origin x="-1243" y="-67"/>
      </p:cViewPr>
      <p:guideLst>
        <p:guide orient="horz" pos="2160"/>
        <p:guide pos="2880"/>
      </p:guideLst>
    </p:cSldViewPr>
  </p:slideViewPr>
  <p:notesTextViewPr>
    <p:cViewPr>
      <p:scale>
        <a:sx n="1" d="1"/>
        <a:sy n="1" d="1"/>
      </p:scale>
      <p:origin x="0" y="0"/>
    </p:cViewPr>
  </p:notesTextViewPr>
  <p:sorterViewPr>
    <p:cViewPr>
      <p:scale>
        <a:sx n="100" d="100"/>
        <a:sy n="100" d="100"/>
      </p:scale>
      <p:origin x="0" y="5155"/>
    </p:cViewPr>
  </p:sorterViewPr>
  <p:notesViewPr>
    <p:cSldViewPr>
      <p:cViewPr varScale="1">
        <p:scale>
          <a:sx n="66" d="100"/>
          <a:sy n="66" d="100"/>
        </p:scale>
        <p:origin x="-2563"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558290-107C-41DE-9799-9A28BCFA2300}" type="datetimeFigureOut">
              <a:rPr lang="en-US" smtClean="0"/>
              <a:t>5/14/2014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888D139-4662-4753-96F5-BB7C4F625F57}" type="slidenum">
              <a:rPr lang="en-US" smtClean="0"/>
              <a:t>‹#›</a:t>
            </a:fld>
            <a:endParaRPr lang="en-US" dirty="0"/>
          </a:p>
        </p:txBody>
      </p:sp>
    </p:spTree>
    <p:extLst>
      <p:ext uri="{BB962C8B-B14F-4D97-AF65-F5344CB8AC3E}">
        <p14:creationId xmlns:p14="http://schemas.microsoft.com/office/powerpoint/2010/main" val="1575658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1</a:t>
            </a:fld>
            <a:endParaRPr lang="en-US" dirty="0"/>
          </a:p>
        </p:txBody>
      </p:sp>
    </p:spTree>
    <p:extLst>
      <p:ext uri="{BB962C8B-B14F-4D97-AF65-F5344CB8AC3E}">
        <p14:creationId xmlns:p14="http://schemas.microsoft.com/office/powerpoint/2010/main" val="1176652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change from AACR2 version of CSR (was:</a:t>
            </a:r>
            <a:r>
              <a:rPr lang="en-US" baseline="0" dirty="0" smtClean="0"/>
              <a:t> never required)</a:t>
            </a:r>
          </a:p>
          <a:p>
            <a:r>
              <a:rPr lang="en-US" baseline="0" dirty="0" smtClean="0"/>
              <a:t>2</a:t>
            </a:r>
            <a:r>
              <a:rPr lang="en-US" baseline="30000" dirty="0" smtClean="0"/>
              <a:t>nd</a:t>
            </a:r>
            <a:r>
              <a:rPr lang="en-US" baseline="0" dirty="0" smtClean="0"/>
              <a:t> sub: FOR ORIGINAL CATALOGING ONLY: UCB PS 3.5 = Apply LC-PCC PS 3.5: “Dimensions is a core element for LC for resources other than serials and online electronic resources.”</a:t>
            </a:r>
            <a:endParaRPr lang="en-US" dirty="0" smtClean="0"/>
          </a:p>
          <a:p>
            <a:r>
              <a:rPr lang="en-US" dirty="0" smtClean="0"/>
              <a:t>3</a:t>
            </a:r>
            <a:r>
              <a:rPr lang="en-US" baseline="30000" dirty="0" smtClean="0"/>
              <a:t>rd</a:t>
            </a:r>
            <a:r>
              <a:rPr lang="en-US" dirty="0" smtClean="0"/>
              <a:t> bullet: continues AACR2 practice</a:t>
            </a:r>
            <a:r>
              <a:rPr lang="en-US" baseline="0" dirty="0" smtClean="0"/>
              <a:t>.  OK to accept cm in copy</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10</a:t>
            </a:fld>
            <a:endParaRPr lang="en-US" dirty="0"/>
          </a:p>
        </p:txBody>
      </p:sp>
    </p:spTree>
    <p:extLst>
      <p:ext uri="{BB962C8B-B14F-4D97-AF65-F5344CB8AC3E}">
        <p14:creationId xmlns:p14="http://schemas.microsoft.com/office/powerpoint/2010/main" val="484786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NOTE: this instruction is renumbered with April RDA Toolkit release; was: </a:t>
            </a:r>
            <a:r>
              <a:rPr lang="en-US" dirty="0" smtClean="0">
                <a:solidFill>
                  <a:schemeClr val="tx1"/>
                </a:solidFill>
              </a:rPr>
              <a:t>RDA 3.22.6</a:t>
            </a:r>
            <a:r>
              <a:rPr lang="en-US" baseline="0" dirty="0" smtClean="0">
                <a:solidFill>
                  <a:schemeClr val="tx1"/>
                </a:solidFill>
              </a:rPr>
              <a:t> </a:t>
            </a:r>
            <a:r>
              <a:rPr lang="en-US" dirty="0"/>
              <a:t>(change: separated Note on Manifestation or Item into Note on Carrier and Note on Item-Specific Carrier Characteristic)</a:t>
            </a:r>
            <a:endParaRPr lang="en-US" dirty="0" smtClean="0">
              <a:solidFill>
                <a:schemeClr val="tx1"/>
              </a:solidFill>
            </a:endParaRPr>
          </a:p>
          <a:p>
            <a:endParaRPr lang="en-US" dirty="0" smtClean="0">
              <a:solidFill>
                <a:schemeClr val="tx1"/>
              </a:solidFill>
            </a:endParaRPr>
          </a:p>
          <a:p>
            <a:r>
              <a:rPr lang="en-US" dirty="0" smtClean="0"/>
              <a:t>Probably would</a:t>
            </a:r>
            <a:r>
              <a:rPr lang="en-US" baseline="0" dirty="0" smtClean="0"/>
              <a:t> not need to use in original cataloging</a:t>
            </a:r>
          </a:p>
          <a:p>
            <a:endParaRPr lang="en-US" baseline="0" dirty="0" smtClean="0"/>
          </a:p>
          <a:p>
            <a:r>
              <a:rPr lang="en-US" baseline="0" dirty="0" smtClean="0"/>
              <a:t>2</a:t>
            </a:r>
            <a:r>
              <a:rPr lang="en-US" baseline="30000" dirty="0" smtClean="0"/>
              <a:t>nd</a:t>
            </a:r>
            <a:r>
              <a:rPr lang="en-US" baseline="0" dirty="0" smtClean="0"/>
              <a:t> bullet: will see examples on Day 3</a:t>
            </a:r>
          </a:p>
          <a:p>
            <a:endParaRPr lang="en-US" baseline="0" dirty="0" smtClean="0"/>
          </a:p>
          <a:p>
            <a:r>
              <a:rPr lang="en-US" baseline="0" dirty="0" smtClean="0"/>
              <a:t>End of Core elements in Chapter 3 – for textual resources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11</a:t>
            </a:fld>
            <a:endParaRPr lang="en-US" dirty="0"/>
          </a:p>
        </p:txBody>
      </p:sp>
    </p:spTree>
    <p:extLst>
      <p:ext uri="{BB962C8B-B14F-4D97-AF65-F5344CB8AC3E}">
        <p14:creationId xmlns:p14="http://schemas.microsoft.com/office/powerpoint/2010/main" val="423776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only PCC Core element in Chapter 4</a:t>
            </a:r>
          </a:p>
          <a:p>
            <a:endParaRPr lang="en-US" dirty="0" smtClean="0"/>
          </a:p>
          <a:p>
            <a:r>
              <a:rPr lang="en-US" dirty="0" smtClean="0"/>
              <a:t>1</a:t>
            </a:r>
            <a:r>
              <a:rPr lang="en-US" baseline="30000" dirty="0" smtClean="0"/>
              <a:t>st</a:t>
            </a:r>
            <a:r>
              <a:rPr lang="en-US" dirty="0" smtClean="0"/>
              <a:t> bullet &amp; subs: </a:t>
            </a:r>
            <a:r>
              <a:rPr lang="en-US" u="sng" dirty="0" smtClean="0"/>
              <a:t>For OskiCat</a:t>
            </a:r>
            <a:r>
              <a:rPr lang="en-US" u="sng" baseline="0" dirty="0" smtClean="0"/>
              <a:t> participants:</a:t>
            </a:r>
            <a:r>
              <a:rPr lang="en-US" baseline="0" dirty="0" smtClean="0"/>
              <a:t> </a:t>
            </a:r>
            <a:r>
              <a:rPr lang="en-US" dirty="0" smtClean="0"/>
              <a:t>don’t go rogue;</a:t>
            </a:r>
            <a:r>
              <a:rPr lang="en-US" baseline="0" dirty="0" smtClean="0"/>
              <a:t> online resources need to be selected and go through an acquisitions process – even OA</a:t>
            </a:r>
            <a:endParaRPr lang="en-US" dirty="0" smtClean="0"/>
          </a:p>
          <a:p>
            <a:r>
              <a:rPr lang="en-US" dirty="0" smtClean="0"/>
              <a:t>2</a:t>
            </a:r>
            <a:r>
              <a:rPr lang="en-US" baseline="30000" dirty="0" smtClean="0"/>
              <a:t>nd</a:t>
            </a:r>
            <a:r>
              <a:rPr lang="en-US" dirty="0" smtClean="0"/>
              <a:t> bullet &amp; subs: use generic URL if available; see CCM 31.14.1,</a:t>
            </a:r>
            <a:r>
              <a:rPr lang="en-US" baseline="0" dirty="0" smtClean="0"/>
              <a:t> A.  I.-s. includes DDA URLs</a:t>
            </a:r>
            <a:endParaRPr lang="en-US" dirty="0" smtClean="0"/>
          </a:p>
          <a:p>
            <a:endParaRPr lang="en-US" dirty="0" smtClean="0"/>
          </a:p>
          <a:p>
            <a:r>
              <a:rPr lang="en-US" dirty="0" smtClean="0"/>
              <a:t>At</a:t>
            </a:r>
            <a:r>
              <a:rPr lang="en-US" baseline="0" dirty="0" smtClean="0"/>
              <a:t> end of slide: this is the end of Chapters 3-4, and the end of Section 1.  Any questions?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12</a:t>
            </a:fld>
            <a:endParaRPr lang="en-US" dirty="0"/>
          </a:p>
        </p:txBody>
      </p:sp>
    </p:spTree>
    <p:extLst>
      <p:ext uri="{BB962C8B-B14F-4D97-AF65-F5344CB8AC3E}">
        <p14:creationId xmlns:p14="http://schemas.microsoft.com/office/powerpoint/2010/main" val="205423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two expression-level elements are always recorded in bib records.  We’ll look at these first</a:t>
            </a:r>
            <a:r>
              <a:rPr lang="en-US" baseline="0" dirty="0" smtClean="0"/>
              <a:t> before diving into AAPs for works/expressions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13</a:t>
            </a:fld>
            <a:endParaRPr lang="en-US" dirty="0"/>
          </a:p>
        </p:txBody>
      </p:sp>
    </p:spTree>
    <p:extLst>
      <p:ext uri="{BB962C8B-B14F-4D97-AF65-F5344CB8AC3E}">
        <p14:creationId xmlns:p14="http://schemas.microsoft.com/office/powerpoint/2010/main" val="2045923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Reminder from RDA basic training</a:t>
            </a:r>
          </a:p>
          <a:p>
            <a:r>
              <a:rPr lang="en-US" dirty="0" smtClean="0"/>
              <a:t>(</a:t>
            </a:r>
            <a:r>
              <a:rPr lang="en-US" dirty="0"/>
              <a:t>also may need to record Language of the content, discussed later</a:t>
            </a:r>
            <a:r>
              <a:rPr lang="en-US" dirty="0" smtClean="0"/>
              <a:t>)</a:t>
            </a:r>
          </a:p>
          <a:p>
            <a:endParaRPr lang="en-US" dirty="0" smtClean="0"/>
          </a:p>
          <a:p>
            <a:r>
              <a:rPr lang="en-US" dirty="0" smtClean="0"/>
              <a:t>Any questions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14</a:t>
            </a:fld>
            <a:endParaRPr lang="en-US" dirty="0"/>
          </a:p>
        </p:txBody>
      </p:sp>
    </p:spTree>
    <p:extLst>
      <p:ext uri="{BB962C8B-B14F-4D97-AF65-F5344CB8AC3E}">
        <p14:creationId xmlns:p14="http://schemas.microsoft.com/office/powerpoint/2010/main" val="1957758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Will</a:t>
            </a:r>
            <a:r>
              <a:rPr lang="en-US" baseline="0" dirty="0" smtClean="0"/>
              <a:t> work on A and B together; C-F on your own</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15</a:t>
            </a:fld>
            <a:endParaRPr lang="en-US" dirty="0"/>
          </a:p>
        </p:txBody>
      </p:sp>
    </p:spTree>
    <p:extLst>
      <p:ext uri="{BB962C8B-B14F-4D97-AF65-F5344CB8AC3E}">
        <p14:creationId xmlns:p14="http://schemas.microsoft.com/office/powerpoint/2010/main" val="3511886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not wrong to have 300 (and OK to accept in copy), but not required: resource is not complete</a:t>
            </a:r>
          </a:p>
          <a:p>
            <a:r>
              <a:rPr lang="en-US" baseline="0" dirty="0" smtClean="0"/>
              <a:t>If present:  300 __ $a volumes ; $c 28 cm</a:t>
            </a:r>
          </a:p>
          <a:p>
            <a:endParaRPr lang="en-US" baseline="0" dirty="0" smtClean="0"/>
          </a:p>
          <a:p>
            <a:r>
              <a:rPr lang="en-US" baseline="0" dirty="0" smtClean="0"/>
              <a:t>3</a:t>
            </a:r>
            <a:r>
              <a:rPr lang="en-US" baseline="30000" dirty="0" smtClean="0"/>
              <a:t>rd</a:t>
            </a:r>
            <a:r>
              <a:rPr lang="en-US" baseline="0" dirty="0" smtClean="0"/>
              <a:t> bullet &amp; sub: catalog online version separately</a:t>
            </a:r>
          </a:p>
          <a:p>
            <a:r>
              <a:rPr lang="en-US" baseline="0" dirty="0" smtClean="0"/>
              <a:t>4</a:t>
            </a:r>
            <a:r>
              <a:rPr lang="en-US" baseline="30000" dirty="0" smtClean="0"/>
              <a:t>th</a:t>
            </a:r>
            <a:r>
              <a:rPr lang="en-US" baseline="0" dirty="0" smtClean="0"/>
              <a:t> bullet &amp; sub: no other language details</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2</a:t>
            </a:r>
            <a:r>
              <a:rPr lang="en-US" baseline="30000" dirty="0" smtClean="0"/>
              <a:t>nd</a:t>
            </a:r>
            <a:r>
              <a:rPr lang="en-US" baseline="0" dirty="0" smtClean="0"/>
              <a:t> bullet &amp; sub: if present: 300 __ $a 1 online resource (OK to accept in copy)</a:t>
            </a:r>
          </a:p>
          <a:p>
            <a:endParaRPr lang="en-US" baseline="0" dirty="0" smtClean="0"/>
          </a:p>
          <a:p>
            <a:pPr defTabSz="931774">
              <a:defRPr/>
            </a:pPr>
            <a:r>
              <a:rPr lang="en-US" baseline="0" dirty="0" smtClean="0"/>
              <a:t>At end of slide:  Work on the next 4 on your own.  Take 10(?) minutes</a:t>
            </a:r>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End of exercises on content/media/carrier</a:t>
            </a:r>
            <a:r>
              <a:rPr lang="en-US" baseline="0" dirty="0" smtClean="0"/>
              <a:t> etc.</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551519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focus</a:t>
            </a:r>
            <a:r>
              <a:rPr lang="en-US" baseline="0" dirty="0" smtClean="0"/>
              <a:t> on “main entry” today – bear in mind that these guidelines also apply to constructing “added entries”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19</a:t>
            </a:fld>
            <a:endParaRPr lang="en-US" dirty="0"/>
          </a:p>
        </p:txBody>
      </p:sp>
    </p:spTree>
    <p:extLst>
      <p:ext uri="{BB962C8B-B14F-4D97-AF65-F5344CB8AC3E}">
        <p14:creationId xmlns:p14="http://schemas.microsoft.com/office/powerpoint/2010/main" val="211429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since</a:t>
            </a:r>
            <a:r>
              <a:rPr lang="en-US" baseline="0" dirty="0" smtClean="0"/>
              <a:t> we have a lot to cover, we’ll focus on textual resources.  Also will focus mostly on serials, not so much on IRs</a:t>
            </a:r>
          </a:p>
          <a:p>
            <a:r>
              <a:rPr lang="en-US" baseline="0" dirty="0" smtClean="0"/>
              <a:t>2</a:t>
            </a:r>
            <a:r>
              <a:rPr lang="en-US" baseline="30000" dirty="0" smtClean="0"/>
              <a:t>nd</a:t>
            </a:r>
            <a:r>
              <a:rPr lang="en-US" baseline="0" dirty="0" smtClean="0"/>
              <a:t> bullet: much of this will be review from basic RDA training</a:t>
            </a:r>
          </a:p>
          <a:p>
            <a:r>
              <a:rPr lang="en-US" baseline="0" dirty="0" smtClean="0"/>
              <a:t>3</a:t>
            </a:r>
            <a:r>
              <a:rPr lang="en-US" baseline="30000" dirty="0" smtClean="0"/>
              <a:t>rd</a:t>
            </a:r>
            <a:r>
              <a:rPr lang="en-US" baseline="0" dirty="0" smtClean="0"/>
              <a:t> bullet: we make a distinction between original and copy cataloging; in copy cataloging, accept whatever is not wrong</a:t>
            </a:r>
            <a:endParaRPr lang="en-US" baseline="30000"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2</a:t>
            </a:fld>
            <a:endParaRPr lang="en-US" dirty="0"/>
          </a:p>
        </p:txBody>
      </p:sp>
    </p:spTree>
    <p:extLst>
      <p:ext uri="{BB962C8B-B14F-4D97-AF65-F5344CB8AC3E}">
        <p14:creationId xmlns:p14="http://schemas.microsoft.com/office/powerpoint/2010/main" val="1817449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sub: will discuss shortly</a:t>
            </a:r>
          </a:p>
          <a:p>
            <a:r>
              <a:rPr lang="en-US" dirty="0" smtClean="0"/>
              <a:t>3</a:t>
            </a:r>
            <a:r>
              <a:rPr lang="en-US" baseline="30000" dirty="0" smtClean="0"/>
              <a:t>rd</a:t>
            </a:r>
            <a:r>
              <a:rPr lang="en-US" dirty="0" smtClean="0"/>
              <a:t> sub: show</a:t>
            </a:r>
            <a:r>
              <a:rPr lang="en-US" baseline="0" dirty="0" smtClean="0"/>
              <a:t> 6.27.1.1, discuss special types of works.  Then show 6.27.1.2-6.27.1.8</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20</a:t>
            </a:fld>
            <a:endParaRPr lang="en-US" dirty="0"/>
          </a:p>
        </p:txBody>
      </p:sp>
    </p:spTree>
    <p:extLst>
      <p:ext uri="{BB962C8B-B14F-4D97-AF65-F5344CB8AC3E}">
        <p14:creationId xmlns:p14="http://schemas.microsoft.com/office/powerpoint/2010/main" val="2265278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&amp; sub: no change from AACR2</a:t>
            </a:r>
          </a:p>
          <a:p>
            <a:r>
              <a:rPr lang="en-US" dirty="0" smtClean="0"/>
              <a:t>2</a:t>
            </a:r>
            <a:r>
              <a:rPr lang="en-US" baseline="30000" dirty="0" smtClean="0"/>
              <a:t>nd</a:t>
            </a:r>
            <a:r>
              <a:rPr lang="en-US" dirty="0" smtClean="0"/>
              <a:t> bullet &amp; sub: this is rare,</a:t>
            </a:r>
            <a:r>
              <a:rPr lang="en-US" baseline="0" dirty="0" smtClean="0"/>
              <a:t> and “In case of doubt, do not consider the person or family to be the creator”</a:t>
            </a:r>
          </a:p>
          <a:p>
            <a:r>
              <a:rPr lang="en-US" baseline="0" dirty="0" smtClean="0"/>
              <a:t>3</a:t>
            </a:r>
            <a:r>
              <a:rPr lang="en-US" baseline="30000" dirty="0" smtClean="0"/>
              <a:t>rd</a:t>
            </a:r>
            <a:r>
              <a:rPr lang="en-US" baseline="0" dirty="0" smtClean="0"/>
              <a:t> bullet: probably 6.27.1.2 (Works Created by One PFC) or 6.27.1.3 (Collaborative Works)</a:t>
            </a:r>
          </a:p>
          <a:p>
            <a:r>
              <a:rPr lang="en-US" baseline="0" dirty="0" smtClean="0"/>
              <a:t>4</a:t>
            </a:r>
            <a:r>
              <a:rPr lang="en-US" baseline="30000" dirty="0" smtClean="0"/>
              <a:t>th</a:t>
            </a:r>
            <a:r>
              <a:rPr lang="en-US" baseline="0" dirty="0" smtClean="0"/>
              <a:t> bullet: this scenario is 6.27.1.8 (Works of Uncertain or Unknown Origin), third “if” (indented italic)</a:t>
            </a:r>
          </a:p>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21</a:t>
            </a:fld>
            <a:endParaRPr lang="en-US" dirty="0"/>
          </a:p>
        </p:txBody>
      </p:sp>
    </p:spTree>
    <p:extLst>
      <p:ext uri="{BB962C8B-B14F-4D97-AF65-F5344CB8AC3E}">
        <p14:creationId xmlns:p14="http://schemas.microsoft.com/office/powerpoint/2010/main" val="567796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page of quiz – fill out names of creators, if any</a:t>
            </a:r>
          </a:p>
          <a:p>
            <a:endParaRPr lang="en-US" baseline="0" dirty="0" smtClean="0"/>
          </a:p>
          <a:p>
            <a:r>
              <a:rPr lang="en-US" baseline="0" dirty="0" smtClean="0"/>
              <a:t>Case #1: falls under 19.2.1.1.1, a, i</a:t>
            </a:r>
          </a:p>
          <a:p>
            <a:r>
              <a:rPr lang="en-US" baseline="0" dirty="0" smtClean="0"/>
              <a:t>Case #2: see first </a:t>
            </a:r>
            <a:r>
              <a:rPr lang="en-US" i="1" baseline="0" dirty="0" smtClean="0"/>
              <a:t>Note</a:t>
            </a:r>
            <a:r>
              <a:rPr lang="en-US" baseline="0" dirty="0" smtClean="0"/>
              <a:t>; falls outside of 19.2.1.1.1-19.2.1.1.3</a:t>
            </a:r>
          </a:p>
          <a:p>
            <a:r>
              <a:rPr lang="en-US" baseline="0" dirty="0" smtClean="0"/>
              <a:t>Case #3: falls under 19.2.1.1.1, a, (could be any or all subsections)</a:t>
            </a:r>
          </a:p>
        </p:txBody>
      </p:sp>
      <p:sp>
        <p:nvSpPr>
          <p:cNvPr id="4" name="Slide Number Placeholder 3"/>
          <p:cNvSpPr>
            <a:spLocks noGrp="1"/>
          </p:cNvSpPr>
          <p:nvPr>
            <p:ph type="sldNum" sz="quarter" idx="10"/>
          </p:nvPr>
        </p:nvSpPr>
        <p:spPr/>
        <p:txBody>
          <a:bodyPr/>
          <a:lstStyle/>
          <a:p>
            <a:fld id="{D888D139-4662-4753-96F5-BB7C4F625F57}" type="slidenum">
              <a:rPr lang="en-US" smtClean="0"/>
              <a:t>22</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a:t>
            </a:r>
            <a:r>
              <a:rPr lang="en-US" baseline="0" dirty="0" smtClean="0"/>
              <a:t> some minor changes in how to choose and record</a:t>
            </a:r>
          </a:p>
          <a:p>
            <a:r>
              <a:rPr lang="en-US" baseline="0" dirty="0" smtClean="0"/>
              <a:t>2</a:t>
            </a:r>
            <a:r>
              <a:rPr lang="en-US" baseline="30000" dirty="0" smtClean="0"/>
              <a:t>nd</a:t>
            </a:r>
            <a:r>
              <a:rPr lang="en-US" baseline="0" dirty="0" smtClean="0"/>
              <a:t> bullet: in many cases, this will be the title proper of the manifestation in MARC 245; be aware of translations and language eds.</a:t>
            </a:r>
          </a:p>
          <a:p>
            <a:r>
              <a:rPr lang="en-US" baseline="0" dirty="0" smtClean="0"/>
              <a:t>3</a:t>
            </a:r>
            <a:r>
              <a:rPr lang="en-US" baseline="30000" dirty="0" smtClean="0"/>
              <a:t>rd</a:t>
            </a:r>
            <a:r>
              <a:rPr lang="en-US" baseline="0" dirty="0" smtClean="0"/>
              <a:t> bullet: title of 6.2.2.9: “Recording the Preferred Title for a Part or Parts of a Work”.  6.27.2.2: “One Part” (under “Authorized Access Point Representing a Part or Parts of a Work”)</a:t>
            </a:r>
          </a:p>
          <a:p>
            <a:endParaRPr lang="en-US" baseline="0" dirty="0" smtClean="0"/>
          </a:p>
          <a:p>
            <a:r>
              <a:rPr lang="en-US" baseline="0" dirty="0" smtClean="0"/>
              <a:t>Any questions about Preferred Title?</a:t>
            </a:r>
          </a:p>
        </p:txBody>
      </p:sp>
      <p:sp>
        <p:nvSpPr>
          <p:cNvPr id="4" name="Slide Number Placeholder 3"/>
          <p:cNvSpPr>
            <a:spLocks noGrp="1"/>
          </p:cNvSpPr>
          <p:nvPr>
            <p:ph type="sldNum" sz="quarter" idx="10"/>
          </p:nvPr>
        </p:nvSpPr>
        <p:spPr/>
        <p:txBody>
          <a:bodyPr/>
          <a:lstStyle/>
          <a:p>
            <a:fld id="{D888D139-4662-4753-96F5-BB7C4F625F57}" type="slidenum">
              <a:rPr lang="en-US" smtClean="0"/>
              <a:t>23</a:t>
            </a:fld>
            <a:endParaRPr lang="en-US" dirty="0"/>
          </a:p>
        </p:txBody>
      </p:sp>
    </p:spTree>
    <p:extLst>
      <p:ext uri="{BB962C8B-B14F-4D97-AF65-F5344CB8AC3E}">
        <p14:creationId xmlns:p14="http://schemas.microsoft.com/office/powerpoint/2010/main" val="14856422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page of quiz – fill out preferred titles; don’t worry about “additional element needed” for right now</a:t>
            </a:r>
          </a:p>
        </p:txBody>
      </p:sp>
      <p:sp>
        <p:nvSpPr>
          <p:cNvPr id="4" name="Slide Number Placeholder 3"/>
          <p:cNvSpPr>
            <a:spLocks noGrp="1"/>
          </p:cNvSpPr>
          <p:nvPr>
            <p:ph type="sldNum" sz="quarter" idx="10"/>
          </p:nvPr>
        </p:nvSpPr>
        <p:spPr/>
        <p:txBody>
          <a:bodyPr/>
          <a:lstStyle/>
          <a:p>
            <a:fld id="{D888D139-4662-4753-96F5-BB7C4F625F57}" type="slidenum">
              <a:rPr lang="en-US" smtClean="0"/>
              <a:t>24</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1) may not be the same as</a:t>
            </a:r>
            <a:r>
              <a:rPr lang="en-US" baseline="0" dirty="0" smtClean="0"/>
              <a:t> the AAP for any other work, or the AAP for any PFC.  2) this used to be true only for serials, though that requirement went away with the AACR2 version of the CSR; now it’s back and applies to all resources, not just serials.  3) this tends to be more of an issue for serials since serials are more often entered under title</a:t>
            </a:r>
          </a:p>
          <a:p>
            <a:r>
              <a:rPr lang="en-US" baseline="0" dirty="0" smtClean="0"/>
              <a:t>2</a:t>
            </a:r>
            <a:r>
              <a:rPr lang="en-US" baseline="30000" dirty="0" smtClean="0"/>
              <a:t>nd</a:t>
            </a:r>
            <a:r>
              <a:rPr lang="en-US" baseline="0" dirty="0" smtClean="0"/>
              <a:t> bullet: essentially the same as LCRI 25.5B, section “Serials (Including Numbered and Unnumbered Monographic Series) Entered Under Title”</a:t>
            </a:r>
          </a:p>
          <a:p>
            <a:r>
              <a:rPr lang="en-US" baseline="0" dirty="0" smtClean="0"/>
              <a:t>3</a:t>
            </a:r>
            <a:r>
              <a:rPr lang="en-US" baseline="30000" dirty="0" smtClean="0"/>
              <a:t>rd</a:t>
            </a:r>
            <a:r>
              <a:rPr lang="en-US" baseline="0" dirty="0" smtClean="0"/>
              <a:t> bullet: see CSR, page 11</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25</a:t>
            </a:fld>
            <a:endParaRPr lang="en-US" dirty="0"/>
          </a:p>
        </p:txBody>
      </p:sp>
    </p:spTree>
    <p:extLst>
      <p:ext uri="{BB962C8B-B14F-4D97-AF65-F5344CB8AC3E}">
        <p14:creationId xmlns:p14="http://schemas.microsoft.com/office/powerpoint/2010/main" val="1457925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page of quiz – fill out preferred title qualifiers if any; this is the “additional element needed”</a:t>
            </a:r>
          </a:p>
          <a:p>
            <a:endParaRPr lang="en-US" baseline="0" dirty="0" smtClean="0"/>
          </a:p>
          <a:p>
            <a:r>
              <a:rPr lang="en-US" baseline="0" dirty="0" smtClean="0"/>
              <a:t>Case #1: Work AAP is unique, no qualifier needed</a:t>
            </a:r>
          </a:p>
          <a:p>
            <a:r>
              <a:rPr lang="en-US" baseline="0" dirty="0" smtClean="0"/>
              <a:t>Case #2: see second </a:t>
            </a:r>
            <a:r>
              <a:rPr lang="en-US" i="1" baseline="0" dirty="0" smtClean="0"/>
              <a:t>Note</a:t>
            </a:r>
            <a:r>
              <a:rPr lang="en-US" baseline="0" dirty="0" smtClean="0"/>
              <a:t>; could choose some other qualifier.  Corporate body (issuing body) as qualifier falls under RDA 6.6, “Other Distinguishing Characteristic of the Work”</a:t>
            </a:r>
          </a:p>
          <a:p>
            <a:r>
              <a:rPr lang="en-US" baseline="0" dirty="0" smtClean="0"/>
              <a:t>Case #3: remember that work AAP consists of name + preferred title; this work AAP as a whole is unique, so no qualifier needed</a:t>
            </a:r>
          </a:p>
        </p:txBody>
      </p:sp>
      <p:sp>
        <p:nvSpPr>
          <p:cNvPr id="4" name="Slide Number Placeholder 3"/>
          <p:cNvSpPr>
            <a:spLocks noGrp="1"/>
          </p:cNvSpPr>
          <p:nvPr>
            <p:ph type="sldNum" sz="quarter" idx="10"/>
          </p:nvPr>
        </p:nvSpPr>
        <p:spPr/>
        <p:txBody>
          <a:bodyPr/>
          <a:lstStyle/>
          <a:p>
            <a:fld id="{D888D139-4662-4753-96F5-BB7C4F625F57}" type="slidenum">
              <a:rPr lang="en-US" smtClean="0"/>
              <a:t>26</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page of quiz – fill out work authorized access points</a:t>
            </a:r>
          </a:p>
          <a:p>
            <a:endParaRPr lang="en-US" baseline="0" dirty="0" smtClean="0"/>
          </a:p>
          <a:p>
            <a:r>
              <a:rPr lang="en-US" baseline="0" dirty="0" smtClean="0"/>
              <a:t>“Main entry”: $e designator “author” is appropriate for this resource; use designators from App. I (I.2)</a:t>
            </a:r>
          </a:p>
        </p:txBody>
      </p:sp>
      <p:sp>
        <p:nvSpPr>
          <p:cNvPr id="4" name="Slide Number Placeholder 3"/>
          <p:cNvSpPr>
            <a:spLocks noGrp="1"/>
          </p:cNvSpPr>
          <p:nvPr>
            <p:ph type="sldNum" sz="quarter" idx="10"/>
          </p:nvPr>
        </p:nvSpPr>
        <p:spPr/>
        <p:txBody>
          <a:bodyPr/>
          <a:lstStyle/>
          <a:p>
            <a:fld id="{D888D139-4662-4753-96F5-BB7C4F625F57}" type="slidenum">
              <a:rPr lang="en-US" smtClean="0"/>
              <a:t>27</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Quiz cont’d – work authorized access points</a:t>
            </a:r>
          </a:p>
        </p:txBody>
      </p:sp>
      <p:sp>
        <p:nvSpPr>
          <p:cNvPr id="4" name="Slide Number Placeholder 3"/>
          <p:cNvSpPr>
            <a:spLocks noGrp="1"/>
          </p:cNvSpPr>
          <p:nvPr>
            <p:ph type="sldNum" sz="quarter" idx="10"/>
          </p:nvPr>
        </p:nvSpPr>
        <p:spPr/>
        <p:txBody>
          <a:bodyPr/>
          <a:lstStyle/>
          <a:p>
            <a:fld id="{D888D139-4662-4753-96F5-BB7C4F625F57}" type="slidenum">
              <a:rPr lang="en-US" smtClean="0"/>
              <a:t>28</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Quiz cont’d – work authorized access points</a:t>
            </a:r>
          </a:p>
          <a:p>
            <a:endParaRPr lang="en-US" baseline="0" dirty="0" smtClean="0"/>
          </a:p>
          <a:p>
            <a:r>
              <a:rPr lang="en-US" baseline="0" dirty="0" smtClean="0"/>
              <a:t>End of quiz; will look at this more with forthcoming Exercises</a:t>
            </a:r>
          </a:p>
        </p:txBody>
      </p:sp>
      <p:sp>
        <p:nvSpPr>
          <p:cNvPr id="4" name="Slide Number Placeholder 3"/>
          <p:cNvSpPr>
            <a:spLocks noGrp="1"/>
          </p:cNvSpPr>
          <p:nvPr>
            <p:ph type="sldNum" sz="quarter" idx="10"/>
          </p:nvPr>
        </p:nvSpPr>
        <p:spPr/>
        <p:txBody>
          <a:bodyPr/>
          <a:lstStyle/>
          <a:p>
            <a:fld id="{D888D139-4662-4753-96F5-BB7C4F625F57}" type="slidenum">
              <a:rPr lang="en-US" smtClean="0"/>
              <a:t>29</a:t>
            </a:fld>
            <a:endParaRPr lang="en-US" dirty="0"/>
          </a:p>
        </p:txBody>
      </p:sp>
    </p:spTree>
    <p:extLst>
      <p:ext uri="{BB962C8B-B14F-4D97-AF65-F5344CB8AC3E}">
        <p14:creationId xmlns:p14="http://schemas.microsoft.com/office/powerpoint/2010/main" val="273466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a:t>
            </a:r>
            <a:r>
              <a:rPr lang="en-US" baseline="30000" dirty="0" smtClean="0"/>
              <a:t>nd</a:t>
            </a:r>
            <a:r>
              <a:rPr lang="en-US" baseline="0" dirty="0" smtClean="0"/>
              <a:t> bullet: (may need to continue elements from Day 1) We’ll try to get through as much of this today as possible; anything we don’t finish, we’ll cover on Day 3</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3</a:t>
            </a:fld>
            <a:endParaRPr lang="en-US" dirty="0"/>
          </a:p>
        </p:txBody>
      </p:sp>
    </p:spTree>
    <p:extLst>
      <p:ext uri="{BB962C8B-B14F-4D97-AF65-F5344CB8AC3E}">
        <p14:creationId xmlns:p14="http://schemas.microsoft.com/office/powerpoint/2010/main" val="2646904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30</a:t>
            </a:fld>
            <a:endParaRPr lang="en-US" dirty="0"/>
          </a:p>
        </p:txBody>
      </p:sp>
    </p:spTree>
    <p:extLst>
      <p:ext uri="{BB962C8B-B14F-4D97-AF65-F5344CB8AC3E}">
        <p14:creationId xmlns:p14="http://schemas.microsoft.com/office/powerpoint/2010/main" val="36825386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page of quiz – answer</a:t>
            </a:r>
            <a:r>
              <a:rPr lang="en-US" baseline="0" dirty="0" smtClean="0"/>
              <a:t> both questions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31</a:t>
            </a:fld>
            <a:endParaRPr lang="en-US" dirty="0"/>
          </a:p>
        </p:txBody>
      </p:sp>
    </p:spTree>
    <p:extLst>
      <p:ext uri="{BB962C8B-B14F-4D97-AF65-F5344CB8AC3E}">
        <p14:creationId xmlns:p14="http://schemas.microsoft.com/office/powerpoint/2010/main" val="10498918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again, focusing</a:t>
            </a:r>
            <a:r>
              <a:rPr lang="en-US" baseline="0" dirty="0" smtClean="0"/>
              <a:t> on “main entry”</a:t>
            </a:r>
          </a:p>
          <a:p>
            <a:r>
              <a:rPr lang="en-US" baseline="0" dirty="0" smtClean="0"/>
              <a:t>2</a:t>
            </a:r>
            <a:r>
              <a:rPr lang="en-US" baseline="30000" dirty="0" smtClean="0"/>
              <a:t>nd</a:t>
            </a:r>
            <a:r>
              <a:rPr lang="en-US" baseline="0" dirty="0" smtClean="0"/>
              <a:t> bullet: either work-level qualifiers (to make AAP unique) or expression-level qualifiers (usu. language)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32</a:t>
            </a:fld>
            <a:endParaRPr lang="en-US" dirty="0"/>
          </a:p>
        </p:txBody>
      </p:sp>
    </p:spTree>
    <p:extLst>
      <p:ext uri="{BB962C8B-B14F-4D97-AF65-F5344CB8AC3E}">
        <p14:creationId xmlns:p14="http://schemas.microsoft.com/office/powerpoint/2010/main" val="16929527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Will</a:t>
            </a:r>
            <a:r>
              <a:rPr lang="en-US" baseline="0" dirty="0" smtClean="0"/>
              <a:t> work on A and B together; C-E on your own; I will guide through F</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33</a:t>
            </a:fld>
            <a:endParaRPr lang="en-US" dirty="0"/>
          </a:p>
        </p:txBody>
      </p:sp>
    </p:spTree>
    <p:extLst>
      <p:ext uri="{BB962C8B-B14F-4D97-AF65-F5344CB8AC3E}">
        <p14:creationId xmlns:p14="http://schemas.microsoft.com/office/powerpoint/2010/main" val="35118868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A:</a:t>
            </a:r>
            <a:r>
              <a:rPr lang="en-US" baseline="0" dirty="0" smtClean="0"/>
              <a:t> no named creator, so no 100/110/111.  Not known by any other title, and no qualifiers needed, so no 130</a:t>
            </a:r>
          </a:p>
          <a:p>
            <a:r>
              <a:rPr lang="en-US" baseline="0" dirty="0" smtClean="0"/>
              <a:t>Example B: no named creator, so no 100/110/111. Searching OCLC, find a motion picture with title “Trapline” (#220976149), so a qualifier is needed.</a:t>
            </a:r>
          </a:p>
          <a:p>
            <a:endParaRPr lang="en-US" baseline="0" dirty="0" smtClean="0"/>
          </a:p>
          <a:p>
            <a:r>
              <a:rPr lang="en-US" baseline="0" dirty="0" smtClean="0"/>
              <a:t>Need to know about Example C: 2 print monographs in OCLC entered under title “To wit”.  What do you need to do?</a:t>
            </a:r>
          </a:p>
          <a:p>
            <a:r>
              <a:rPr lang="en-US" baseline="0" dirty="0" smtClean="0"/>
              <a:t>Examples D-E: titles are unique</a:t>
            </a:r>
          </a:p>
          <a:p>
            <a:endParaRPr lang="en-US" baseline="0" dirty="0" smtClean="0"/>
          </a:p>
          <a:p>
            <a:pPr defTabSz="931774">
              <a:defRPr/>
            </a:pPr>
            <a:r>
              <a:rPr lang="en-US" baseline="0" dirty="0" smtClean="0"/>
              <a:t>At end of slide:  Work on C-E on your own.  Take 10(?) minutes.  We’ll work on Example F together</a:t>
            </a:r>
          </a:p>
        </p:txBody>
      </p:sp>
      <p:sp>
        <p:nvSpPr>
          <p:cNvPr id="4" name="Slide Number Placeholder 3"/>
          <p:cNvSpPr>
            <a:spLocks noGrp="1"/>
          </p:cNvSpPr>
          <p:nvPr>
            <p:ph type="sldNum" sz="quarter" idx="10"/>
          </p:nvPr>
        </p:nvSpPr>
        <p:spPr/>
        <p:txBody>
          <a:bodyPr/>
          <a:lstStyle/>
          <a:p>
            <a:fld id="{D888D139-4662-4753-96F5-BB7C4F625F57}" type="slidenum">
              <a:rPr lang="en-US" smtClean="0"/>
              <a:t>34</a:t>
            </a:fld>
            <a:endParaRPr lang="en-US" dirty="0"/>
          </a:p>
        </p:txBody>
      </p:sp>
    </p:spTree>
    <p:extLst>
      <p:ext uri="{BB962C8B-B14F-4D97-AF65-F5344CB8AC3E}">
        <p14:creationId xmlns:p14="http://schemas.microsoft.com/office/powerpoint/2010/main" val="14796135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F: see note on verso: report also</a:t>
            </a:r>
            <a:r>
              <a:rPr lang="en-US" baseline="0" dirty="0" smtClean="0"/>
              <a:t> issued in other languages.  </a:t>
            </a:r>
            <a:r>
              <a:rPr lang="en-US" i="1" baseline="0" dirty="0" smtClean="0"/>
              <a:t>This is a change from AACR2 in how language editions are handled.</a:t>
            </a:r>
            <a:r>
              <a:rPr lang="en-US" baseline="0" dirty="0" smtClean="0"/>
              <a:t>  Need to do some research, in OCLC and/or ISSN Portal.  Choice of “original language” is not always clear; RDA 6.2.2.4, 4</a:t>
            </a:r>
            <a:r>
              <a:rPr lang="en-US" baseline="30000" dirty="0" smtClean="0"/>
              <a:t>th</a:t>
            </a:r>
            <a:r>
              <a:rPr lang="en-US" baseline="0" dirty="0" smtClean="0"/>
              <a:t> paragraph “If the work is published simultaneously in different languages and the original language cannot be determined…” says to use first received.</a:t>
            </a:r>
          </a:p>
          <a:p>
            <a:endParaRPr lang="en-US" baseline="0" dirty="0" smtClean="0"/>
          </a:p>
          <a:p>
            <a:pPr defTabSz="931774">
              <a:defRPr/>
            </a:pPr>
            <a:r>
              <a:rPr lang="en-US" dirty="0" smtClean="0"/>
              <a:t>End of exercises on work</a:t>
            </a:r>
            <a:r>
              <a:rPr lang="en-US" baseline="0" dirty="0" smtClean="0"/>
              <a:t> and expression AAPs</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35</a:t>
            </a:fld>
            <a:endParaRPr lang="en-US" dirty="0"/>
          </a:p>
        </p:txBody>
      </p:sp>
    </p:spTree>
    <p:extLst>
      <p:ext uri="{BB962C8B-B14F-4D97-AF65-F5344CB8AC3E}">
        <p14:creationId xmlns:p14="http://schemas.microsoft.com/office/powerpoint/2010/main" val="4307983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start of slide: there are only 2 PCC</a:t>
            </a:r>
            <a:r>
              <a:rPr lang="en-US" baseline="0" dirty="0" smtClean="0"/>
              <a:t> Core elements for textual serials &amp; IRs in Chapter 7</a:t>
            </a:r>
          </a:p>
          <a:p>
            <a:endParaRPr lang="en-US" dirty="0" smtClean="0"/>
          </a:p>
          <a:p>
            <a:r>
              <a:rPr lang="en-US" dirty="0" smtClean="0"/>
              <a:t>Reminder from</a:t>
            </a:r>
            <a:r>
              <a:rPr lang="en-US" baseline="0" dirty="0" smtClean="0"/>
              <a:t> RDA basic training</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36</a:t>
            </a:fld>
            <a:endParaRPr lang="en-US" dirty="0"/>
          </a:p>
        </p:txBody>
      </p:sp>
    </p:spTree>
    <p:extLst>
      <p:ext uri="{BB962C8B-B14F-4D97-AF65-F5344CB8AC3E}">
        <p14:creationId xmlns:p14="http://schemas.microsoft.com/office/powerpoint/2010/main" val="12547503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from RDA basic training</a:t>
            </a:r>
          </a:p>
          <a:p>
            <a:endParaRPr lang="en-US" dirty="0" smtClean="0"/>
          </a:p>
          <a:p>
            <a:r>
              <a:rPr lang="en-US" dirty="0" smtClean="0"/>
              <a:t>At end of slide: that’s it for Chapter 7.  Any questions?</a:t>
            </a:r>
          </a:p>
        </p:txBody>
      </p:sp>
      <p:sp>
        <p:nvSpPr>
          <p:cNvPr id="4" name="Slide Number Placeholder 3"/>
          <p:cNvSpPr>
            <a:spLocks noGrp="1"/>
          </p:cNvSpPr>
          <p:nvPr>
            <p:ph type="sldNum" sz="quarter" idx="10"/>
          </p:nvPr>
        </p:nvSpPr>
        <p:spPr/>
        <p:txBody>
          <a:bodyPr/>
          <a:lstStyle/>
          <a:p>
            <a:fld id="{97FBB033-567F-4FD1-B1F8-A120E52E8D63}" type="slidenum">
              <a:rPr lang="en-US" smtClean="0"/>
              <a:t>37</a:t>
            </a:fld>
            <a:endParaRPr lang="en-US" dirty="0"/>
          </a:p>
        </p:txBody>
      </p:sp>
    </p:spTree>
    <p:extLst>
      <p:ext uri="{BB962C8B-B14F-4D97-AF65-F5344CB8AC3E}">
        <p14:creationId xmlns:p14="http://schemas.microsoft.com/office/powerpoint/2010/main" val="34654653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38</a:t>
            </a:fld>
            <a:endParaRPr lang="en-US" dirty="0"/>
          </a:p>
        </p:txBody>
      </p:sp>
    </p:spTree>
    <p:extLst>
      <p:ext uri="{BB962C8B-B14F-4D97-AF65-F5344CB8AC3E}">
        <p14:creationId xmlns:p14="http://schemas.microsoft.com/office/powerpoint/2010/main" val="21721644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39</a:t>
            </a:fld>
            <a:endParaRPr lang="en-US" dirty="0"/>
          </a:p>
        </p:txBody>
      </p:sp>
    </p:spTree>
    <p:extLst>
      <p:ext uri="{BB962C8B-B14F-4D97-AF65-F5344CB8AC3E}">
        <p14:creationId xmlns:p14="http://schemas.microsoft.com/office/powerpoint/2010/main" val="217216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entry: REMINDER: we follow only those identified as “PCC Practice” or those where we have a UCB PS to follow it even though it’s just LC practice; sometimes known locally as “PCC PS” for that reason</a:t>
            </a:r>
            <a:endParaRPr lang="en-US" dirty="0"/>
          </a:p>
        </p:txBody>
      </p:sp>
      <p:sp>
        <p:nvSpPr>
          <p:cNvPr id="4" name="Slide Number Placeholder 3"/>
          <p:cNvSpPr>
            <a:spLocks noGrp="1"/>
          </p:cNvSpPr>
          <p:nvPr>
            <p:ph type="sldNum" sz="quarter" idx="10"/>
          </p:nvPr>
        </p:nvSpPr>
        <p:spPr/>
        <p:txBody>
          <a:bodyPr/>
          <a:lstStyle/>
          <a:p>
            <a:fld id="{237AF057-2F3A-40E9-B08D-89C63F0190DA}" type="slidenum">
              <a:rPr lang="en-US" smtClean="0"/>
              <a:t>4</a:t>
            </a:fld>
            <a:endParaRPr lang="en-US" dirty="0"/>
          </a:p>
        </p:txBody>
      </p:sp>
    </p:spTree>
    <p:extLst>
      <p:ext uri="{BB962C8B-B14F-4D97-AF65-F5344CB8AC3E}">
        <p14:creationId xmlns:p14="http://schemas.microsoft.com/office/powerpoint/2010/main" val="6198698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editor, translator, illustrator.  Core for LC in some instances</a:t>
            </a:r>
          </a:p>
          <a:p>
            <a:endParaRPr lang="en-US" dirty="0" smtClean="0"/>
          </a:p>
          <a:p>
            <a:r>
              <a:rPr lang="en-US" dirty="0" smtClean="0"/>
              <a:t>Note that PFCs related to the resource</a:t>
            </a:r>
            <a:r>
              <a:rPr lang="en-US" baseline="0" dirty="0" smtClean="0"/>
              <a:t> at the Manifestation and Item levels are never Core or recommended either</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40</a:t>
            </a:fld>
            <a:endParaRPr lang="en-US" dirty="0"/>
          </a:p>
        </p:txBody>
      </p:sp>
    </p:spTree>
    <p:extLst>
      <p:ext uri="{BB962C8B-B14F-4D97-AF65-F5344CB8AC3E}">
        <p14:creationId xmlns:p14="http://schemas.microsoft.com/office/powerpoint/2010/main" val="1912429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Will</a:t>
            </a:r>
            <a:r>
              <a:rPr lang="en-US" baseline="0" dirty="0" smtClean="0"/>
              <a:t> work on A and B together; C-F on your own</a:t>
            </a:r>
            <a:endParaRPr lang="en-US" dirty="0" smtClean="0"/>
          </a:p>
        </p:txBody>
      </p:sp>
      <p:sp>
        <p:nvSpPr>
          <p:cNvPr id="4" name="Slide Number Placeholder 3"/>
          <p:cNvSpPr>
            <a:spLocks noGrp="1"/>
          </p:cNvSpPr>
          <p:nvPr>
            <p:ph type="sldNum" sz="quarter" idx="10"/>
          </p:nvPr>
        </p:nvSpPr>
        <p:spPr/>
        <p:txBody>
          <a:bodyPr/>
          <a:lstStyle/>
          <a:p>
            <a:fld id="{97FBB033-567F-4FD1-B1F8-A120E52E8D63}" type="slidenum">
              <a:rPr lang="en-US" smtClean="0"/>
              <a:t>41</a:t>
            </a:fld>
            <a:endParaRPr lang="en-US" dirty="0"/>
          </a:p>
        </p:txBody>
      </p:sp>
    </p:spTree>
    <p:extLst>
      <p:ext uri="{BB962C8B-B14F-4D97-AF65-F5344CB8AC3E}">
        <p14:creationId xmlns:p14="http://schemas.microsoft.com/office/powerpoint/2010/main" val="35118868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42</a:t>
            </a:fld>
            <a:endParaRPr lang="en-US" dirty="0"/>
          </a:p>
        </p:txBody>
      </p:sp>
    </p:spTree>
    <p:extLst>
      <p:ext uri="{BB962C8B-B14F-4D97-AF65-F5344CB8AC3E}">
        <p14:creationId xmlns:p14="http://schemas.microsoft.com/office/powerpoint/2010/main" val="11887140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bullet, 3</a:t>
            </a:r>
            <a:r>
              <a:rPr lang="en-US" baseline="30000" dirty="0" smtClean="0"/>
              <a:t>rd</a:t>
            </a:r>
            <a:r>
              <a:rPr lang="en-US" baseline="0" dirty="0" smtClean="0"/>
              <a:t> sub: this body’s name is not established in the NAF; use RDA Chapter 11 to construct the AAP</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43</a:t>
            </a:fld>
            <a:endParaRPr lang="en-US" dirty="0"/>
          </a:p>
        </p:txBody>
      </p:sp>
    </p:spTree>
    <p:extLst>
      <p:ext uri="{BB962C8B-B14F-4D97-AF65-F5344CB8AC3E}">
        <p14:creationId xmlns:p14="http://schemas.microsoft.com/office/powerpoint/2010/main" val="34077807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44</a:t>
            </a:fld>
            <a:endParaRPr lang="en-US" dirty="0"/>
          </a:p>
        </p:txBody>
      </p:sp>
    </p:spTree>
    <p:extLst>
      <p:ext uri="{BB962C8B-B14F-4D97-AF65-F5344CB8AC3E}">
        <p14:creationId xmlns:p14="http://schemas.microsoft.com/office/powerpoint/2010/main" val="285187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baseline="0" dirty="0" smtClean="0"/>
              <a:t> bullet &amp; subs:  yes, this looks weird.  But look at term definition in App. I: “issuing body” can indeed be a person; the term refers to the </a:t>
            </a:r>
            <a:r>
              <a:rPr lang="en-US" i="1" baseline="0" dirty="0" smtClean="0"/>
              <a:t>role</a:t>
            </a:r>
            <a:r>
              <a:rPr lang="en-US" i="0" baseline="0" dirty="0" smtClean="0"/>
              <a:t> with respect to the resource</a:t>
            </a:r>
            <a:r>
              <a:rPr lang="en-US" baseline="0" dirty="0" smtClean="0"/>
              <a:t>, not what kind of entity it is</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45</a:t>
            </a:fld>
            <a:endParaRPr lang="en-US" dirty="0"/>
          </a:p>
        </p:txBody>
      </p:sp>
    </p:spTree>
    <p:extLst>
      <p:ext uri="{BB962C8B-B14F-4D97-AF65-F5344CB8AC3E}">
        <p14:creationId xmlns:p14="http://schemas.microsoft.com/office/powerpoint/2010/main" val="22018837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bullet &amp; subs: are we sure this isn’t merely</a:t>
            </a:r>
            <a:r>
              <a:rPr lang="en-US" baseline="0" dirty="0" smtClean="0"/>
              <a:t> a publisher? Yes; see paragraph near bottom of left-hand column on page 1: “collecting and preparing material for inclusion”.</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46</a:t>
            </a:fld>
            <a:endParaRPr lang="en-US" dirty="0"/>
          </a:p>
        </p:txBody>
      </p:sp>
    </p:spTree>
    <p:extLst>
      <p:ext uri="{BB962C8B-B14F-4D97-AF65-F5344CB8AC3E}">
        <p14:creationId xmlns:p14="http://schemas.microsoft.com/office/powerpoint/2010/main" val="4137469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30000" dirty="0" smtClean="0"/>
              <a:t>nd</a:t>
            </a:r>
            <a:r>
              <a:rPr lang="en-US" dirty="0" smtClean="0"/>
              <a:t> bullet,</a:t>
            </a:r>
            <a:r>
              <a:rPr lang="en-US" baseline="0" dirty="0" smtClean="0"/>
              <a:t> 2</a:t>
            </a:r>
            <a:r>
              <a:rPr lang="en-US" baseline="30000" dirty="0" smtClean="0"/>
              <a:t>nd</a:t>
            </a:r>
            <a:r>
              <a:rPr lang="en-US" baseline="0" dirty="0" smtClean="0"/>
              <a:t> sub: why not “Statistics” branch?  Look at title page for this (would be recorded as 245$c if we provided this element)</a:t>
            </a:r>
          </a:p>
        </p:txBody>
      </p:sp>
      <p:sp>
        <p:nvSpPr>
          <p:cNvPr id="4" name="Slide Number Placeholder 3"/>
          <p:cNvSpPr>
            <a:spLocks noGrp="1"/>
          </p:cNvSpPr>
          <p:nvPr>
            <p:ph type="sldNum" sz="quarter" idx="10"/>
          </p:nvPr>
        </p:nvSpPr>
        <p:spPr/>
        <p:txBody>
          <a:bodyPr/>
          <a:lstStyle/>
          <a:p>
            <a:fld id="{D888D139-4662-4753-96F5-BB7C4F625F57}" type="slidenum">
              <a:rPr lang="en-US" smtClean="0"/>
              <a:t>47</a:t>
            </a:fld>
            <a:endParaRPr lang="en-US" dirty="0"/>
          </a:p>
        </p:txBody>
      </p:sp>
    </p:spTree>
    <p:extLst>
      <p:ext uri="{BB962C8B-B14F-4D97-AF65-F5344CB8AC3E}">
        <p14:creationId xmlns:p14="http://schemas.microsoft.com/office/powerpoint/2010/main" val="19314500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Related WEMI handout; not many changes from earlier</a:t>
            </a:r>
            <a:r>
              <a:rPr lang="en-US" baseline="0" dirty="0" smtClean="0"/>
              <a:t> practice</a:t>
            </a:r>
            <a:endParaRPr lang="en-US" dirty="0" smtClean="0"/>
          </a:p>
          <a:p>
            <a:endParaRPr lang="en-US" dirty="0" smtClean="0"/>
          </a:p>
          <a:p>
            <a:r>
              <a:rPr lang="en-US" dirty="0" smtClean="0"/>
              <a:t>1</a:t>
            </a:r>
            <a:r>
              <a:rPr lang="en-US" baseline="30000" dirty="0" smtClean="0"/>
              <a:t>st</a:t>
            </a:r>
            <a:r>
              <a:rPr lang="en-US" dirty="0" smtClean="0"/>
              <a:t> bullet:</a:t>
            </a:r>
            <a:r>
              <a:rPr lang="en-US" baseline="0" dirty="0" smtClean="0"/>
              <a:t> contra PCC guidelines on relationship designators.  Note that not all related WEMI are recorded via linking entries (some are AAPs (added entries), some are notes)</a:t>
            </a:r>
          </a:p>
          <a:p>
            <a:r>
              <a:rPr lang="en-US" baseline="0" dirty="0" smtClean="0"/>
              <a:t>1</a:t>
            </a:r>
            <a:r>
              <a:rPr lang="en-US" baseline="30000" dirty="0" smtClean="0"/>
              <a:t>st</a:t>
            </a:r>
            <a:r>
              <a:rPr lang="en-US" baseline="0" dirty="0" smtClean="0"/>
              <a:t> sub: contra PCC, but continues earlier practice</a:t>
            </a:r>
          </a:p>
          <a:p>
            <a:r>
              <a:rPr lang="en-US" baseline="0" dirty="0" smtClean="0"/>
              <a:t>2</a:t>
            </a:r>
            <a:r>
              <a:rPr lang="en-US" baseline="30000" dirty="0" smtClean="0"/>
              <a:t>nd</a:t>
            </a:r>
            <a:r>
              <a:rPr lang="en-US" baseline="0" dirty="0" smtClean="0"/>
              <a:t> sub: avoid additional note if at all possible; CONSER practice is to prefer $i</a:t>
            </a:r>
          </a:p>
          <a:p>
            <a:r>
              <a:rPr lang="en-US" baseline="0" dirty="0" smtClean="0"/>
              <a:t>2</a:t>
            </a:r>
            <a:r>
              <a:rPr lang="en-US" baseline="30000" dirty="0" smtClean="0"/>
              <a:t>nd</a:t>
            </a:r>
            <a:r>
              <a:rPr lang="en-US" baseline="0" dirty="0" smtClean="0"/>
              <a:t> bullet: only significant change for linking entries from AACR2 version of CCM.  Consider user tasks</a:t>
            </a:r>
          </a:p>
          <a:p>
            <a:endParaRPr lang="en-US" baseline="0" dirty="0" smtClean="0"/>
          </a:p>
          <a:p>
            <a:r>
              <a:rPr lang="en-US" baseline="0" dirty="0" smtClean="0"/>
              <a:t>At end of slide: only one new to RDA is Compilation of expressions; discussion and example on next slide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48</a:t>
            </a:fld>
            <a:endParaRPr lang="en-US" dirty="0"/>
          </a:p>
        </p:txBody>
      </p:sp>
    </p:spTree>
    <p:extLst>
      <p:ext uri="{BB962C8B-B14F-4D97-AF65-F5344CB8AC3E}">
        <p14:creationId xmlns:p14="http://schemas.microsoft.com/office/powerpoint/2010/main" val="13349229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these typically are published “tête-bêche” (back-to-back and inverted), but this applies</a:t>
            </a:r>
            <a:r>
              <a:rPr lang="en-US" baseline="0" dirty="0" smtClean="0"/>
              <a:t> to any form factor (e.g. parallel text on facing pages)</a:t>
            </a:r>
          </a:p>
          <a:p>
            <a:r>
              <a:rPr lang="en-US" baseline="0" dirty="0" smtClean="0"/>
              <a:t>2</a:t>
            </a:r>
            <a:r>
              <a:rPr lang="en-US" baseline="30000" dirty="0" smtClean="0"/>
              <a:t>nd</a:t>
            </a:r>
            <a:r>
              <a:rPr lang="en-US" baseline="0" dirty="0" smtClean="0"/>
              <a:t> bullet: example on next slide</a:t>
            </a:r>
          </a:p>
          <a:p>
            <a:r>
              <a:rPr lang="en-US" baseline="0" dirty="0" smtClean="0"/>
              <a:t>2</a:t>
            </a:r>
            <a:r>
              <a:rPr lang="en-US" baseline="30000" dirty="0" smtClean="0"/>
              <a:t>nd</a:t>
            </a:r>
            <a:r>
              <a:rPr lang="en-US" baseline="0" dirty="0" smtClean="0"/>
              <a:t> sub: this won’t always answer the question for you.  Sometimes may need to flip a coin?</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49</a:t>
            </a:fld>
            <a:endParaRPr lang="en-US" dirty="0"/>
          </a:p>
        </p:txBody>
      </p:sp>
    </p:spTree>
    <p:extLst>
      <p:ext uri="{BB962C8B-B14F-4D97-AF65-F5344CB8AC3E}">
        <p14:creationId xmlns:p14="http://schemas.microsoft.com/office/powerpoint/2010/main" val="408914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AF057-2F3A-40E9-B08D-89C63F0190DA}" type="slidenum">
              <a:rPr lang="en-US" smtClean="0"/>
              <a:t>5</a:t>
            </a:fld>
            <a:endParaRPr lang="en-US" dirty="0"/>
          </a:p>
        </p:txBody>
      </p:sp>
    </p:spTree>
    <p:extLst>
      <p:ext uri="{BB962C8B-B14F-4D97-AF65-F5344CB8AC3E}">
        <p14:creationId xmlns:p14="http://schemas.microsoft.com/office/powerpoint/2010/main" val="6198698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 example.  I cataloged this title last year.</a:t>
            </a:r>
          </a:p>
          <a:p>
            <a:endParaRPr lang="en-US" dirty="0" smtClean="0"/>
          </a:p>
          <a:p>
            <a:r>
              <a:rPr lang="en-US" dirty="0" smtClean="0"/>
              <a:t>Analytical</a:t>
            </a:r>
            <a:r>
              <a:rPr lang="en-US" baseline="0" dirty="0" smtClean="0"/>
              <a:t> AAPs: first one doesn’t need to be qualified by language, since it’s the original language.  OK to accept language qualifier in copy</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50</a:t>
            </a:fld>
            <a:endParaRPr lang="en-US" dirty="0"/>
          </a:p>
        </p:txBody>
      </p:sp>
    </p:spTree>
    <p:extLst>
      <p:ext uri="{BB962C8B-B14F-4D97-AF65-F5344CB8AC3E}">
        <p14:creationId xmlns:p14="http://schemas.microsoft.com/office/powerpoint/2010/main" val="15012845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look together at all</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51</a:t>
            </a:fld>
            <a:endParaRPr lang="en-US" dirty="0"/>
          </a:p>
        </p:txBody>
      </p:sp>
    </p:spTree>
    <p:extLst>
      <p:ext uri="{BB962C8B-B14F-4D97-AF65-F5344CB8AC3E}">
        <p14:creationId xmlns:p14="http://schemas.microsoft.com/office/powerpoint/2010/main" val="32449048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beginning</a:t>
            </a:r>
            <a:r>
              <a:rPr lang="en-US" baseline="0" dirty="0" smtClean="0"/>
              <a:t> of slide: do we have indication that there are related titles?  Yes; under “Scope”: earlier title</a:t>
            </a:r>
            <a:endParaRPr lang="en-US" dirty="0" smtClean="0"/>
          </a:p>
          <a:p>
            <a:endParaRPr lang="en-US" dirty="0" smtClean="0"/>
          </a:p>
          <a:p>
            <a:r>
              <a:rPr lang="en-US" dirty="0" smtClean="0"/>
              <a:t>1</a:t>
            </a:r>
            <a:r>
              <a:rPr lang="en-US" baseline="30000" dirty="0" smtClean="0"/>
              <a:t>st</a:t>
            </a:r>
            <a:r>
              <a:rPr lang="en-US" baseline="0" dirty="0" smtClean="0"/>
              <a:t> bullet &amp; sub: already cheated a little: looked up title in OCLC to see that it is recorded with “and” rather than “&amp;”</a:t>
            </a:r>
          </a:p>
          <a:p>
            <a:r>
              <a:rPr lang="en-US" baseline="0" dirty="0" smtClean="0"/>
              <a:t>2</a:t>
            </a:r>
            <a:r>
              <a:rPr lang="en-US" baseline="30000" dirty="0" smtClean="0"/>
              <a:t>nd</a:t>
            </a:r>
            <a:r>
              <a:rPr lang="en-US" baseline="0" dirty="0" smtClean="0"/>
              <a:t> bullet &amp; sub: ISSN Portal officially is authoritative, but doesn’t always comport with reality; use in conjunction with what you find in OCLC</a:t>
            </a:r>
          </a:p>
          <a:p>
            <a:r>
              <a:rPr lang="en-US" baseline="0" dirty="0" smtClean="0"/>
              <a:t>3</a:t>
            </a:r>
            <a:r>
              <a:rPr lang="en-US" baseline="30000" dirty="0" smtClean="0"/>
              <a:t>rd</a:t>
            </a:r>
            <a:r>
              <a:rPr lang="en-US" baseline="0" dirty="0" smtClean="0"/>
              <a:t> bullet &amp; sub: add this field using Connexion client “Insert from Cited Record” command (Edit menu).  This is as awesome as the Add 33X macro; just paste in the OCLC number for the related record and it automatically provides all you need and formats it correctly</a:t>
            </a:r>
          </a:p>
          <a:p>
            <a:r>
              <a:rPr lang="en-US" baseline="0" dirty="0" smtClean="0"/>
              <a:t>4</a:t>
            </a:r>
            <a:r>
              <a:rPr lang="en-US" baseline="30000" dirty="0" smtClean="0"/>
              <a:t>th</a:t>
            </a:r>
            <a:r>
              <a:rPr lang="en-US" baseline="0" dirty="0" smtClean="0"/>
              <a:t> bullet: this is what is meant by “reciprocal relationship” (in Core WEMI table &amp; CONSER documentation)</a:t>
            </a:r>
          </a:p>
        </p:txBody>
      </p:sp>
      <p:sp>
        <p:nvSpPr>
          <p:cNvPr id="4" name="Slide Number Placeholder 3"/>
          <p:cNvSpPr>
            <a:spLocks noGrp="1"/>
          </p:cNvSpPr>
          <p:nvPr>
            <p:ph type="sldNum" sz="quarter" idx="10"/>
          </p:nvPr>
        </p:nvSpPr>
        <p:spPr/>
        <p:txBody>
          <a:bodyPr/>
          <a:lstStyle/>
          <a:p>
            <a:fld id="{D888D139-4662-4753-96F5-BB7C4F625F57}" type="slidenum">
              <a:rPr lang="en-US" smtClean="0"/>
              <a:t>52</a:t>
            </a:fld>
            <a:endParaRPr lang="en-US" dirty="0"/>
          </a:p>
        </p:txBody>
      </p:sp>
    </p:spTree>
    <p:extLst>
      <p:ext uri="{BB962C8B-B14F-4D97-AF65-F5344CB8AC3E}">
        <p14:creationId xmlns:p14="http://schemas.microsoft.com/office/powerpoint/2010/main" val="42744326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beginning</a:t>
            </a:r>
            <a:r>
              <a:rPr lang="en-US" baseline="0" dirty="0" smtClean="0"/>
              <a:t> of slide: do we have indication that there are related titles?  Maybe: might be print version</a:t>
            </a:r>
          </a:p>
          <a:p>
            <a:endParaRPr lang="en-US" baseline="0" dirty="0" smtClean="0"/>
          </a:p>
          <a:p>
            <a:r>
              <a:rPr lang="en-US" baseline="0" dirty="0" smtClean="0"/>
              <a:t>1</a:t>
            </a:r>
            <a:r>
              <a:rPr lang="en-US" baseline="30000" dirty="0" smtClean="0"/>
              <a:t>st</a:t>
            </a:r>
            <a:r>
              <a:rPr lang="en-US" baseline="0" dirty="0" smtClean="0"/>
              <a:t> sub: no ISSN or OCLC number means no clear evidence that a print version exists</a:t>
            </a:r>
          </a:p>
        </p:txBody>
      </p:sp>
      <p:sp>
        <p:nvSpPr>
          <p:cNvPr id="4" name="Slide Number Placeholder 3"/>
          <p:cNvSpPr>
            <a:spLocks noGrp="1"/>
          </p:cNvSpPr>
          <p:nvPr>
            <p:ph type="sldNum" sz="quarter" idx="10"/>
          </p:nvPr>
        </p:nvSpPr>
        <p:spPr/>
        <p:txBody>
          <a:bodyPr/>
          <a:lstStyle/>
          <a:p>
            <a:fld id="{D888D139-4662-4753-96F5-BB7C4F625F57}" type="slidenum">
              <a:rPr lang="en-US" smtClean="0"/>
              <a:t>53</a:t>
            </a:fld>
            <a:endParaRPr lang="en-US" dirty="0"/>
          </a:p>
        </p:txBody>
      </p:sp>
    </p:spTree>
    <p:extLst>
      <p:ext uri="{BB962C8B-B14F-4D97-AF65-F5344CB8AC3E}">
        <p14:creationId xmlns:p14="http://schemas.microsoft.com/office/powerpoint/2010/main" val="42744326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beginning of slide: no need to change your usual procedures for determining whether there are related WEMI. OCLC and/or ISSN Portal often will tell you whether you also have any other related WEMI, but not necessary to go on a fishing expedition; just make use of what you find with basic searches.  Do not need to link to online version record if there are multiple duplicate bibs and no one has a predominance of holdings</a:t>
            </a:r>
            <a:endParaRPr lang="en-US" dirty="0" smtClean="0"/>
          </a:p>
        </p:txBody>
      </p:sp>
      <p:sp>
        <p:nvSpPr>
          <p:cNvPr id="4" name="Slide Number Placeholder 3"/>
          <p:cNvSpPr>
            <a:spLocks noGrp="1"/>
          </p:cNvSpPr>
          <p:nvPr>
            <p:ph type="sldNum" sz="quarter" idx="10"/>
          </p:nvPr>
        </p:nvSpPr>
        <p:spPr/>
        <p:txBody>
          <a:bodyPr/>
          <a:lstStyle/>
          <a:p>
            <a:fld id="{D888D139-4662-4753-96F5-BB7C4F625F57}" type="slidenum">
              <a:rPr lang="en-US" smtClean="0"/>
              <a:t>54</a:t>
            </a:fld>
            <a:endParaRPr lang="en-US" dirty="0"/>
          </a:p>
        </p:txBody>
      </p:sp>
    </p:spTree>
    <p:extLst>
      <p:ext uri="{BB962C8B-B14F-4D97-AF65-F5344CB8AC3E}">
        <p14:creationId xmlns:p14="http://schemas.microsoft.com/office/powerpoint/2010/main" val="427443268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beginning</a:t>
            </a:r>
            <a:r>
              <a:rPr lang="en-US" baseline="0" dirty="0" smtClean="0"/>
              <a:t> of slide: do we have indication that there are related titles?  Yes; under “Languages”: other language eds.; and ISSN for online</a:t>
            </a:r>
            <a:endParaRPr lang="en-US" dirty="0" smtClean="0"/>
          </a:p>
          <a:p>
            <a:endParaRPr lang="en-US" dirty="0" smtClean="0"/>
          </a:p>
          <a:p>
            <a:r>
              <a:rPr lang="en-US" dirty="0" smtClean="0"/>
              <a:t>1</a:t>
            </a:r>
            <a:r>
              <a:rPr lang="en-US" baseline="30000" dirty="0" smtClean="0"/>
              <a:t>st</a:t>
            </a:r>
            <a:r>
              <a:rPr lang="en-US" baseline="0" dirty="0" smtClean="0"/>
              <a:t> bullet &amp; sub: we learned about this edition when doing research for work/expression AAP</a:t>
            </a:r>
          </a:p>
          <a:p>
            <a:r>
              <a:rPr lang="en-US" baseline="0" dirty="0" smtClean="0"/>
              <a:t>2</a:t>
            </a:r>
            <a:r>
              <a:rPr lang="en-US" baseline="30000" dirty="0" smtClean="0"/>
              <a:t>nd</a:t>
            </a:r>
            <a:r>
              <a:rPr lang="en-US" baseline="0" dirty="0" smtClean="0"/>
              <a:t> bullet, 1</a:t>
            </a:r>
            <a:r>
              <a:rPr lang="en-US" baseline="30000" dirty="0" smtClean="0"/>
              <a:t>st</a:t>
            </a:r>
            <a:r>
              <a:rPr lang="en-US" baseline="0" dirty="0" smtClean="0"/>
              <a:t> sub: why isn’t AAP in $t?  Because French edition was cataloged under AACR2; as a language edition, in A2 it doesn’t have a uniform title</a:t>
            </a:r>
          </a:p>
          <a:p>
            <a:r>
              <a:rPr lang="en-US" baseline="0" dirty="0" smtClean="0"/>
              <a:t>2</a:t>
            </a:r>
            <a:r>
              <a:rPr lang="en-US" baseline="30000" dirty="0" smtClean="0"/>
              <a:t>nd</a:t>
            </a:r>
            <a:r>
              <a:rPr lang="en-US" baseline="0" dirty="0" smtClean="0"/>
              <a:t> bullet, 2</a:t>
            </a:r>
            <a:r>
              <a:rPr lang="en-US" baseline="30000" dirty="0" smtClean="0"/>
              <a:t>nd</a:t>
            </a:r>
            <a:r>
              <a:rPr lang="en-US" baseline="0" dirty="0" smtClean="0"/>
              <a:t> sub: we have ISSN but no OCLC number for online version</a:t>
            </a:r>
          </a:p>
          <a:p>
            <a:r>
              <a:rPr lang="en-US" baseline="0" dirty="0" smtClean="0"/>
              <a:t>3</a:t>
            </a:r>
            <a:r>
              <a:rPr lang="en-US" baseline="30000" dirty="0" smtClean="0"/>
              <a:t>rd</a:t>
            </a:r>
            <a:r>
              <a:rPr lang="en-US" baseline="0" dirty="0" smtClean="0"/>
              <a:t> bullet: this is what is meant by “reciprocal relationship”.  Can’t add 776 to the bib for the online version, because there isn’t a bib for the online version</a:t>
            </a:r>
          </a:p>
          <a:p>
            <a:endParaRPr lang="en-US" baseline="0" dirty="0" smtClean="0"/>
          </a:p>
          <a:p>
            <a:r>
              <a:rPr lang="en-US" baseline="0" dirty="0" smtClean="0"/>
              <a:t>End of exercises on related WEMI</a:t>
            </a:r>
          </a:p>
          <a:p>
            <a:endParaRPr lang="en-US" baseline="0" dirty="0" smtClean="0"/>
          </a:p>
          <a:p>
            <a:r>
              <a:rPr lang="en-US" baseline="0" dirty="0" smtClean="0"/>
              <a:t>MAY BREAK HERE IF RUNNING LATE</a:t>
            </a:r>
          </a:p>
        </p:txBody>
      </p:sp>
      <p:sp>
        <p:nvSpPr>
          <p:cNvPr id="4" name="Slide Number Placeholder 3"/>
          <p:cNvSpPr>
            <a:spLocks noGrp="1"/>
          </p:cNvSpPr>
          <p:nvPr>
            <p:ph type="sldNum" sz="quarter" idx="10"/>
          </p:nvPr>
        </p:nvSpPr>
        <p:spPr/>
        <p:txBody>
          <a:bodyPr/>
          <a:lstStyle/>
          <a:p>
            <a:fld id="{D888D139-4662-4753-96F5-BB7C4F625F57}" type="slidenum">
              <a:rPr lang="en-US" smtClean="0"/>
              <a:t>55</a:t>
            </a:fld>
            <a:endParaRPr lang="en-US" dirty="0"/>
          </a:p>
        </p:txBody>
      </p:sp>
    </p:spTree>
    <p:extLst>
      <p:ext uri="{BB962C8B-B14F-4D97-AF65-F5344CB8AC3E}">
        <p14:creationId xmlns:p14="http://schemas.microsoft.com/office/powerpoint/2010/main" val="42744326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a:t>
            </a:r>
            <a:r>
              <a:rPr lang="en-US" baseline="30000" dirty="0" smtClean="0"/>
              <a:t>st</a:t>
            </a:r>
            <a:r>
              <a:rPr lang="en-US" baseline="0" dirty="0" smtClean="0"/>
              <a:t> sub: “i” is for ISBD punctuation</a:t>
            </a:r>
          </a:p>
          <a:p>
            <a:r>
              <a:rPr lang="en-US" baseline="0" dirty="0" smtClean="0"/>
              <a:t>1</a:t>
            </a:r>
            <a:r>
              <a:rPr lang="en-US" baseline="30000" dirty="0" smtClean="0"/>
              <a:t>st</a:t>
            </a:r>
            <a:r>
              <a:rPr lang="en-US" baseline="0" dirty="0" smtClean="0"/>
              <a:t> sub-sub: </a:t>
            </a:r>
            <a:r>
              <a:rPr lang="en-US" dirty="0"/>
              <a:t>this is a PCC change, not an RDA change</a:t>
            </a:r>
          </a:p>
          <a:p>
            <a:endParaRPr lang="en-US" dirty="0"/>
          </a:p>
          <a:p>
            <a:r>
              <a:rPr lang="en-US" dirty="0" smtClean="0"/>
              <a:t>At end of slide: </a:t>
            </a:r>
            <a:r>
              <a:rPr lang="en-US" dirty="0"/>
              <a:t>Desc and 040 $e are what tell you it’s an RDA bib (Desc may also be “c” (ISBD punctuation omitted) but will </a:t>
            </a:r>
            <a:r>
              <a:rPr lang="en-US" i="1" dirty="0"/>
              <a:t>never</a:t>
            </a:r>
            <a:r>
              <a:rPr lang="en-US" dirty="0"/>
              <a:t> be “a</a:t>
            </a:r>
            <a:r>
              <a:rPr lang="en-US" dirty="0" smtClean="0"/>
              <a:t>”)</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56</a:t>
            </a:fld>
            <a:endParaRPr lang="en-US" dirty="0"/>
          </a:p>
        </p:txBody>
      </p:sp>
    </p:spTree>
    <p:extLst>
      <p:ext uri="{BB962C8B-B14F-4D97-AF65-F5344CB8AC3E}">
        <p14:creationId xmlns:p14="http://schemas.microsoft.com/office/powerpoint/2010/main" val="327076568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a:t>
            </a:r>
            <a:r>
              <a:rPr lang="en-US" baseline="30000" dirty="0" smtClean="0"/>
              <a:t>st</a:t>
            </a:r>
            <a:r>
              <a:rPr lang="en-US" baseline="0" dirty="0" smtClean="0"/>
              <a:t> bullet: not entirely clear from the CSR</a:t>
            </a:r>
          </a:p>
          <a:p>
            <a:r>
              <a:rPr lang="en-US" baseline="0" dirty="0" smtClean="0"/>
              <a:t>2</a:t>
            </a:r>
            <a:r>
              <a:rPr lang="en-US" baseline="30000" dirty="0" smtClean="0"/>
              <a:t>nd</a:t>
            </a:r>
            <a:r>
              <a:rPr lang="en-US" baseline="0" dirty="0" smtClean="0"/>
              <a:t> bullet: use these values instead of those in CSR</a:t>
            </a:r>
          </a:p>
          <a:p>
            <a:r>
              <a:rPr lang="en-US" baseline="0" dirty="0" smtClean="0"/>
              <a:t>1</a:t>
            </a:r>
            <a:r>
              <a:rPr lang="en-US" baseline="30000" dirty="0" smtClean="0"/>
              <a:t>st</a:t>
            </a:r>
            <a:r>
              <a:rPr lang="en-US" baseline="0" dirty="0" smtClean="0"/>
              <a:t> sub: these are OCLC-MARC values</a:t>
            </a:r>
          </a:p>
          <a:p>
            <a:endParaRPr lang="en-US" baseline="0" dirty="0" smtClean="0"/>
          </a:p>
          <a:p>
            <a:r>
              <a:rPr lang="en-US" baseline="0" dirty="0" smtClean="0"/>
              <a:t>3</a:t>
            </a:r>
            <a:r>
              <a:rPr lang="en-US" baseline="30000" dirty="0" smtClean="0"/>
              <a:t>rd</a:t>
            </a:r>
            <a:r>
              <a:rPr lang="en-US" baseline="0" dirty="0" smtClean="0"/>
              <a:t> bullet: if possible for you.  Melvyl (WCL) “Topic” facet is based on this field.  Use indicators [blank]4</a:t>
            </a:r>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57</a:t>
            </a:fld>
            <a:endParaRPr lang="en-US" dirty="0"/>
          </a:p>
        </p:txBody>
      </p:sp>
    </p:spTree>
    <p:extLst>
      <p:ext uri="{BB962C8B-B14F-4D97-AF65-F5344CB8AC3E}">
        <p14:creationId xmlns:p14="http://schemas.microsoft.com/office/powerpoint/2010/main" val="32707656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2</a:t>
            </a:r>
            <a:r>
              <a:rPr lang="en-US" baseline="30000" dirty="0" smtClean="0"/>
              <a:t>nd</a:t>
            </a:r>
            <a:r>
              <a:rPr lang="en-US" dirty="0" smtClean="0"/>
              <a:t> sub:</a:t>
            </a:r>
            <a:r>
              <a:rPr lang="en-US" baseline="0" dirty="0" smtClean="0"/>
              <a:t> this began with AACR2 version of CSR</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58</a:t>
            </a:fld>
            <a:endParaRPr lang="en-US" dirty="0"/>
          </a:p>
        </p:txBody>
      </p:sp>
    </p:spTree>
    <p:extLst>
      <p:ext uri="{BB962C8B-B14F-4D97-AF65-F5344CB8AC3E}">
        <p14:creationId xmlns:p14="http://schemas.microsoft.com/office/powerpoint/2010/main" val="414880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&amp; sub:</a:t>
            </a:r>
            <a:r>
              <a:rPr lang="en-US" baseline="0" dirty="0" smtClean="0"/>
              <a:t> always use “o” or “q” as applicable, never use “s”</a:t>
            </a:r>
          </a:p>
          <a:p>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59</a:t>
            </a:fld>
            <a:endParaRPr lang="en-US" dirty="0"/>
          </a:p>
        </p:txBody>
      </p:sp>
    </p:spTree>
    <p:extLst>
      <p:ext uri="{BB962C8B-B14F-4D97-AF65-F5344CB8AC3E}">
        <p14:creationId xmlns:p14="http://schemas.microsoft.com/office/powerpoint/2010/main" val="4148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r>
              <a:rPr lang="en-US" baseline="30000" dirty="0" smtClean="0"/>
              <a:t>rd</a:t>
            </a:r>
            <a:r>
              <a:rPr lang="en-US" dirty="0" smtClean="0"/>
              <a:t> bullet: example on next slide</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6</a:t>
            </a:fld>
            <a:endParaRPr lang="en-US" dirty="0"/>
          </a:p>
        </p:txBody>
      </p:sp>
    </p:spTree>
    <p:extLst>
      <p:ext uri="{BB962C8B-B14F-4D97-AF65-F5344CB8AC3E}">
        <p14:creationId xmlns:p14="http://schemas.microsoft.com/office/powerpoint/2010/main" val="11955488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60</a:t>
            </a:fld>
            <a:endParaRPr lang="en-US" dirty="0"/>
          </a:p>
        </p:txBody>
      </p:sp>
    </p:spTree>
    <p:extLst>
      <p:ext uri="{BB962C8B-B14F-4D97-AF65-F5344CB8AC3E}">
        <p14:creationId xmlns:p14="http://schemas.microsoft.com/office/powerpoint/2010/main" val="28427312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BB033-567F-4FD1-B1F8-A120E52E8D63}" type="slidenum">
              <a:rPr lang="en-US" smtClean="0"/>
              <a:t>61</a:t>
            </a:fld>
            <a:endParaRPr lang="en-US" dirty="0"/>
          </a:p>
        </p:txBody>
      </p:sp>
    </p:spTree>
    <p:extLst>
      <p:ext uri="{BB962C8B-B14F-4D97-AF65-F5344CB8AC3E}">
        <p14:creationId xmlns:p14="http://schemas.microsoft.com/office/powerpoint/2010/main" val="245505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t>
            </a:r>
            <a:r>
              <a:rPr lang="en-US" i="1" dirty="0" smtClean="0"/>
              <a:t>MARC Value Lists for Codes and Controlled Vocabularies</a:t>
            </a:r>
            <a:r>
              <a:rPr lang="en-US" i="0" dirty="0" smtClean="0"/>
              <a:t> in Cat Desktop.  DON’T</a:t>
            </a:r>
            <a:r>
              <a:rPr lang="en-US" i="0" baseline="0" dirty="0" smtClean="0"/>
              <a:t> rely on 007/01 codes in Carrier Type list</a:t>
            </a:r>
            <a:endParaRPr lang="en-US" i="1" dirty="0"/>
          </a:p>
        </p:txBody>
      </p:sp>
      <p:sp>
        <p:nvSpPr>
          <p:cNvPr id="4" name="Slide Number Placeholder 3"/>
          <p:cNvSpPr>
            <a:spLocks noGrp="1"/>
          </p:cNvSpPr>
          <p:nvPr>
            <p:ph type="sldNum" sz="quarter" idx="10"/>
          </p:nvPr>
        </p:nvSpPr>
        <p:spPr/>
        <p:txBody>
          <a:bodyPr/>
          <a:lstStyle/>
          <a:p>
            <a:fld id="{D888D139-4662-4753-96F5-BB7C4F625F57}" type="slidenum">
              <a:rPr lang="en-US" smtClean="0"/>
              <a:t>7</a:t>
            </a:fld>
            <a:endParaRPr lang="en-US" dirty="0"/>
          </a:p>
        </p:txBody>
      </p:sp>
    </p:spTree>
    <p:extLst>
      <p:ext uri="{BB962C8B-B14F-4D97-AF65-F5344CB8AC3E}">
        <p14:creationId xmlns:p14="http://schemas.microsoft.com/office/powerpoint/2010/main" val="1195548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change from AACR2 version of CSR</a:t>
            </a:r>
          </a:p>
          <a:p>
            <a:r>
              <a:rPr lang="en-US" dirty="0" smtClean="0"/>
              <a:t>1</a:t>
            </a:r>
            <a:r>
              <a:rPr lang="en-US" baseline="30000" dirty="0" smtClean="0"/>
              <a:t>st</a:t>
            </a:r>
            <a:r>
              <a:rPr lang="en-US" dirty="0" smtClean="0"/>
              <a:t> sub-sub: change from AACR2 version of CSR (was: required</a:t>
            </a:r>
            <a:r>
              <a:rPr lang="en-US" baseline="0" dirty="0" smtClean="0"/>
              <a:t> only for tangible non-print)</a:t>
            </a:r>
            <a:endParaRPr lang="en-US" dirty="0" smtClean="0"/>
          </a:p>
          <a:p>
            <a:r>
              <a:rPr lang="en-US" dirty="0" smtClean="0"/>
              <a:t>2</a:t>
            </a:r>
            <a:r>
              <a:rPr lang="en-US" baseline="30000" dirty="0" smtClean="0"/>
              <a:t>nd</a:t>
            </a:r>
            <a:r>
              <a:rPr lang="en-US" dirty="0" smtClean="0"/>
              <a:t> sub: change from AACR2 IR guidelines (was: optional)</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8</a:t>
            </a:fld>
            <a:endParaRPr lang="en-US" dirty="0"/>
          </a:p>
        </p:txBody>
      </p:sp>
    </p:spTree>
    <p:extLst>
      <p:ext uri="{BB962C8B-B14F-4D97-AF65-F5344CB8AC3E}">
        <p14:creationId xmlns:p14="http://schemas.microsoft.com/office/powerpoint/2010/main" val="128470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sub: no change from AACR2 version of CSR</a:t>
            </a:r>
          </a:p>
          <a:p>
            <a:r>
              <a:rPr lang="en-US" dirty="0" smtClean="0"/>
              <a:t>2</a:t>
            </a:r>
            <a:r>
              <a:rPr lang="en-US" baseline="30000" dirty="0" smtClean="0"/>
              <a:t>nd</a:t>
            </a:r>
            <a:r>
              <a:rPr lang="en-US" dirty="0" smtClean="0"/>
              <a:t> bullet: some changes from AACR2 SMDs</a:t>
            </a:r>
          </a:p>
          <a:p>
            <a:r>
              <a:rPr lang="en-US" dirty="0" smtClean="0"/>
              <a:t>3</a:t>
            </a:r>
            <a:r>
              <a:rPr lang="en-US" baseline="30000" dirty="0" smtClean="0"/>
              <a:t>rd</a:t>
            </a:r>
            <a:r>
              <a:rPr lang="en-US" dirty="0" smtClean="0"/>
              <a:t> bullet: no change from AACR2</a:t>
            </a:r>
            <a:endParaRPr lang="en-US" dirty="0"/>
          </a:p>
        </p:txBody>
      </p:sp>
      <p:sp>
        <p:nvSpPr>
          <p:cNvPr id="4" name="Slide Number Placeholder 3"/>
          <p:cNvSpPr>
            <a:spLocks noGrp="1"/>
          </p:cNvSpPr>
          <p:nvPr>
            <p:ph type="sldNum" sz="quarter" idx="10"/>
          </p:nvPr>
        </p:nvSpPr>
        <p:spPr/>
        <p:txBody>
          <a:bodyPr/>
          <a:lstStyle/>
          <a:p>
            <a:fld id="{D888D139-4662-4753-96F5-BB7C4F625F57}" type="slidenum">
              <a:rPr lang="en-US" smtClean="0"/>
              <a:t>9</a:t>
            </a:fld>
            <a:endParaRPr lang="en-US" dirty="0"/>
          </a:p>
        </p:txBody>
      </p:sp>
    </p:spTree>
    <p:extLst>
      <p:ext uri="{BB962C8B-B14F-4D97-AF65-F5344CB8AC3E}">
        <p14:creationId xmlns:p14="http://schemas.microsoft.com/office/powerpoint/2010/main" val="12847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0BAE33-2B31-4A60-8887-F71138C089EF}" type="datetime1">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508038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32CD3-8B8C-4611-97A8-79B45D1D1CF8}" type="datetime1">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66151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907AFB-3027-4652-8DC1-5455F6FB079D}" type="datetime1">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49316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581FF-DB81-4994-A431-DC20930718A8}" type="datetime1">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47166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5C487-A237-4AA8-93C6-3996F55C5E64}" type="datetime1">
              <a:rPr lang="en-US" smtClean="0"/>
              <a:t>5/14/2014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50590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82D99-EFF1-42BA-B520-E78A14A0C4F6}" type="datetime1">
              <a:rPr lang="en-US" smtClean="0"/>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59986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9DDD4-E360-4DA2-A5D9-98FA188ED50C}" type="datetime1">
              <a:rPr lang="en-US" smtClean="0"/>
              <a:t>5/14/2014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40936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4374A-17CD-4D19-AD4F-36BB078C4B60}" type="datetime1">
              <a:rPr lang="en-US" smtClean="0"/>
              <a:t>5/14/2014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068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19379-D523-41A7-A964-F74EF25C9757}" type="datetime1">
              <a:rPr lang="en-US" smtClean="0"/>
              <a:t>5/14/2014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399859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4C76C-D24C-4914-8895-8BF8F2108C37}" type="datetime1">
              <a:rPr lang="en-US" smtClean="0"/>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158286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93013-9F83-413B-9F30-5A5F2B5F5A61}" type="datetime1">
              <a:rPr lang="en-US" smtClean="0"/>
              <a:t>5/14/2014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50983C-42EE-4FAE-97EF-E9ED6A9AF7E2}" type="slidenum">
              <a:rPr lang="en-US" smtClean="0"/>
              <a:t>‹#›</a:t>
            </a:fld>
            <a:endParaRPr lang="en-US" dirty="0"/>
          </a:p>
        </p:txBody>
      </p:sp>
    </p:spTree>
    <p:extLst>
      <p:ext uri="{BB962C8B-B14F-4D97-AF65-F5344CB8AC3E}">
        <p14:creationId xmlns:p14="http://schemas.microsoft.com/office/powerpoint/2010/main" val="206214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DF583-431D-4BF9-966C-0317B5D71E5A}" type="datetime1">
              <a:rPr lang="en-US" smtClean="0"/>
              <a:t>5/14/2014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0983C-42EE-4FAE-97EF-E9ED6A9AF7E2}" type="slidenum">
              <a:rPr lang="en-US" smtClean="0"/>
              <a:t>‹#›</a:t>
            </a:fld>
            <a:endParaRPr lang="en-US" dirty="0"/>
          </a:p>
        </p:txBody>
      </p:sp>
    </p:spTree>
    <p:extLst>
      <p:ext uri="{BB962C8B-B14F-4D97-AF65-F5344CB8AC3E}">
        <p14:creationId xmlns:p14="http://schemas.microsoft.com/office/powerpoint/2010/main" val="77627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ccess.rdatoolkit.org/3.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hyperlink" Target="http://access.rdatoolkit.org/3.21.4.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hyperlink" Target="http://access.rdatoolkit.org/4.6.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hyperlink" Target="http://access.rdatoolkit.org/6.9.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hyperlink" Target="http://access.rdatoolkit.org/6.11.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loc.gov/marc/languages/langhome.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gri.nv.gov/Protection/Resource_Protection/The_Trapline_Newslet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access.rdatoolkit.org/rdachp6.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ccess.rdatoolkit.org/6.27.1.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hyperlink" Target="http://access.rdatoolkit.org/19.2.1.1.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access.rdatoolkit.org/6.2.2.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ccess.rdatoolkit.org/6.27.1.9.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ccess.rdatoolkit.org/6.27.3.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access.rdatoolkit.org/7.12.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3" Type="http://schemas.openxmlformats.org/officeDocument/2006/relationships/hyperlink" Target="http://access.rdatoolkit.org/7.13.2.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8.xml.rels><?xml version="1.0" encoding="UTF-8" standalone="yes"?>
<Relationships xmlns="http://schemas.openxmlformats.org/package/2006/relationships"><Relationship Id="rId3" Type="http://schemas.openxmlformats.org/officeDocument/2006/relationships/hyperlink" Target="http://access.rdatoolkit.org/rdachp19.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9.xml.rels><?xml version="1.0" encoding="UTF-8" standalone="yes"?>
<Relationships xmlns="http://schemas.openxmlformats.org/package/2006/relationships"><Relationship Id="rId3" Type="http://schemas.openxmlformats.org/officeDocument/2006/relationships/hyperlink" Target="http://access.rdatoolkit.org/rdachp19.html"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access.rdatoolkit.org/20.2.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http://lccn.loc.gov/no90023347"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3.xml.rels><?xml version="1.0" encoding="UTF-8" standalone="yes"?>
<Relationships xmlns="http://schemas.openxmlformats.org/package/2006/relationships"><Relationship Id="rId3" Type="http://schemas.openxmlformats.org/officeDocument/2006/relationships/hyperlink" Target="http://lccn.loc.gov/no99013521"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4.xml.rels><?xml version="1.0" encoding="UTF-8" standalone="yes"?>
<Relationships xmlns="http://schemas.openxmlformats.org/package/2006/relationships"><Relationship Id="rId3" Type="http://schemas.openxmlformats.org/officeDocument/2006/relationships/hyperlink" Target="http://lccn.loc.gov/n79051354"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5.xml.rels><?xml version="1.0" encoding="UTF-8" standalone="yes"?>
<Relationships xmlns="http://schemas.openxmlformats.org/package/2006/relationships"><Relationship Id="rId3" Type="http://schemas.openxmlformats.org/officeDocument/2006/relationships/hyperlink" Target="http://lccn.loc.gov/n50013252"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6.xml.rels><?xml version="1.0" encoding="UTF-8" standalone="yes"?>
<Relationships xmlns="http://schemas.openxmlformats.org/package/2006/relationships"><Relationship Id="rId3" Type="http://schemas.openxmlformats.org/officeDocument/2006/relationships/hyperlink" Target="http://lccn.loc.gov/no2002053279"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7.xml.rels><?xml version="1.0" encoding="UTF-8" standalone="yes"?>
<Relationships xmlns="http://schemas.openxmlformats.org/package/2006/relationships"><Relationship Id="rId3" Type="http://schemas.openxmlformats.org/officeDocument/2006/relationships/hyperlink" Target="http://lccn.loc.gov/n50054479"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ccess.rdatoolkit.org/3.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3.3.html"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ccess.rdatoolkit.org/3.2.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access.rdatoolkit.org/3.3.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ccess.rdatoolkit.org/3.4.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hyperlink" Target="http://access.rdatoolkit.org/3.4.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693988"/>
            <a:ext cx="8153400" cy="1470025"/>
          </a:xfrm>
        </p:spPr>
        <p:txBody>
          <a:bodyPr/>
          <a:lstStyle/>
          <a:p>
            <a:r>
              <a:rPr lang="en-US" dirty="0" smtClean="0">
                <a:solidFill>
                  <a:schemeClr val="tx2"/>
                </a:solidFill>
              </a:rPr>
              <a:t>PCC RDA CONSER Standard Record (CSR)</a:t>
            </a:r>
            <a:endParaRPr lang="en-US" dirty="0">
              <a:solidFill>
                <a:schemeClr val="tx2"/>
              </a:solidFill>
            </a:endParaRPr>
          </a:p>
        </p:txBody>
      </p:sp>
      <p:sp>
        <p:nvSpPr>
          <p:cNvPr id="3" name="Subtitle 2"/>
          <p:cNvSpPr>
            <a:spLocks noGrp="1"/>
          </p:cNvSpPr>
          <p:nvPr>
            <p:ph type="subTitle" idx="1"/>
          </p:nvPr>
        </p:nvSpPr>
        <p:spPr>
          <a:xfrm>
            <a:off x="1371600" y="4267200"/>
            <a:ext cx="6400800" cy="2362200"/>
          </a:xfrm>
        </p:spPr>
        <p:txBody>
          <a:bodyPr/>
          <a:lstStyle/>
          <a:p>
            <a:r>
              <a:rPr lang="en-US" sz="3600" dirty="0" smtClean="0">
                <a:solidFill>
                  <a:schemeClr val="tx2"/>
                </a:solidFill>
              </a:rPr>
              <a:t>in RDA instruction number order</a:t>
            </a:r>
          </a:p>
          <a:p>
            <a:r>
              <a:rPr lang="en-US" dirty="0" smtClean="0">
                <a:solidFill>
                  <a:schemeClr val="tx2"/>
                </a:solidFill>
              </a:rPr>
              <a:t>Part 2 of 3</a:t>
            </a:r>
          </a:p>
          <a:p>
            <a:r>
              <a:rPr lang="en-US" sz="2800" dirty="0" smtClean="0">
                <a:solidFill>
                  <a:schemeClr val="tx2"/>
                </a:solidFill>
              </a:rPr>
              <a:t>Presented by UC Berkeley</a:t>
            </a:r>
          </a:p>
          <a:p>
            <a:r>
              <a:rPr lang="en-US" sz="2400" dirty="0" smtClean="0">
                <a:solidFill>
                  <a:schemeClr val="tx2"/>
                </a:solidFill>
              </a:rPr>
              <a:t>Spring 2014</a:t>
            </a:r>
            <a:endParaRPr lang="en-US" sz="2400" dirty="0">
              <a:solidFill>
                <a:schemeClr val="tx2"/>
              </a:solidFill>
            </a:endParaRPr>
          </a:p>
        </p:txBody>
      </p:sp>
      <p:pic>
        <p:nvPicPr>
          <p:cNvPr id="5" name="Picture 5" descr="RDAlogo_rgb"/>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a:xfrm>
            <a:off x="1976019" y="838200"/>
            <a:ext cx="5191963" cy="14404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886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Dimensions</a:t>
            </a:r>
            <a:br>
              <a:rPr lang="en-US" sz="4900" dirty="0" smtClean="0">
                <a:solidFill>
                  <a:schemeClr val="tx2"/>
                </a:solidFill>
              </a:rPr>
            </a:br>
            <a:r>
              <a:rPr lang="en-US" sz="4000" dirty="0" smtClean="0">
                <a:solidFill>
                  <a:schemeClr val="tx2"/>
                </a:solidFill>
                <a:hlinkClick r:id="rId3"/>
              </a:rPr>
              <a:t>RDA 3.5</a:t>
            </a:r>
            <a:endParaRPr lang="en-US" sz="4000" dirty="0">
              <a:solidFill>
                <a:schemeClr val="tx2"/>
              </a:solidFill>
            </a:endParaRPr>
          </a:p>
        </p:txBody>
      </p:sp>
      <p:sp>
        <p:nvSpPr>
          <p:cNvPr id="3" name="Content Placeholder 2"/>
          <p:cNvSpPr>
            <a:spLocks noGrp="1"/>
          </p:cNvSpPr>
          <p:nvPr>
            <p:ph idx="1"/>
          </p:nvPr>
        </p:nvSpPr>
        <p:spPr>
          <a:xfrm>
            <a:off x="457200" y="1600200"/>
            <a:ext cx="8229600" cy="4572000"/>
          </a:xfrm>
        </p:spPr>
        <p:txBody>
          <a:bodyPr>
            <a:normAutofit lnSpcReduction="10000"/>
          </a:bodyPr>
          <a:lstStyle/>
          <a:p>
            <a:r>
              <a:rPr lang="en-US" dirty="0" smtClean="0">
                <a:solidFill>
                  <a:schemeClr val="tx2"/>
                </a:solidFill>
              </a:rPr>
              <a:t>When is it required?</a:t>
            </a:r>
          </a:p>
          <a:p>
            <a:pPr lvl="1"/>
            <a:r>
              <a:rPr lang="en-US" sz="3200" dirty="0" smtClean="0">
                <a:solidFill>
                  <a:schemeClr val="tx2"/>
                </a:solidFill>
              </a:rPr>
              <a:t>Serials: for all non-print tangible resources</a:t>
            </a:r>
          </a:p>
          <a:p>
            <a:pPr lvl="1"/>
            <a:r>
              <a:rPr lang="en-US" sz="3200" dirty="0" smtClean="0">
                <a:solidFill>
                  <a:schemeClr val="tx2"/>
                </a:solidFill>
              </a:rPr>
              <a:t>IRs: for </a:t>
            </a:r>
            <a:r>
              <a:rPr lang="en-US" sz="3200" i="1" dirty="0" smtClean="0">
                <a:solidFill>
                  <a:schemeClr val="tx2"/>
                </a:solidFill>
              </a:rPr>
              <a:t>all</a:t>
            </a:r>
            <a:r>
              <a:rPr lang="en-US" sz="3200" dirty="0" smtClean="0">
                <a:solidFill>
                  <a:schemeClr val="tx2"/>
                </a:solidFill>
              </a:rPr>
              <a:t> tangible resources per UCB PS 3.5</a:t>
            </a:r>
          </a:p>
          <a:p>
            <a:r>
              <a:rPr lang="en-US" dirty="0" smtClean="0">
                <a:solidFill>
                  <a:schemeClr val="tx2"/>
                </a:solidFill>
              </a:rPr>
              <a:t>Expand RDA 3.5.1.4 for instructions on each carrier type</a:t>
            </a:r>
          </a:p>
          <a:p>
            <a:r>
              <a:rPr lang="en-US" dirty="0" smtClean="0">
                <a:solidFill>
                  <a:schemeClr val="tx2"/>
                </a:solidFill>
              </a:rPr>
              <a:t>Discs: follow UCB PS 3.5.1.4.4: record diameter of discs in inches</a:t>
            </a:r>
          </a:p>
          <a:p>
            <a:pPr lvl="1"/>
            <a:r>
              <a:rPr lang="en-US" dirty="0" smtClean="0">
                <a:solidFill>
                  <a:schemeClr val="tx2"/>
                </a:solidFill>
              </a:rPr>
              <a:t>One of the few places in RDA where abbreviations are still used (see RDA Appendix B)</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12473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100" dirty="0" smtClean="0">
                <a:solidFill>
                  <a:schemeClr val="tx2"/>
                </a:solidFill>
              </a:rPr>
              <a:t>Note on Changes in Carrier Characteristics</a:t>
            </a:r>
            <a:br>
              <a:rPr lang="en-US" sz="4100" dirty="0" smtClean="0">
                <a:solidFill>
                  <a:schemeClr val="tx2"/>
                </a:solidFill>
              </a:rPr>
            </a:br>
            <a:r>
              <a:rPr lang="en-US" sz="4000" dirty="0" smtClean="0">
                <a:solidFill>
                  <a:schemeClr val="tx2"/>
                </a:solidFill>
                <a:hlinkClick r:id="rId3"/>
              </a:rPr>
              <a:t>RDA 3.21.4</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PCC Core for any change that does not require a new description</a:t>
            </a:r>
          </a:p>
          <a:p>
            <a:pPr lvl="1"/>
            <a:r>
              <a:rPr lang="en-US" sz="3200" dirty="0" smtClean="0">
                <a:solidFill>
                  <a:schemeClr val="tx2"/>
                </a:solidFill>
              </a:rPr>
              <a:t>E.g.: change from CD-ROM to DVD-ROM</a:t>
            </a:r>
          </a:p>
          <a:p>
            <a:r>
              <a:rPr lang="en-US" dirty="0" smtClean="0">
                <a:solidFill>
                  <a:schemeClr val="tx2"/>
                </a:solidFill>
              </a:rPr>
              <a:t>Serials: make a note as in RDA 3.21.4.3.1</a:t>
            </a:r>
          </a:p>
          <a:p>
            <a:r>
              <a:rPr lang="en-US" dirty="0" smtClean="0">
                <a:solidFill>
                  <a:schemeClr val="tx2"/>
                </a:solidFill>
              </a:rPr>
              <a:t>IRs: change description to latest iteration;  may make a note on previous characteristics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8936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Uniform Resource Locator</a:t>
            </a:r>
            <a:br>
              <a:rPr lang="en-US" sz="4900" dirty="0" smtClean="0">
                <a:solidFill>
                  <a:schemeClr val="tx2"/>
                </a:solidFill>
              </a:rPr>
            </a:br>
            <a:r>
              <a:rPr lang="en-US" sz="4000" dirty="0" smtClean="0">
                <a:solidFill>
                  <a:schemeClr val="tx2"/>
                </a:solidFill>
                <a:hlinkClick r:id="rId3"/>
              </a:rPr>
              <a:t>RDA 4.6</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At UCB, used in:</a:t>
            </a:r>
          </a:p>
          <a:p>
            <a:pPr lvl="1"/>
            <a:r>
              <a:rPr lang="en-US" sz="3200" dirty="0" smtClean="0">
                <a:solidFill>
                  <a:schemeClr val="tx2"/>
                </a:solidFill>
              </a:rPr>
              <a:t>Online version bibs</a:t>
            </a:r>
          </a:p>
          <a:p>
            <a:pPr lvl="1"/>
            <a:r>
              <a:rPr lang="en-US" sz="3200" dirty="0" smtClean="0">
                <a:solidFill>
                  <a:schemeClr val="tx2"/>
                </a:solidFill>
              </a:rPr>
              <a:t>Print version </a:t>
            </a:r>
            <a:r>
              <a:rPr lang="en-US" sz="3200" u="sng" dirty="0" smtClean="0">
                <a:solidFill>
                  <a:schemeClr val="tx2"/>
                </a:solidFill>
              </a:rPr>
              <a:t>serial</a:t>
            </a:r>
            <a:r>
              <a:rPr lang="en-US" sz="3200" dirty="0" smtClean="0">
                <a:solidFill>
                  <a:schemeClr val="tx2"/>
                </a:solidFill>
              </a:rPr>
              <a:t> bibs where we have online access</a:t>
            </a:r>
          </a:p>
          <a:p>
            <a:r>
              <a:rPr lang="en-US" i="1" dirty="0" smtClean="0">
                <a:solidFill>
                  <a:schemeClr val="tx2"/>
                </a:solidFill>
              </a:rPr>
              <a:t>Never</a:t>
            </a:r>
            <a:r>
              <a:rPr lang="en-US" dirty="0" smtClean="0">
                <a:solidFill>
                  <a:schemeClr val="tx2"/>
                </a:solidFill>
              </a:rPr>
              <a:t> add an institution-specific URL to an OCLC master record</a:t>
            </a:r>
          </a:p>
          <a:p>
            <a:pPr lvl="1"/>
            <a:r>
              <a:rPr lang="en-US" dirty="0" smtClean="0">
                <a:solidFill>
                  <a:schemeClr val="tx2"/>
                </a:solidFill>
              </a:rPr>
              <a:t>Examples:</a:t>
            </a:r>
          </a:p>
          <a:p>
            <a:pPr lvl="2"/>
            <a:r>
              <a:rPr lang="en-US" sz="2800" dirty="0" smtClean="0">
                <a:solidFill>
                  <a:schemeClr val="tx2"/>
                </a:solidFill>
              </a:rPr>
              <a:t>Any URL that is different for different institutions</a:t>
            </a:r>
          </a:p>
          <a:p>
            <a:pPr lvl="2"/>
            <a:r>
              <a:rPr lang="en-US" sz="2800" dirty="0" smtClean="0">
                <a:solidFill>
                  <a:schemeClr val="tx2"/>
                </a:solidFill>
              </a:rPr>
              <a:t>Any URL that is restricted to UC campus IP range</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66619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Content Type</a:t>
            </a:r>
            <a:br>
              <a:rPr lang="en-US" sz="4900" dirty="0" smtClean="0">
                <a:solidFill>
                  <a:schemeClr val="tx2"/>
                </a:solidFill>
              </a:rPr>
            </a:br>
            <a:r>
              <a:rPr lang="en-US" sz="4000" dirty="0" smtClean="0">
                <a:solidFill>
                  <a:schemeClr val="tx2"/>
                </a:solidFill>
                <a:hlinkClick r:id="rId3"/>
              </a:rPr>
              <a:t>RDA 6.9</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One of the 33Xs: 336</a:t>
            </a:r>
          </a:p>
          <a:p>
            <a:pPr lvl="1"/>
            <a:r>
              <a:rPr lang="en-US" dirty="0" smtClean="0">
                <a:solidFill>
                  <a:schemeClr val="tx2"/>
                </a:solidFill>
              </a:rPr>
              <a:t>Also OCLC Fixed Field “Type” (MARC Leader/06)</a:t>
            </a:r>
          </a:p>
          <a:p>
            <a:r>
              <a:rPr lang="en-US" dirty="0" smtClean="0">
                <a:solidFill>
                  <a:schemeClr val="tx2"/>
                </a:solidFill>
              </a:rPr>
              <a:t>Only predominant Content Type is PCC Core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57392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Language of Expression</a:t>
            </a:r>
            <a:br>
              <a:rPr lang="en-US" sz="4900" dirty="0" smtClean="0">
                <a:solidFill>
                  <a:schemeClr val="tx2"/>
                </a:solidFill>
              </a:rPr>
            </a:br>
            <a:r>
              <a:rPr lang="en-US" sz="4000" dirty="0" smtClean="0">
                <a:solidFill>
                  <a:schemeClr val="tx2"/>
                </a:solidFill>
                <a:hlinkClick r:id="rId3"/>
              </a:rPr>
              <a:t>RDA 6.11</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No change from AACR2</a:t>
            </a:r>
          </a:p>
          <a:p>
            <a:r>
              <a:rPr lang="en-US" dirty="0" smtClean="0">
                <a:solidFill>
                  <a:schemeClr val="tx2"/>
                </a:solidFill>
              </a:rPr>
              <a:t>Record in OCLC Fixed Field “Lang” (MARC 008/35-37)</a:t>
            </a:r>
          </a:p>
          <a:p>
            <a:r>
              <a:rPr lang="en-US" dirty="0" smtClean="0">
                <a:solidFill>
                  <a:schemeClr val="tx2"/>
                </a:solidFill>
              </a:rPr>
              <a:t>Also use MARC 041 if necessary – for multiple languages</a:t>
            </a:r>
          </a:p>
          <a:p>
            <a:r>
              <a:rPr lang="en-US" dirty="0" smtClean="0">
                <a:solidFill>
                  <a:schemeClr val="tx2"/>
                </a:solidFill>
              </a:rPr>
              <a:t>Use codes from </a:t>
            </a:r>
            <a:r>
              <a:rPr lang="en-US" dirty="0" smtClean="0">
                <a:solidFill>
                  <a:schemeClr val="tx2"/>
                </a:solidFill>
                <a:hlinkClick r:id="rId4"/>
              </a:rPr>
              <a:t>MARC Code List for Languages</a:t>
            </a:r>
            <a:r>
              <a:rPr lang="en-US" dirty="0" smtClean="0">
                <a:solidFill>
                  <a:schemeClr val="tx2"/>
                </a:solidFill>
              </a:rPr>
              <a:t> </a:t>
            </a:r>
            <a:r>
              <a:rPr lang="en-US" sz="2800" dirty="0" smtClean="0">
                <a:solidFill>
                  <a:schemeClr val="tx2"/>
                </a:solidFill>
              </a:rPr>
              <a:t>(also available in Cataloger’s Desktop)</a:t>
            </a:r>
            <a:endParaRPr lang="en-US" sz="28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14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6797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1905000"/>
            <a:ext cx="8458200" cy="32004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content, media, carrier type;   extent, dimensions, URL, language</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15</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024383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Chapter 3 +</a:t>
            </a:r>
            <a:br>
              <a:rPr lang="en-US" sz="4900" dirty="0" smtClean="0">
                <a:solidFill>
                  <a:schemeClr val="tx2"/>
                </a:solidFill>
              </a:rPr>
            </a:br>
            <a:r>
              <a:rPr lang="en-US" sz="4000" dirty="0" smtClean="0">
                <a:solidFill>
                  <a:schemeClr val="tx2"/>
                </a:solidFill>
              </a:rPr>
              <a:t>Example A</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lnSpcReduction="10000"/>
          </a:bodyPr>
          <a:lstStyle/>
          <a:p>
            <a:r>
              <a:rPr lang="en-US" dirty="0" smtClean="0">
                <a:solidFill>
                  <a:schemeClr val="tx2"/>
                </a:solidFill>
              </a:rPr>
              <a:t>Content, media, carrier types</a:t>
            </a:r>
          </a:p>
          <a:p>
            <a:pPr marL="400050" lvl="1" indent="0">
              <a:buNone/>
            </a:pPr>
            <a:r>
              <a:rPr lang="en-US" sz="2400" dirty="0" smtClean="0">
                <a:latin typeface="ALA BT Courier" panose="02070509030505020404" pitchFamily="50" charset="2"/>
              </a:rPr>
              <a:t>336 __ $a text $b txt $2 rdacontent</a:t>
            </a:r>
          </a:p>
          <a:p>
            <a:pPr marL="400050" lvl="1" indent="0">
              <a:buNone/>
            </a:pPr>
            <a:r>
              <a:rPr lang="en-US" sz="2400" dirty="0" smtClean="0">
                <a:latin typeface="ALA BT Courier" panose="02070509030505020404" pitchFamily="50" charset="2"/>
              </a:rPr>
              <a:t>337 __ $a unmediated $b n $2 rdamedia</a:t>
            </a:r>
          </a:p>
          <a:p>
            <a:pPr marL="400050" lvl="1" indent="0">
              <a:buNone/>
            </a:pPr>
            <a:r>
              <a:rPr lang="en-US" sz="2400" dirty="0" smtClean="0">
                <a:latin typeface="ALA BT Courier" panose="02070509030505020404" pitchFamily="50" charset="2"/>
              </a:rPr>
              <a:t>338 __ $a volume $b nc $2 rdacarrier</a:t>
            </a:r>
          </a:p>
          <a:p>
            <a:r>
              <a:rPr lang="en-US" dirty="0" smtClean="0">
                <a:solidFill>
                  <a:schemeClr val="tx2"/>
                </a:solidFill>
              </a:rPr>
              <a:t>Extent &amp; dimensions</a:t>
            </a:r>
          </a:p>
          <a:p>
            <a:pPr marL="400050" lvl="1" indent="0">
              <a:buNone/>
            </a:pPr>
            <a:r>
              <a:rPr lang="en-US" i="1" dirty="0" smtClean="0"/>
              <a:t>none required</a:t>
            </a:r>
          </a:p>
          <a:p>
            <a:r>
              <a:rPr lang="en-US" dirty="0" smtClean="0">
                <a:solidFill>
                  <a:schemeClr val="tx2"/>
                </a:solidFill>
              </a:rPr>
              <a:t>URL</a:t>
            </a:r>
          </a:p>
          <a:p>
            <a:pPr marL="400050" lvl="1" indent="0">
              <a:buNone/>
            </a:pPr>
            <a:r>
              <a:rPr lang="en-US" i="1" dirty="0" smtClean="0"/>
              <a:t>none required in OCLC; </a:t>
            </a:r>
            <a:r>
              <a:rPr lang="en-US" i="1" u="sng" dirty="0" smtClean="0"/>
              <a:t>do not use</a:t>
            </a:r>
            <a:r>
              <a:rPr lang="en-US" i="1" dirty="0" smtClean="0"/>
              <a:t> in OskiCat</a:t>
            </a:r>
          </a:p>
          <a:p>
            <a:r>
              <a:rPr lang="en-US" dirty="0" smtClean="0">
                <a:solidFill>
                  <a:schemeClr val="tx2"/>
                </a:solidFill>
              </a:rPr>
              <a:t>Language</a:t>
            </a:r>
          </a:p>
          <a:p>
            <a:pPr marL="400050" lvl="1" indent="0">
              <a:buNone/>
            </a:pPr>
            <a:r>
              <a:rPr lang="en-US" i="1" dirty="0" smtClean="0"/>
              <a:t>OCLC Fixed Field:</a:t>
            </a:r>
            <a:r>
              <a:rPr lang="en-US" sz="2400" dirty="0" smtClean="0">
                <a:latin typeface="ALA BT Courier" panose="02070509030505020404" pitchFamily="50" charset="2"/>
              </a:rPr>
              <a:t> </a:t>
            </a:r>
            <a:r>
              <a:rPr lang="en-US" sz="2400" dirty="0" smtClean="0">
                <a:latin typeface="Arial" panose="020B0604020202020204" pitchFamily="34" charset="0"/>
                <a:cs typeface="Arial" panose="020B0604020202020204" pitchFamily="34" charset="0"/>
              </a:rPr>
              <a:t>Lang</a:t>
            </a:r>
            <a:r>
              <a:rPr lang="en-US" sz="2400" dirty="0" smtClean="0">
                <a:latin typeface="ALA BT Courier" panose="02070509030505020404" pitchFamily="50" charset="2"/>
              </a:rPr>
              <a:t>    eng</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16</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214489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Chapter 3 +</a:t>
            </a:r>
            <a:br>
              <a:rPr lang="en-US" sz="4900" dirty="0" smtClean="0">
                <a:solidFill>
                  <a:schemeClr val="tx2"/>
                </a:solidFill>
              </a:rPr>
            </a:br>
            <a:r>
              <a:rPr lang="en-US" sz="4000" dirty="0" smtClean="0">
                <a:solidFill>
                  <a:schemeClr val="tx2"/>
                </a:solidFill>
              </a:rPr>
              <a:t>Example B</a:t>
            </a:r>
            <a:endParaRPr lang="en-US" sz="4000" dirty="0">
              <a:solidFill>
                <a:schemeClr val="tx2"/>
              </a:solidFill>
            </a:endParaRPr>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r>
              <a:rPr lang="en-US" dirty="0" smtClean="0">
                <a:solidFill>
                  <a:schemeClr val="tx2"/>
                </a:solidFill>
              </a:rPr>
              <a:t>Content, media, carrier types</a:t>
            </a:r>
          </a:p>
          <a:p>
            <a:pPr marL="400050" lvl="1" indent="0">
              <a:buNone/>
            </a:pPr>
            <a:r>
              <a:rPr lang="en-US" sz="2400" dirty="0" smtClean="0">
                <a:latin typeface="ALA BT Courier" panose="02070509030505020404" pitchFamily="50" charset="2"/>
              </a:rPr>
              <a:t>336 __ $a text $b txt $2 rdacontent</a:t>
            </a:r>
          </a:p>
          <a:p>
            <a:pPr marL="400050" lvl="1" indent="0">
              <a:buNone/>
            </a:pPr>
            <a:r>
              <a:rPr lang="en-US" sz="2400" dirty="0" smtClean="0">
                <a:latin typeface="ALA BT Courier" panose="02070509030505020404" pitchFamily="50" charset="2"/>
              </a:rPr>
              <a:t>337 __ $a computer $b c $2 rdamedia</a:t>
            </a:r>
          </a:p>
          <a:p>
            <a:pPr marL="400050" lvl="1" indent="0">
              <a:buNone/>
            </a:pPr>
            <a:r>
              <a:rPr lang="en-US" sz="2400" dirty="0" smtClean="0">
                <a:latin typeface="ALA BT Courier" panose="02070509030505020404" pitchFamily="50" charset="2"/>
              </a:rPr>
              <a:t>338 __ $a online resource $b cr $2 rdacarrier</a:t>
            </a:r>
          </a:p>
          <a:p>
            <a:pPr marL="400050" lvl="1" indent="0">
              <a:buNone/>
            </a:pPr>
            <a:r>
              <a:rPr lang="en-US" sz="2400" dirty="0" smtClean="0">
                <a:latin typeface="ALA BT Courier" panose="02070509030505020404" pitchFamily="50" charset="2"/>
              </a:rPr>
              <a:t>007 __ $a c $b r</a:t>
            </a:r>
          </a:p>
          <a:p>
            <a:r>
              <a:rPr lang="en-US" dirty="0" smtClean="0">
                <a:solidFill>
                  <a:schemeClr val="tx2"/>
                </a:solidFill>
              </a:rPr>
              <a:t>Extent &amp; dimensions</a:t>
            </a:r>
          </a:p>
          <a:p>
            <a:pPr marL="400050" lvl="1" indent="0">
              <a:buNone/>
            </a:pPr>
            <a:r>
              <a:rPr lang="en-US" i="1" dirty="0" smtClean="0"/>
              <a:t>none required</a:t>
            </a:r>
          </a:p>
          <a:p>
            <a:r>
              <a:rPr lang="en-US" dirty="0" smtClean="0">
                <a:solidFill>
                  <a:schemeClr val="tx2"/>
                </a:solidFill>
              </a:rPr>
              <a:t>URL</a:t>
            </a:r>
          </a:p>
          <a:p>
            <a:pPr marL="400050" lvl="1" indent="0">
              <a:buNone/>
            </a:pPr>
            <a:r>
              <a:rPr lang="en-US" sz="2400" dirty="0" smtClean="0">
                <a:latin typeface="ALA BT Courier" panose="02070509030505020404" pitchFamily="50" charset="2"/>
              </a:rPr>
              <a:t>856 40 $u </a:t>
            </a:r>
            <a:r>
              <a:rPr lang="en-US" sz="2400" dirty="0" smtClean="0">
                <a:latin typeface="ALA BT Courier" panose="02070509030505020404" pitchFamily="50" charset="2"/>
                <a:hlinkClick r:id="rId3"/>
              </a:rPr>
              <a:t>http</a:t>
            </a:r>
            <a:r>
              <a:rPr lang="en-US" sz="2400" dirty="0">
                <a:latin typeface="ALA BT Courier" panose="02070509030505020404" pitchFamily="50" charset="2"/>
                <a:hlinkClick r:id="rId3"/>
              </a:rPr>
              <a:t>://</a:t>
            </a:r>
            <a:r>
              <a:rPr lang="en-US" sz="2400" dirty="0" smtClean="0">
                <a:latin typeface="ALA BT Courier" panose="02070509030505020404" pitchFamily="50" charset="2"/>
                <a:hlinkClick r:id="rId3"/>
              </a:rPr>
              <a:t>agri.nv.gov/Protection/ Resource_Protection/The_Trapline_Newsletter</a:t>
            </a:r>
            <a:r>
              <a:rPr lang="en-US" sz="2400" dirty="0">
                <a:latin typeface="ALA BT Courier" panose="02070509030505020404" pitchFamily="50" charset="2"/>
                <a:hlinkClick r:id="rId3"/>
              </a:rPr>
              <a:t>/</a:t>
            </a:r>
            <a:endParaRPr lang="en-US" sz="2400" dirty="0" smtClean="0">
              <a:latin typeface="ALA BT Courier" panose="02070509030505020404" pitchFamily="50" charset="2"/>
            </a:endParaRPr>
          </a:p>
          <a:p>
            <a:r>
              <a:rPr lang="en-US" dirty="0" smtClean="0">
                <a:solidFill>
                  <a:schemeClr val="tx2"/>
                </a:solidFill>
              </a:rPr>
              <a:t>Language</a:t>
            </a:r>
          </a:p>
          <a:p>
            <a:pPr marL="400050" lvl="1" indent="0">
              <a:buNone/>
            </a:pPr>
            <a:r>
              <a:rPr lang="en-US" i="1" dirty="0" smtClean="0"/>
              <a:t>OCLC Fixed Field:</a:t>
            </a:r>
            <a:r>
              <a:rPr lang="en-US" sz="2400" dirty="0" smtClean="0">
                <a:latin typeface="ALA BT Courier" panose="02070509030505020404" pitchFamily="50" charset="2"/>
              </a:rPr>
              <a:t> </a:t>
            </a:r>
            <a:r>
              <a:rPr lang="en-US" sz="2400" dirty="0" smtClean="0">
                <a:latin typeface="Arial" panose="020B0604020202020204" pitchFamily="34" charset="0"/>
                <a:cs typeface="Arial" panose="020B0604020202020204" pitchFamily="34" charset="0"/>
              </a:rPr>
              <a:t>Lang</a:t>
            </a:r>
            <a:r>
              <a:rPr lang="en-US" sz="2400" dirty="0" smtClean="0">
                <a:latin typeface="ALA BT Courier" panose="02070509030505020404" pitchFamily="50" charset="2"/>
              </a:rPr>
              <a:t>    eng</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17</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409946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RDA Chapter 3 +</a:t>
            </a:r>
            <a:br>
              <a:rPr lang="en-US" sz="4900" dirty="0" smtClean="0">
                <a:solidFill>
                  <a:schemeClr val="tx2"/>
                </a:solidFill>
              </a:rPr>
            </a:br>
            <a:r>
              <a:rPr lang="en-US" sz="4000" dirty="0" smtClean="0">
                <a:solidFill>
                  <a:schemeClr val="tx2"/>
                </a:solidFill>
              </a:rPr>
              <a:t>Examples C–F</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lnSpcReduction="10000"/>
          </a:bodyPr>
          <a:lstStyle/>
          <a:p>
            <a:r>
              <a:rPr lang="en-US" dirty="0" smtClean="0">
                <a:solidFill>
                  <a:schemeClr val="tx2"/>
                </a:solidFill>
              </a:rPr>
              <a:t>Content, media, carrier types</a:t>
            </a:r>
          </a:p>
          <a:p>
            <a:pPr marL="400050" lvl="1" indent="0">
              <a:buNone/>
            </a:pPr>
            <a:r>
              <a:rPr lang="en-US" sz="2400" dirty="0" smtClean="0">
                <a:latin typeface="ALA BT Courier" panose="02070509030505020404" pitchFamily="50" charset="2"/>
              </a:rPr>
              <a:t>336 __ $a text $b txt $2 rdacontent</a:t>
            </a:r>
          </a:p>
          <a:p>
            <a:pPr marL="400050" lvl="1" indent="0">
              <a:buNone/>
            </a:pPr>
            <a:r>
              <a:rPr lang="en-US" sz="2400" dirty="0" smtClean="0">
                <a:latin typeface="ALA BT Courier" panose="02070509030505020404" pitchFamily="50" charset="2"/>
              </a:rPr>
              <a:t>337 __ $a unmediated $b n $2 rdamedia</a:t>
            </a:r>
          </a:p>
          <a:p>
            <a:pPr marL="400050" lvl="1" indent="0">
              <a:buNone/>
            </a:pPr>
            <a:r>
              <a:rPr lang="en-US" sz="2400" dirty="0" smtClean="0">
                <a:latin typeface="ALA BT Courier" panose="02070509030505020404" pitchFamily="50" charset="2"/>
              </a:rPr>
              <a:t>338 __ $a volume $b nc $2 rdacarrier</a:t>
            </a:r>
          </a:p>
          <a:p>
            <a:r>
              <a:rPr lang="en-US" dirty="0" smtClean="0">
                <a:solidFill>
                  <a:schemeClr val="tx2"/>
                </a:solidFill>
              </a:rPr>
              <a:t>Extent &amp; dimensions</a:t>
            </a:r>
          </a:p>
          <a:p>
            <a:pPr marL="400050" lvl="1" indent="0">
              <a:buNone/>
            </a:pPr>
            <a:r>
              <a:rPr lang="en-US" i="1" dirty="0" smtClean="0"/>
              <a:t>none required</a:t>
            </a:r>
          </a:p>
          <a:p>
            <a:r>
              <a:rPr lang="en-US" dirty="0" smtClean="0">
                <a:solidFill>
                  <a:schemeClr val="tx2"/>
                </a:solidFill>
              </a:rPr>
              <a:t>URL</a:t>
            </a:r>
          </a:p>
          <a:p>
            <a:pPr marL="400050" lvl="1" indent="0">
              <a:buNone/>
            </a:pPr>
            <a:r>
              <a:rPr lang="en-US" i="1" dirty="0" smtClean="0"/>
              <a:t>none required in OCLC; </a:t>
            </a:r>
            <a:r>
              <a:rPr lang="en-US" i="1" u="sng" dirty="0" smtClean="0"/>
              <a:t>do not use</a:t>
            </a:r>
            <a:r>
              <a:rPr lang="en-US" i="1" dirty="0" smtClean="0"/>
              <a:t> in OskiCat</a:t>
            </a:r>
          </a:p>
          <a:p>
            <a:r>
              <a:rPr lang="en-US" dirty="0" smtClean="0">
                <a:solidFill>
                  <a:schemeClr val="tx2"/>
                </a:solidFill>
              </a:rPr>
              <a:t>Language</a:t>
            </a:r>
          </a:p>
          <a:p>
            <a:pPr marL="400050" lvl="1" indent="0">
              <a:buNone/>
            </a:pPr>
            <a:r>
              <a:rPr lang="en-US" i="1" dirty="0" smtClean="0"/>
              <a:t>OCLC Fixed Field:</a:t>
            </a:r>
            <a:r>
              <a:rPr lang="en-US" sz="2400" dirty="0" smtClean="0">
                <a:latin typeface="ALA BT Courier" panose="02070509030505020404" pitchFamily="50" charset="2"/>
              </a:rPr>
              <a:t> </a:t>
            </a:r>
            <a:r>
              <a:rPr lang="en-US" sz="2400" dirty="0" smtClean="0">
                <a:latin typeface="Arial" panose="020B0604020202020204" pitchFamily="34" charset="0"/>
                <a:cs typeface="Arial" panose="020B0604020202020204" pitchFamily="34" charset="0"/>
              </a:rPr>
              <a:t>Lang</a:t>
            </a:r>
            <a:r>
              <a:rPr lang="en-US" sz="2400" dirty="0" smtClean="0">
                <a:latin typeface="ALA BT Courier" panose="02070509030505020404" pitchFamily="50" charset="2"/>
              </a:rPr>
              <a:t>    eng</a:t>
            </a:r>
          </a:p>
        </p:txBody>
      </p:sp>
      <p:sp>
        <p:nvSpPr>
          <p:cNvPr id="4" name="Slide Number Placeholder 3"/>
          <p:cNvSpPr>
            <a:spLocks noGrp="1"/>
          </p:cNvSpPr>
          <p:nvPr>
            <p:ph type="sldNum" sz="quarter" idx="12"/>
          </p:nvPr>
        </p:nvSpPr>
        <p:spPr/>
        <p:txBody>
          <a:bodyPr/>
          <a:lstStyle/>
          <a:p>
            <a:fld id="{5850983C-42EE-4FAE-97EF-E9ED6A9AF7E2}" type="slidenum">
              <a:rPr lang="en-US" smtClean="0">
                <a:solidFill>
                  <a:prstClr val="black">
                    <a:tint val="75000"/>
                  </a:prstClr>
                </a:solidFill>
              </a:rPr>
              <a:pPr/>
              <a:t>18</a:t>
            </a:fld>
            <a:endParaRPr lang="en-US" dirty="0">
              <a:solidFill>
                <a:prstClr val="black">
                  <a:tint val="75000"/>
                </a:prstClr>
              </a:solidFill>
            </a:endParaRPr>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rgbClr val="1F497D"/>
                  </a:solidFill>
                </a:rPr>
                <a:t>@ </a:t>
              </a:r>
              <a:r>
                <a:rPr lang="en-US" sz="2400" b="1" dirty="0" smtClean="0">
                  <a:solidFill>
                    <a:srgbClr val="1F497D"/>
                  </a:solidFill>
                </a:rPr>
                <a:t>UCB</a:t>
              </a:r>
              <a:endParaRPr lang="en-US" sz="2400" b="1" dirty="0">
                <a:solidFill>
                  <a:srgbClr val="1F497D"/>
                </a:solidFill>
              </a:endParaRPr>
            </a:p>
          </p:txBody>
        </p:sp>
      </p:grpSp>
    </p:spTree>
    <p:extLst>
      <p:ext uri="{BB962C8B-B14F-4D97-AF65-F5344CB8AC3E}">
        <p14:creationId xmlns:p14="http://schemas.microsoft.com/office/powerpoint/2010/main" val="76222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Identifying Works and Expressions</a:t>
            </a:r>
            <a:br>
              <a:rPr lang="en-US" sz="4900" dirty="0" smtClean="0">
                <a:solidFill>
                  <a:schemeClr val="tx2"/>
                </a:solidFill>
              </a:rPr>
            </a:br>
            <a:r>
              <a:rPr lang="en-US" sz="4000" dirty="0" smtClean="0">
                <a:solidFill>
                  <a:schemeClr val="tx2"/>
                </a:solidFill>
                <a:hlinkClick r:id="rId3"/>
              </a:rPr>
              <a:t>RDA Chapter 6</a:t>
            </a:r>
            <a:endParaRPr lang="en-US" sz="4000" dirty="0">
              <a:solidFill>
                <a:schemeClr val="tx2"/>
              </a:solidFill>
            </a:endParaRPr>
          </a:p>
        </p:txBody>
      </p:sp>
      <p:sp>
        <p:nvSpPr>
          <p:cNvPr id="3" name="Content Placeholder 2"/>
          <p:cNvSpPr>
            <a:spLocks noGrp="1"/>
          </p:cNvSpPr>
          <p:nvPr>
            <p:ph idx="1"/>
          </p:nvPr>
        </p:nvSpPr>
        <p:spPr>
          <a:xfrm>
            <a:off x="381000" y="1600200"/>
            <a:ext cx="8610600" cy="4525963"/>
          </a:xfrm>
        </p:spPr>
        <p:txBody>
          <a:bodyPr>
            <a:normAutofit fontScale="92500"/>
          </a:bodyPr>
          <a:lstStyle/>
          <a:p>
            <a:r>
              <a:rPr lang="en-US" dirty="0" smtClean="0">
                <a:solidFill>
                  <a:schemeClr val="tx2"/>
                </a:solidFill>
              </a:rPr>
              <a:t>“main entry” = AAP for the work/expression </a:t>
            </a:r>
            <a:r>
              <a:rPr lang="en-US" i="1" dirty="0" smtClean="0">
                <a:solidFill>
                  <a:schemeClr val="tx2"/>
                </a:solidFill>
              </a:rPr>
              <a:t>in hand</a:t>
            </a:r>
          </a:p>
          <a:p>
            <a:pPr marL="400050" lvl="1" indent="0">
              <a:buNone/>
            </a:pPr>
            <a:r>
              <a:rPr lang="en-US" dirty="0" smtClean="0">
                <a:solidFill>
                  <a:schemeClr val="tx2"/>
                </a:solidFill>
              </a:rPr>
              <a:t>100/110/111 + 245, or</a:t>
            </a:r>
          </a:p>
          <a:p>
            <a:pPr marL="400050" lvl="1" indent="0">
              <a:buNone/>
            </a:pPr>
            <a:r>
              <a:rPr lang="en-US" dirty="0" smtClean="0">
                <a:solidFill>
                  <a:schemeClr val="tx2"/>
                </a:solidFill>
              </a:rPr>
              <a:t>245 alone, or</a:t>
            </a:r>
          </a:p>
          <a:p>
            <a:pPr marL="400050" lvl="1" indent="0">
              <a:buNone/>
            </a:pPr>
            <a:r>
              <a:rPr lang="en-US" dirty="0" smtClean="0">
                <a:solidFill>
                  <a:schemeClr val="tx2"/>
                </a:solidFill>
              </a:rPr>
              <a:t>100/110/111 + 240, or</a:t>
            </a:r>
          </a:p>
          <a:p>
            <a:pPr marL="400050" lvl="1" indent="0">
              <a:buNone/>
            </a:pPr>
            <a:r>
              <a:rPr lang="en-US" dirty="0" smtClean="0">
                <a:solidFill>
                  <a:schemeClr val="tx2"/>
                </a:solidFill>
              </a:rPr>
              <a:t>130</a:t>
            </a:r>
          </a:p>
          <a:p>
            <a:pPr marL="457200" indent="-457200"/>
            <a:r>
              <a:rPr lang="en-US" dirty="0" smtClean="0">
                <a:solidFill>
                  <a:schemeClr val="tx2"/>
                </a:solidFill>
              </a:rPr>
              <a:t>“added entry” = AAP for a </a:t>
            </a:r>
            <a:r>
              <a:rPr lang="en-US" i="1" dirty="0" smtClean="0">
                <a:solidFill>
                  <a:schemeClr val="tx2"/>
                </a:solidFill>
              </a:rPr>
              <a:t>related</a:t>
            </a:r>
            <a:r>
              <a:rPr lang="en-US" dirty="0" smtClean="0">
                <a:solidFill>
                  <a:schemeClr val="tx2"/>
                </a:solidFill>
              </a:rPr>
              <a:t> work/expression</a:t>
            </a:r>
          </a:p>
          <a:p>
            <a:pPr marL="400050" lvl="1" indent="0">
              <a:buNone/>
            </a:pPr>
            <a:r>
              <a:rPr lang="en-US" dirty="0" smtClean="0">
                <a:solidFill>
                  <a:schemeClr val="tx2"/>
                </a:solidFill>
              </a:rPr>
              <a:t>700/710/711$a$t  and 730</a:t>
            </a:r>
          </a:p>
          <a:p>
            <a:pPr marL="400050" lvl="1" indent="0">
              <a:buNone/>
            </a:pPr>
            <a:r>
              <a:rPr lang="en-US" dirty="0" smtClean="0">
                <a:solidFill>
                  <a:schemeClr val="tx2"/>
                </a:solidFill>
              </a:rPr>
              <a:t>800/810/811$a$t  and 830</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19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64055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Learning Objectives</a:t>
            </a:r>
            <a:endParaRPr lang="en-US" dirty="0">
              <a:solidFill>
                <a:schemeClr val="tx2"/>
              </a:solidFill>
            </a:endParaRPr>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smtClean="0">
                <a:solidFill>
                  <a:schemeClr val="tx2"/>
                </a:solidFill>
              </a:rPr>
              <a:t>Apply the CSR (PCC Core) and UC Berkeley Policy Statements to describe textual serials and integrating resources (non-rare) in several formats: print, online, tangible electronic, microform</a:t>
            </a:r>
          </a:p>
          <a:p>
            <a:r>
              <a:rPr lang="en-US" dirty="0" smtClean="0">
                <a:solidFill>
                  <a:schemeClr val="tx2"/>
                </a:solidFill>
              </a:rPr>
              <a:t>Distinguish substantive differences between AACR2 rules/AACR2 version of CCM &amp; CSR and RDA instructions (plus local guidelines) for PCC Core elements</a:t>
            </a:r>
          </a:p>
          <a:p>
            <a:r>
              <a:rPr lang="en-US" dirty="0" smtClean="0">
                <a:solidFill>
                  <a:schemeClr val="tx2"/>
                </a:solidFill>
              </a:rPr>
              <a:t>Exercise appropriate judgment when reviewing and editing existing copy for the local catalog</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8356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smtClean="0">
                <a:solidFill>
                  <a:schemeClr val="tx2"/>
                </a:solidFill>
              </a:rPr>
              <a:t>Authorized Access Point Representing a Work</a:t>
            </a:r>
            <a:br>
              <a:rPr lang="en-US" sz="3800" dirty="0" smtClean="0">
                <a:solidFill>
                  <a:schemeClr val="tx2"/>
                </a:solidFill>
              </a:rPr>
            </a:br>
            <a:r>
              <a:rPr lang="en-US" sz="3600" dirty="0" smtClean="0">
                <a:solidFill>
                  <a:schemeClr val="tx2"/>
                </a:solidFill>
                <a:hlinkClick r:id="rId3"/>
              </a:rPr>
              <a:t>RDA 6.27.1</a:t>
            </a:r>
            <a:endParaRPr lang="en-US" sz="36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Consists of two parts:</a:t>
            </a:r>
          </a:p>
          <a:p>
            <a:pPr lvl="1"/>
            <a:r>
              <a:rPr lang="en-US" sz="3200" dirty="0" smtClean="0">
                <a:solidFill>
                  <a:schemeClr val="tx2"/>
                </a:solidFill>
              </a:rPr>
              <a:t>Name of a PFC, </a:t>
            </a:r>
            <a:r>
              <a:rPr lang="en-US" sz="3200" i="1" dirty="0" smtClean="0">
                <a:solidFill>
                  <a:schemeClr val="tx2"/>
                </a:solidFill>
              </a:rPr>
              <a:t>if applicable</a:t>
            </a:r>
          </a:p>
          <a:p>
            <a:pPr lvl="1"/>
            <a:r>
              <a:rPr lang="en-US" sz="3200" dirty="0" smtClean="0">
                <a:solidFill>
                  <a:schemeClr val="tx2"/>
                </a:solidFill>
              </a:rPr>
              <a:t>Preferred title</a:t>
            </a:r>
          </a:p>
          <a:p>
            <a:r>
              <a:rPr lang="en-US" dirty="0" smtClean="0">
                <a:solidFill>
                  <a:schemeClr val="tx2"/>
                </a:solidFill>
              </a:rPr>
              <a:t>Start </a:t>
            </a:r>
            <a:r>
              <a:rPr lang="en-US" dirty="0">
                <a:solidFill>
                  <a:schemeClr val="tx2"/>
                </a:solidFill>
              </a:rPr>
              <a:t>at RDA </a:t>
            </a:r>
            <a:r>
              <a:rPr lang="en-US" dirty="0" smtClean="0">
                <a:solidFill>
                  <a:schemeClr val="tx2"/>
                </a:solidFill>
              </a:rPr>
              <a:t>6.27.1.1</a:t>
            </a:r>
          </a:p>
          <a:p>
            <a:pPr lvl="1"/>
            <a:r>
              <a:rPr lang="en-US" sz="3200" dirty="0" smtClean="0">
                <a:solidFill>
                  <a:schemeClr val="tx2"/>
                </a:solidFill>
              </a:rPr>
              <a:t>follow </a:t>
            </a:r>
            <a:r>
              <a:rPr lang="en-US" sz="3200" dirty="0">
                <a:solidFill>
                  <a:schemeClr val="tx2"/>
                </a:solidFill>
              </a:rPr>
              <a:t>references to other sections of Chapter 6, and other chapters, as indicated</a:t>
            </a:r>
          </a:p>
        </p:txBody>
      </p:sp>
      <p:sp>
        <p:nvSpPr>
          <p:cNvPr id="4" name="Slide Number Placeholder 3"/>
          <p:cNvSpPr>
            <a:spLocks noGrp="1"/>
          </p:cNvSpPr>
          <p:nvPr>
            <p:ph type="sldNum" sz="quarter" idx="12"/>
          </p:nvPr>
        </p:nvSpPr>
        <p:spPr/>
        <p:txBody>
          <a:bodyPr/>
          <a:lstStyle/>
          <a:p>
            <a:fld id="{5850983C-42EE-4FAE-97EF-E9ED6A9AF7E2}" type="slidenum">
              <a:rPr lang="en-US" smtClean="0"/>
              <a:t>20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95532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Are there any named creators?</a:t>
            </a:r>
            <a:br>
              <a:rPr lang="en-US" sz="4900" dirty="0" smtClean="0">
                <a:solidFill>
                  <a:schemeClr val="tx2"/>
                </a:solidFill>
              </a:rPr>
            </a:br>
            <a:r>
              <a:rPr lang="en-US" sz="4000" dirty="0" smtClean="0">
                <a:solidFill>
                  <a:schemeClr val="tx2"/>
                </a:solidFill>
                <a:hlinkClick r:id="rId3"/>
              </a:rPr>
              <a:t>RDA 19.2.1.1</a:t>
            </a:r>
            <a:endParaRPr lang="en-US" sz="4000"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Corporate Bodies Considered to Be Creators</a:t>
            </a:r>
          </a:p>
          <a:p>
            <a:pPr lvl="1"/>
            <a:r>
              <a:rPr lang="en-US" sz="3200" dirty="0">
                <a:solidFill>
                  <a:schemeClr val="tx2"/>
                </a:solidFill>
              </a:rPr>
              <a:t>RDA 19.2.1.1.1 = AACR2 </a:t>
            </a:r>
            <a:r>
              <a:rPr lang="en-US" sz="3200" dirty="0" smtClean="0">
                <a:solidFill>
                  <a:schemeClr val="tx2"/>
                </a:solidFill>
              </a:rPr>
              <a:t>21.1B2</a:t>
            </a:r>
          </a:p>
          <a:p>
            <a:r>
              <a:rPr lang="en-US" dirty="0" smtClean="0">
                <a:solidFill>
                  <a:schemeClr val="tx2"/>
                </a:solidFill>
              </a:rPr>
              <a:t>Persons or Families Considered to Be Creators of Serials</a:t>
            </a:r>
          </a:p>
          <a:p>
            <a:pPr lvl="1"/>
            <a:r>
              <a:rPr lang="en-US" sz="3200" dirty="0" smtClean="0">
                <a:solidFill>
                  <a:schemeClr val="tx2"/>
                </a:solidFill>
              </a:rPr>
              <a:t>RDA </a:t>
            </a:r>
            <a:r>
              <a:rPr lang="en-US" sz="3200" dirty="0">
                <a:solidFill>
                  <a:schemeClr val="tx2"/>
                </a:solidFill>
              </a:rPr>
              <a:t>19.2.1.1.3 similar to </a:t>
            </a:r>
            <a:r>
              <a:rPr lang="en-US" sz="3200" dirty="0" smtClean="0">
                <a:solidFill>
                  <a:schemeClr val="tx2"/>
                </a:solidFill>
              </a:rPr>
              <a:t>LCRI 21.1A2</a:t>
            </a:r>
          </a:p>
          <a:p>
            <a:r>
              <a:rPr lang="en-US" dirty="0" smtClean="0">
                <a:solidFill>
                  <a:schemeClr val="tx2"/>
                </a:solidFill>
              </a:rPr>
              <a:t>Named creator: use MARC 100/110/111     (“entry under name”)</a:t>
            </a:r>
          </a:p>
          <a:p>
            <a:r>
              <a:rPr lang="en-US" u="sng" dirty="0" smtClean="0">
                <a:solidFill>
                  <a:schemeClr val="tx2"/>
                </a:solidFill>
              </a:rPr>
              <a:t>No</a:t>
            </a:r>
            <a:r>
              <a:rPr lang="en-US" dirty="0" smtClean="0">
                <a:solidFill>
                  <a:schemeClr val="tx2"/>
                </a:solidFill>
              </a:rPr>
              <a:t> named creator: </a:t>
            </a:r>
            <a:r>
              <a:rPr lang="en-US" u="sng" dirty="0" smtClean="0">
                <a:solidFill>
                  <a:schemeClr val="tx2"/>
                </a:solidFill>
              </a:rPr>
              <a:t>no</a:t>
            </a:r>
            <a:r>
              <a:rPr lang="en-US" dirty="0" smtClean="0">
                <a:solidFill>
                  <a:schemeClr val="tx2"/>
                </a:solidFill>
              </a:rPr>
              <a:t> MARC 100/110/111 (“entry under title”)</a:t>
            </a:r>
          </a:p>
        </p:txBody>
      </p:sp>
      <p:sp>
        <p:nvSpPr>
          <p:cNvPr id="4" name="Slide Number Placeholder 3"/>
          <p:cNvSpPr>
            <a:spLocks noGrp="1"/>
          </p:cNvSpPr>
          <p:nvPr>
            <p:ph type="sldNum" sz="quarter" idx="12"/>
          </p:nvPr>
        </p:nvSpPr>
        <p:spPr/>
        <p:txBody>
          <a:bodyPr/>
          <a:lstStyle/>
          <a:p>
            <a:fld id="{5850983C-42EE-4FAE-97EF-E9ED6A9AF7E2}" type="slidenum">
              <a:rPr lang="en-US" smtClean="0"/>
              <a:t>21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95202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4000" dirty="0" smtClean="0">
                <a:solidFill>
                  <a:schemeClr val="tx2"/>
                </a:solidFill>
              </a:rPr>
              <a:t>Creators</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Case #1 creator</a:t>
            </a:r>
          </a:p>
          <a:p>
            <a:pPr marL="400050" lvl="1" indent="0">
              <a:buNone/>
            </a:pPr>
            <a:r>
              <a:rPr lang="en-US" sz="3200" dirty="0" smtClean="0"/>
              <a:t>Civil Society Agriculture Network</a:t>
            </a:r>
          </a:p>
          <a:p>
            <a:r>
              <a:rPr lang="en-US" dirty="0" smtClean="0">
                <a:solidFill>
                  <a:schemeClr val="tx2"/>
                </a:solidFill>
              </a:rPr>
              <a:t>Case #2 creator</a:t>
            </a:r>
          </a:p>
          <a:p>
            <a:pPr marL="400050" lvl="1" indent="0">
              <a:buNone/>
            </a:pPr>
            <a:r>
              <a:rPr lang="en-US" sz="3200" i="1" dirty="0" smtClean="0"/>
              <a:t>none</a:t>
            </a:r>
          </a:p>
          <a:p>
            <a:r>
              <a:rPr lang="en-US" dirty="0" smtClean="0">
                <a:solidFill>
                  <a:schemeClr val="tx2"/>
                </a:solidFill>
              </a:rPr>
              <a:t>Case #3 creator</a:t>
            </a:r>
          </a:p>
          <a:p>
            <a:pPr marL="400050" lvl="1" indent="0">
              <a:buNone/>
            </a:pPr>
            <a:r>
              <a:rPr lang="en-US" sz="3200" dirty="0" smtClean="0"/>
              <a:t>Canadian Curling Association</a:t>
            </a:r>
            <a:endParaRPr lang="en-US" sz="3200" dirty="0"/>
          </a:p>
        </p:txBody>
      </p:sp>
      <p:sp>
        <p:nvSpPr>
          <p:cNvPr id="4" name="Slide Number Placeholder 3"/>
          <p:cNvSpPr>
            <a:spLocks noGrp="1"/>
          </p:cNvSpPr>
          <p:nvPr>
            <p:ph type="sldNum" sz="quarter" idx="12"/>
          </p:nvPr>
        </p:nvSpPr>
        <p:spPr/>
        <p:txBody>
          <a:bodyPr/>
          <a:lstStyle/>
          <a:p>
            <a:fld id="{5850983C-42EE-4FAE-97EF-E9ED6A9AF7E2}" type="slidenum">
              <a:rPr lang="en-US" smtClean="0"/>
              <a:t>22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99426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Preferred Title for the Work</a:t>
            </a:r>
            <a:br>
              <a:rPr lang="en-US" sz="4900" dirty="0" smtClean="0">
                <a:solidFill>
                  <a:schemeClr val="tx2"/>
                </a:solidFill>
              </a:rPr>
            </a:br>
            <a:r>
              <a:rPr lang="en-US" sz="4000" dirty="0" smtClean="0">
                <a:solidFill>
                  <a:schemeClr val="tx2"/>
                </a:solidFill>
                <a:hlinkClick r:id="rId3"/>
              </a:rPr>
              <a:t>RDA 6.2.2</a:t>
            </a:r>
            <a:endParaRPr lang="en-US" sz="4000" dirty="0">
              <a:solidFill>
                <a:schemeClr val="tx2"/>
              </a:solidFill>
            </a:endParaRPr>
          </a:p>
        </p:txBody>
      </p:sp>
      <p:sp>
        <p:nvSpPr>
          <p:cNvPr id="3" name="Content Placeholder 2"/>
          <p:cNvSpPr>
            <a:spLocks noGrp="1"/>
          </p:cNvSpPr>
          <p:nvPr>
            <p:ph idx="1"/>
          </p:nvPr>
        </p:nvSpPr>
        <p:spPr>
          <a:xfrm>
            <a:off x="457200" y="1600200"/>
            <a:ext cx="8534400" cy="4825692"/>
          </a:xfrm>
        </p:spPr>
        <p:txBody>
          <a:bodyPr>
            <a:normAutofit fontScale="92500" lnSpcReduction="20000"/>
          </a:bodyPr>
          <a:lstStyle/>
          <a:p>
            <a:r>
              <a:rPr lang="en-US" dirty="0" smtClean="0">
                <a:solidFill>
                  <a:schemeClr val="tx2"/>
                </a:solidFill>
              </a:rPr>
              <a:t>Similar concept to AACR2’s “uniform title”</a:t>
            </a:r>
          </a:p>
          <a:p>
            <a:r>
              <a:rPr lang="en-US" dirty="0" smtClean="0">
                <a:solidFill>
                  <a:schemeClr val="tx2"/>
                </a:solidFill>
              </a:rPr>
              <a:t>Usually apply RDA 6.2.2.4, Works Created after 1500:</a:t>
            </a:r>
          </a:p>
          <a:p>
            <a:pPr marL="400050" lvl="1" indent="0">
              <a:buNone/>
            </a:pPr>
            <a:r>
              <a:rPr lang="en-US" sz="3200" dirty="0" smtClean="0">
                <a:solidFill>
                  <a:schemeClr val="tx2"/>
                </a:solidFill>
              </a:rPr>
              <a:t>“the title in the original language by which the work has become known”</a:t>
            </a:r>
          </a:p>
          <a:p>
            <a:r>
              <a:rPr lang="en-US" u="sng" dirty="0" smtClean="0">
                <a:solidFill>
                  <a:schemeClr val="tx2"/>
                </a:solidFill>
              </a:rPr>
              <a:t>For separately cataloged supplements or parts</a:t>
            </a:r>
            <a:r>
              <a:rPr lang="en-US" dirty="0" smtClean="0">
                <a:solidFill>
                  <a:schemeClr val="tx2"/>
                </a:solidFill>
              </a:rPr>
              <a:t>, apply RDA 6.2.2.9 in conjunction with RDA  6.27.2.2, </a:t>
            </a:r>
            <a:r>
              <a:rPr lang="en-US" i="1" dirty="0" smtClean="0">
                <a:solidFill>
                  <a:schemeClr val="tx2"/>
                </a:solidFill>
              </a:rPr>
              <a:t>Exception</a:t>
            </a:r>
            <a:r>
              <a:rPr lang="en-US" dirty="0" smtClean="0">
                <a:solidFill>
                  <a:schemeClr val="tx2"/>
                </a:solidFill>
              </a:rPr>
              <a:t> for serials &amp; IRs:</a:t>
            </a:r>
          </a:p>
          <a:p>
            <a:pPr marL="400050" lvl="1" indent="0">
              <a:buNone/>
            </a:pPr>
            <a:r>
              <a:rPr lang="en-US" sz="3200" dirty="0" smtClean="0">
                <a:solidFill>
                  <a:schemeClr val="tx2"/>
                </a:solidFill>
              </a:rPr>
              <a:t>combine </a:t>
            </a:r>
            <a:r>
              <a:rPr lang="en-US" sz="3200" dirty="0">
                <a:solidFill>
                  <a:schemeClr val="tx2"/>
                </a:solidFill>
              </a:rPr>
              <a:t>the preferred title for the larger </a:t>
            </a:r>
            <a:r>
              <a:rPr lang="en-US" sz="3200" dirty="0" smtClean="0">
                <a:solidFill>
                  <a:schemeClr val="tx2"/>
                </a:solidFill>
              </a:rPr>
              <a:t>work  with the preferred title for the part</a:t>
            </a:r>
          </a:p>
          <a:p>
            <a:pPr marL="400050" lvl="1" indent="0">
              <a:buNone/>
            </a:pPr>
            <a:r>
              <a:rPr lang="en-US" sz="2400" dirty="0" smtClean="0">
                <a:latin typeface="ALA BT Courier" panose="02070509030505020404" pitchFamily="50" charset="2"/>
              </a:rPr>
              <a:t>$a Human </a:t>
            </a:r>
            <a:r>
              <a:rPr lang="en-US" sz="2400" dirty="0">
                <a:latin typeface="ALA BT Courier" panose="02070509030505020404" pitchFamily="50" charset="2"/>
              </a:rPr>
              <a:t>gene therapy. </a:t>
            </a:r>
            <a:r>
              <a:rPr lang="en-US" sz="2400" dirty="0" smtClean="0">
                <a:latin typeface="ALA BT Courier" panose="02070509030505020404" pitchFamily="50" charset="2"/>
              </a:rPr>
              <a:t>$p </a:t>
            </a:r>
            <a:r>
              <a:rPr lang="en-US" sz="2400" dirty="0">
                <a:latin typeface="ALA BT Courier" panose="02070509030505020404" pitchFamily="50" charset="2"/>
              </a:rPr>
              <a:t>Clinical development.</a:t>
            </a:r>
          </a:p>
        </p:txBody>
      </p:sp>
      <p:sp>
        <p:nvSpPr>
          <p:cNvPr id="4" name="Slide Number Placeholder 3"/>
          <p:cNvSpPr>
            <a:spLocks noGrp="1"/>
          </p:cNvSpPr>
          <p:nvPr>
            <p:ph type="sldNum" sz="quarter" idx="12"/>
          </p:nvPr>
        </p:nvSpPr>
        <p:spPr/>
        <p:txBody>
          <a:bodyPr/>
          <a:lstStyle/>
          <a:p>
            <a:fld id="{5850983C-42EE-4FAE-97EF-E9ED6A9AF7E2}" type="slidenum">
              <a:rPr lang="en-US" smtClean="0"/>
              <a:t>23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66773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4000" dirty="0" smtClean="0">
                <a:solidFill>
                  <a:schemeClr val="tx2"/>
                </a:solidFill>
              </a:rPr>
              <a:t>Preferred Titles</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Case #1 preferred title</a:t>
            </a:r>
          </a:p>
          <a:p>
            <a:pPr marL="400050" lvl="1" indent="0">
              <a:buNone/>
            </a:pPr>
            <a:r>
              <a:rPr lang="en-US" sz="3200" dirty="0" smtClean="0"/>
              <a:t>CISANET annual report ...</a:t>
            </a:r>
          </a:p>
          <a:p>
            <a:r>
              <a:rPr lang="en-US" dirty="0" smtClean="0">
                <a:solidFill>
                  <a:schemeClr val="tx2"/>
                </a:solidFill>
              </a:rPr>
              <a:t>Case #2 </a:t>
            </a:r>
            <a:r>
              <a:rPr lang="en-US" dirty="0">
                <a:solidFill>
                  <a:schemeClr val="tx2"/>
                </a:solidFill>
              </a:rPr>
              <a:t>preferred title</a:t>
            </a:r>
            <a:endParaRPr lang="en-US" dirty="0" smtClean="0">
              <a:solidFill>
                <a:schemeClr val="tx2"/>
              </a:solidFill>
            </a:endParaRPr>
          </a:p>
          <a:p>
            <a:pPr marL="400050" lvl="1" indent="0">
              <a:buNone/>
            </a:pPr>
            <a:r>
              <a:rPr lang="en-US" sz="3200" dirty="0" smtClean="0"/>
              <a:t>Finance &amp; development</a:t>
            </a:r>
          </a:p>
          <a:p>
            <a:r>
              <a:rPr lang="en-US" dirty="0" smtClean="0">
                <a:solidFill>
                  <a:schemeClr val="tx2"/>
                </a:solidFill>
              </a:rPr>
              <a:t>Case #3 </a:t>
            </a:r>
            <a:r>
              <a:rPr lang="en-US" dirty="0">
                <a:solidFill>
                  <a:schemeClr val="tx2"/>
                </a:solidFill>
              </a:rPr>
              <a:t>preferred title</a:t>
            </a:r>
            <a:endParaRPr lang="en-US" dirty="0" smtClean="0">
              <a:solidFill>
                <a:schemeClr val="tx2"/>
              </a:solidFill>
            </a:endParaRPr>
          </a:p>
          <a:p>
            <a:pPr marL="400050" lvl="1" indent="0">
              <a:buNone/>
            </a:pPr>
            <a:r>
              <a:rPr lang="en-US" sz="3200" dirty="0" smtClean="0"/>
              <a:t>Canadian Curling Association</a:t>
            </a:r>
            <a:endParaRPr lang="en-US" sz="3200" dirty="0"/>
          </a:p>
        </p:txBody>
      </p:sp>
      <p:sp>
        <p:nvSpPr>
          <p:cNvPr id="4" name="Slide Number Placeholder 3"/>
          <p:cNvSpPr>
            <a:spLocks noGrp="1"/>
          </p:cNvSpPr>
          <p:nvPr>
            <p:ph type="sldNum" sz="quarter" idx="12"/>
          </p:nvPr>
        </p:nvSpPr>
        <p:spPr/>
        <p:txBody>
          <a:bodyPr/>
          <a:lstStyle/>
          <a:p>
            <a:fld id="{5850983C-42EE-4FAE-97EF-E9ED6A9AF7E2}" type="slidenum">
              <a:rPr lang="en-US" smtClean="0"/>
              <a:t>24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59732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700" dirty="0" smtClean="0">
                <a:solidFill>
                  <a:schemeClr val="tx2"/>
                </a:solidFill>
              </a:rPr>
              <a:t>Additions to Access Points Representing Works</a:t>
            </a:r>
            <a:br>
              <a:rPr lang="en-US" sz="3700" dirty="0" smtClean="0">
                <a:solidFill>
                  <a:schemeClr val="tx2"/>
                </a:solidFill>
              </a:rPr>
            </a:br>
            <a:r>
              <a:rPr lang="en-US" sz="3600" dirty="0" smtClean="0">
                <a:solidFill>
                  <a:schemeClr val="tx2"/>
                </a:solidFill>
                <a:hlinkClick r:id="rId3"/>
              </a:rPr>
              <a:t>RDA 6.27.1.9</a:t>
            </a:r>
            <a:endParaRPr lang="en-US" sz="36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In RDA, an AAP for a work must be unique!</a:t>
            </a:r>
          </a:p>
          <a:p>
            <a:r>
              <a:rPr lang="en-US" dirty="0" smtClean="0">
                <a:solidFill>
                  <a:schemeClr val="tx2"/>
                </a:solidFill>
              </a:rPr>
              <a:t>How to do that?  See LC-PCC PS 6.27.1.9</a:t>
            </a:r>
            <a:r>
              <a:rPr lang="en-US" dirty="0">
                <a:solidFill>
                  <a:schemeClr val="tx2"/>
                </a:solidFill>
              </a:rPr>
              <a:t>, section “Serials (Including Numbered and Unnumbered Monographic Series</a:t>
            </a:r>
            <a:r>
              <a:rPr lang="en-US" dirty="0" smtClean="0">
                <a:solidFill>
                  <a:schemeClr val="tx2"/>
                </a:solidFill>
              </a:rPr>
              <a:t>)”</a:t>
            </a:r>
          </a:p>
          <a:p>
            <a:r>
              <a:rPr lang="en-US" dirty="0" smtClean="0">
                <a:solidFill>
                  <a:schemeClr val="tx2"/>
                </a:solidFill>
              </a:rPr>
              <a:t>Add PCC Core elements from RDA 6.3-6.6</a:t>
            </a:r>
          </a:p>
          <a:p>
            <a:r>
              <a:rPr lang="en-US" dirty="0" smtClean="0">
                <a:solidFill>
                  <a:schemeClr val="tx2"/>
                </a:solidFill>
              </a:rPr>
              <a:t>May also use for similar but not identical AAPs</a:t>
            </a:r>
          </a:p>
          <a:p>
            <a:r>
              <a:rPr lang="en-US" dirty="0" smtClean="0">
                <a:solidFill>
                  <a:schemeClr val="tx2"/>
                </a:solidFill>
              </a:rPr>
              <a:t>Add qualifiers in parentheses at the end of the title (not in a separate subfield)</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343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3600" dirty="0" smtClean="0">
                <a:solidFill>
                  <a:schemeClr val="tx2"/>
                </a:solidFill>
              </a:rPr>
              <a:t> </a:t>
            </a:r>
            <a:r>
              <a:rPr lang="en-US" sz="4000" dirty="0" smtClean="0">
                <a:solidFill>
                  <a:schemeClr val="tx2"/>
                </a:solidFill>
              </a:rPr>
              <a:t>Qualifying Work AAPs to Differentiate</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Case #1 preferred title qualifier</a:t>
            </a:r>
          </a:p>
          <a:p>
            <a:pPr marL="400050" lvl="1" indent="0">
              <a:buNone/>
            </a:pPr>
            <a:r>
              <a:rPr lang="en-US" sz="3200" i="1" dirty="0" smtClean="0"/>
              <a:t>none</a:t>
            </a:r>
          </a:p>
          <a:p>
            <a:r>
              <a:rPr lang="en-US" dirty="0" smtClean="0">
                <a:solidFill>
                  <a:schemeClr val="tx2"/>
                </a:solidFill>
              </a:rPr>
              <a:t>Case #2 </a:t>
            </a:r>
            <a:r>
              <a:rPr lang="en-US" dirty="0">
                <a:solidFill>
                  <a:schemeClr val="tx2"/>
                </a:solidFill>
              </a:rPr>
              <a:t>preferred </a:t>
            </a:r>
            <a:r>
              <a:rPr lang="en-US" dirty="0" smtClean="0">
                <a:solidFill>
                  <a:schemeClr val="tx2"/>
                </a:solidFill>
              </a:rPr>
              <a:t>title</a:t>
            </a:r>
            <a:r>
              <a:rPr lang="en-US" dirty="0">
                <a:solidFill>
                  <a:schemeClr val="tx2"/>
                </a:solidFill>
              </a:rPr>
              <a:t> qualifier</a:t>
            </a:r>
            <a:endParaRPr lang="en-US" dirty="0" smtClean="0">
              <a:solidFill>
                <a:schemeClr val="tx2"/>
              </a:solidFill>
            </a:endParaRPr>
          </a:p>
          <a:p>
            <a:pPr marL="400050" lvl="1" indent="0">
              <a:buNone/>
            </a:pPr>
            <a:r>
              <a:rPr lang="en-US" sz="3200" dirty="0" smtClean="0"/>
              <a:t>(International Monetary Fund)</a:t>
            </a:r>
          </a:p>
          <a:p>
            <a:r>
              <a:rPr lang="en-US" dirty="0" smtClean="0">
                <a:solidFill>
                  <a:schemeClr val="tx2"/>
                </a:solidFill>
              </a:rPr>
              <a:t>Case #3 </a:t>
            </a:r>
            <a:r>
              <a:rPr lang="en-US" dirty="0">
                <a:solidFill>
                  <a:schemeClr val="tx2"/>
                </a:solidFill>
              </a:rPr>
              <a:t>preferred </a:t>
            </a:r>
            <a:r>
              <a:rPr lang="en-US" dirty="0" smtClean="0">
                <a:solidFill>
                  <a:schemeClr val="tx2"/>
                </a:solidFill>
              </a:rPr>
              <a:t>title</a:t>
            </a:r>
            <a:r>
              <a:rPr lang="en-US" dirty="0">
                <a:solidFill>
                  <a:schemeClr val="tx2"/>
                </a:solidFill>
              </a:rPr>
              <a:t> qualifier</a:t>
            </a:r>
            <a:endParaRPr lang="en-US" dirty="0" smtClean="0">
              <a:solidFill>
                <a:schemeClr val="tx2"/>
              </a:solidFill>
            </a:endParaRPr>
          </a:p>
          <a:p>
            <a:pPr marL="400050" lvl="1" indent="0">
              <a:buNone/>
            </a:pPr>
            <a:r>
              <a:rPr lang="en-US" sz="3200" i="1" dirty="0" smtClean="0"/>
              <a:t>none</a:t>
            </a:r>
            <a:endParaRPr lang="en-US" sz="3200" i="1" dirty="0"/>
          </a:p>
        </p:txBody>
      </p:sp>
      <p:sp>
        <p:nvSpPr>
          <p:cNvPr id="4" name="Slide Number Placeholder 3"/>
          <p:cNvSpPr>
            <a:spLocks noGrp="1"/>
          </p:cNvSpPr>
          <p:nvPr>
            <p:ph type="sldNum" sz="quarter" idx="12"/>
          </p:nvPr>
        </p:nvSpPr>
        <p:spPr/>
        <p:txBody>
          <a:bodyPr/>
          <a:lstStyle/>
          <a:p>
            <a:fld id="{5850983C-42EE-4FAE-97EF-E9ED6A9AF7E2}" type="slidenum">
              <a:rPr lang="en-US" smtClean="0"/>
              <a:t>26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52399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3600" dirty="0" smtClean="0">
                <a:solidFill>
                  <a:schemeClr val="tx2"/>
                </a:solidFill>
              </a:rPr>
              <a:t> </a:t>
            </a:r>
            <a:r>
              <a:rPr lang="en-US" sz="4000" dirty="0" smtClean="0">
                <a:solidFill>
                  <a:schemeClr val="tx2"/>
                </a:solidFill>
              </a:rPr>
              <a:t>Assembling Work AAPs</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a:bodyPr>
          <a:lstStyle/>
          <a:p>
            <a:r>
              <a:rPr lang="en-US" dirty="0" smtClean="0">
                <a:solidFill>
                  <a:schemeClr val="tx2"/>
                </a:solidFill>
              </a:rPr>
              <a:t>Case #1 work AAP</a:t>
            </a:r>
          </a:p>
          <a:p>
            <a:pPr marL="400050" lvl="1" indent="0">
              <a:buNone/>
            </a:pPr>
            <a:r>
              <a:rPr lang="en-US" dirty="0" smtClean="0"/>
              <a:t>Civil </a:t>
            </a:r>
            <a:r>
              <a:rPr lang="en-US" dirty="0"/>
              <a:t>Society Agriculture </a:t>
            </a:r>
            <a:r>
              <a:rPr lang="en-US" dirty="0" smtClean="0"/>
              <a:t>Network. CISANET </a:t>
            </a:r>
            <a:r>
              <a:rPr lang="en-US" dirty="0"/>
              <a:t>annual </a:t>
            </a:r>
            <a:r>
              <a:rPr lang="en-US" dirty="0" smtClean="0"/>
              <a:t>report ...</a:t>
            </a:r>
          </a:p>
          <a:p>
            <a:pPr marL="400050" lvl="1" indent="0">
              <a:buNone/>
            </a:pPr>
            <a:r>
              <a:rPr lang="en-US" dirty="0" smtClean="0">
                <a:solidFill>
                  <a:schemeClr val="tx2"/>
                </a:solidFill>
              </a:rPr>
              <a:t>As “main entry”:</a:t>
            </a:r>
          </a:p>
          <a:p>
            <a:pPr marL="800100" lvl="2" indent="0">
              <a:buNone/>
            </a:pPr>
            <a:r>
              <a:rPr lang="en-US" sz="2200" dirty="0" smtClean="0">
                <a:latin typeface="ALA BT Courier" panose="02070509030505020404" pitchFamily="50" charset="2"/>
              </a:rPr>
              <a:t>110 2_ $</a:t>
            </a:r>
            <a:r>
              <a:rPr lang="en-US" sz="2200" dirty="0">
                <a:latin typeface="ALA BT Courier" panose="02070509030505020404" pitchFamily="50" charset="2"/>
              </a:rPr>
              <a:t>a Civil Society Agriculture </a:t>
            </a:r>
            <a:r>
              <a:rPr lang="en-US" sz="2200" dirty="0" smtClean="0">
                <a:latin typeface="ALA BT Courier" panose="02070509030505020404" pitchFamily="50" charset="2"/>
              </a:rPr>
              <a:t>Network, $e author.</a:t>
            </a:r>
          </a:p>
          <a:p>
            <a:pPr marL="800100" lvl="2" indent="0">
              <a:buNone/>
            </a:pPr>
            <a:r>
              <a:rPr lang="en-US" sz="2200" dirty="0" smtClean="0">
                <a:latin typeface="ALA BT Courier" panose="02070509030505020404" pitchFamily="50" charset="2"/>
              </a:rPr>
              <a:t>245 10 $a CISANET annual report ...</a:t>
            </a:r>
          </a:p>
          <a:p>
            <a:pPr marL="400050" lvl="1" indent="0">
              <a:buNone/>
            </a:pPr>
            <a:r>
              <a:rPr lang="en-US" dirty="0" smtClean="0">
                <a:solidFill>
                  <a:schemeClr val="tx2"/>
                </a:solidFill>
              </a:rPr>
              <a:t>As “added entry”:</a:t>
            </a:r>
            <a:endParaRPr lang="en-US" dirty="0">
              <a:solidFill>
                <a:schemeClr val="tx2"/>
              </a:solidFill>
            </a:endParaRPr>
          </a:p>
          <a:p>
            <a:pPr marL="800100" lvl="2" indent="0">
              <a:buNone/>
            </a:pPr>
            <a:r>
              <a:rPr lang="en-US" sz="2200" dirty="0" smtClean="0">
                <a:latin typeface="ALA BT Courier" panose="02070509030505020404" pitchFamily="50" charset="2"/>
              </a:rPr>
              <a:t>710 2? $i </a:t>
            </a:r>
            <a:r>
              <a:rPr lang="en-US" sz="2000" i="1" dirty="0" smtClean="0"/>
              <a:t>{App. J relationship designator}</a:t>
            </a:r>
            <a:r>
              <a:rPr lang="en-US" sz="2200" dirty="0" smtClean="0">
                <a:latin typeface="ALA BT Courier" panose="02070509030505020404" pitchFamily="50" charset="2"/>
              </a:rPr>
              <a:t>: </a:t>
            </a:r>
            <a:r>
              <a:rPr lang="en-US" sz="2200" dirty="0">
                <a:latin typeface="ALA BT Courier" panose="02070509030505020404" pitchFamily="50" charset="2"/>
              </a:rPr>
              <a:t>$a Civil Society Agriculture </a:t>
            </a:r>
            <a:r>
              <a:rPr lang="en-US" sz="2200" dirty="0" smtClean="0">
                <a:latin typeface="ALA BT Courier" panose="02070509030505020404" pitchFamily="50" charset="2"/>
              </a:rPr>
              <a:t>Network. $t </a:t>
            </a:r>
            <a:r>
              <a:rPr lang="en-US" sz="2200" dirty="0">
                <a:latin typeface="ALA BT Courier" panose="02070509030505020404" pitchFamily="50" charset="2"/>
              </a:rPr>
              <a:t>CISANET annual </a:t>
            </a:r>
            <a:r>
              <a:rPr lang="en-US" sz="2200" dirty="0" smtClean="0">
                <a:latin typeface="ALA BT Courier" panose="02070509030505020404" pitchFamily="50" charset="2"/>
              </a:rPr>
              <a:t>report ...</a:t>
            </a:r>
          </a:p>
        </p:txBody>
      </p:sp>
      <p:sp>
        <p:nvSpPr>
          <p:cNvPr id="4" name="Slide Number Placeholder 3"/>
          <p:cNvSpPr>
            <a:spLocks noGrp="1"/>
          </p:cNvSpPr>
          <p:nvPr>
            <p:ph type="sldNum" sz="quarter" idx="12"/>
          </p:nvPr>
        </p:nvSpPr>
        <p:spPr/>
        <p:txBody>
          <a:bodyPr/>
          <a:lstStyle/>
          <a:p>
            <a:fld id="{5850983C-42EE-4FAE-97EF-E9ED6A9AF7E2}" type="slidenum">
              <a:rPr lang="en-US" smtClean="0"/>
              <a:t>27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19870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3600" dirty="0" smtClean="0">
                <a:solidFill>
                  <a:schemeClr val="tx2"/>
                </a:solidFill>
              </a:rPr>
              <a:t> </a:t>
            </a:r>
            <a:r>
              <a:rPr lang="en-US" sz="4000" dirty="0" smtClean="0">
                <a:solidFill>
                  <a:schemeClr val="tx2"/>
                </a:solidFill>
              </a:rPr>
              <a:t>Assembling Work AAPs cont’d</a:t>
            </a:r>
            <a:endParaRPr lang="en-US" sz="4000" dirty="0">
              <a:solidFill>
                <a:schemeClr val="tx2"/>
              </a:solidFill>
            </a:endParaRPr>
          </a:p>
        </p:txBody>
      </p:sp>
      <p:sp>
        <p:nvSpPr>
          <p:cNvPr id="3" name="Content Placeholder 2"/>
          <p:cNvSpPr>
            <a:spLocks noGrp="1"/>
          </p:cNvSpPr>
          <p:nvPr>
            <p:ph idx="1"/>
          </p:nvPr>
        </p:nvSpPr>
        <p:spPr>
          <a:xfrm>
            <a:off x="457200" y="1600200"/>
            <a:ext cx="8229600" cy="4495800"/>
          </a:xfrm>
        </p:spPr>
        <p:txBody>
          <a:bodyPr>
            <a:normAutofit/>
          </a:bodyPr>
          <a:lstStyle/>
          <a:p>
            <a:r>
              <a:rPr lang="en-US" dirty="0" smtClean="0">
                <a:solidFill>
                  <a:schemeClr val="tx2"/>
                </a:solidFill>
              </a:rPr>
              <a:t>Case #2 work AAP</a:t>
            </a:r>
          </a:p>
          <a:p>
            <a:pPr marL="400050" lvl="1" indent="0">
              <a:buNone/>
            </a:pPr>
            <a:r>
              <a:rPr lang="en-US" dirty="0" smtClean="0"/>
              <a:t>Finance &amp; </a:t>
            </a:r>
            <a:r>
              <a:rPr lang="en-US" dirty="0"/>
              <a:t>development (International Monetary </a:t>
            </a:r>
            <a:r>
              <a:rPr lang="en-US" dirty="0" smtClean="0"/>
              <a:t>Fund)</a:t>
            </a:r>
          </a:p>
          <a:p>
            <a:pPr marL="400050" lvl="1" indent="0">
              <a:buNone/>
            </a:pPr>
            <a:r>
              <a:rPr lang="en-US" dirty="0" smtClean="0">
                <a:solidFill>
                  <a:schemeClr val="tx2"/>
                </a:solidFill>
              </a:rPr>
              <a:t>As “main entry”:</a:t>
            </a:r>
          </a:p>
          <a:p>
            <a:pPr marL="800100" lvl="2" indent="0">
              <a:buNone/>
            </a:pPr>
            <a:r>
              <a:rPr lang="en-US" sz="2200" dirty="0" smtClean="0">
                <a:latin typeface="ALA BT Courier" panose="02070509030505020404" pitchFamily="50" charset="2"/>
              </a:rPr>
              <a:t>130 0_ $</a:t>
            </a:r>
            <a:r>
              <a:rPr lang="en-US" sz="2200" dirty="0">
                <a:latin typeface="ALA BT Courier" panose="02070509030505020404" pitchFamily="50" charset="2"/>
              </a:rPr>
              <a:t>a Finance &amp; development (International Monetary Fund)</a:t>
            </a:r>
            <a:endParaRPr lang="en-US" sz="2200" dirty="0" smtClean="0">
              <a:latin typeface="ALA BT Courier" panose="02070509030505020404" pitchFamily="50" charset="2"/>
            </a:endParaRPr>
          </a:p>
          <a:p>
            <a:pPr marL="800100" lvl="2" indent="0">
              <a:buNone/>
            </a:pPr>
            <a:r>
              <a:rPr lang="en-US" sz="2200" dirty="0" smtClean="0">
                <a:solidFill>
                  <a:schemeClr val="tx1">
                    <a:lumMod val="65000"/>
                    <a:lumOff val="35000"/>
                  </a:schemeClr>
                </a:solidFill>
                <a:latin typeface="ALA BT Courier" panose="02070509030505020404" pitchFamily="50" charset="2"/>
              </a:rPr>
              <a:t>245 10 $</a:t>
            </a:r>
            <a:r>
              <a:rPr lang="en-US" sz="2200" dirty="0">
                <a:solidFill>
                  <a:schemeClr val="tx1">
                    <a:lumMod val="65000"/>
                    <a:lumOff val="35000"/>
                  </a:schemeClr>
                </a:solidFill>
                <a:latin typeface="ALA BT Courier" panose="02070509030505020404" pitchFamily="50" charset="2"/>
              </a:rPr>
              <a:t>a Finance &amp; development.</a:t>
            </a:r>
            <a:endParaRPr lang="en-US" sz="2200" dirty="0" smtClean="0">
              <a:solidFill>
                <a:schemeClr val="tx1">
                  <a:lumMod val="65000"/>
                  <a:lumOff val="35000"/>
                </a:schemeClr>
              </a:solidFill>
              <a:latin typeface="ALA BT Courier" panose="02070509030505020404" pitchFamily="50" charset="2"/>
            </a:endParaRPr>
          </a:p>
          <a:p>
            <a:pPr marL="400050" lvl="1" indent="0">
              <a:buNone/>
            </a:pPr>
            <a:r>
              <a:rPr lang="en-US" dirty="0" smtClean="0">
                <a:solidFill>
                  <a:schemeClr val="tx2"/>
                </a:solidFill>
              </a:rPr>
              <a:t>As “added entry”:</a:t>
            </a:r>
            <a:endParaRPr lang="en-US" dirty="0">
              <a:solidFill>
                <a:schemeClr val="tx2"/>
              </a:solidFill>
            </a:endParaRPr>
          </a:p>
          <a:p>
            <a:pPr marL="800100" lvl="2" indent="0">
              <a:buNone/>
            </a:pPr>
            <a:r>
              <a:rPr lang="en-US" sz="2200" dirty="0" smtClean="0">
                <a:latin typeface="ALA BT Courier" panose="02070509030505020404" pitchFamily="50" charset="2"/>
              </a:rPr>
              <a:t>730 0? $i </a:t>
            </a:r>
            <a:r>
              <a:rPr lang="en-US" sz="2000" i="1" dirty="0" smtClean="0"/>
              <a:t>{App. J relationship designator}</a:t>
            </a:r>
            <a:r>
              <a:rPr lang="en-US" sz="2200" dirty="0" smtClean="0">
                <a:latin typeface="ALA BT Courier" panose="02070509030505020404" pitchFamily="50" charset="2"/>
              </a:rPr>
              <a:t>: $a </a:t>
            </a:r>
            <a:r>
              <a:rPr lang="en-US" sz="2200" dirty="0">
                <a:latin typeface="ALA BT Courier" panose="02070509030505020404" pitchFamily="50" charset="2"/>
              </a:rPr>
              <a:t>Finance &amp; development (International Monetary Fund)</a:t>
            </a:r>
            <a:endParaRPr lang="en-US" sz="2200" dirty="0" smtClean="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73075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3600" dirty="0" smtClean="0">
                <a:solidFill>
                  <a:schemeClr val="tx2"/>
                </a:solidFill>
              </a:rPr>
              <a:t> </a:t>
            </a:r>
            <a:r>
              <a:rPr lang="en-US" sz="4000" dirty="0" smtClean="0">
                <a:solidFill>
                  <a:schemeClr val="tx2"/>
                </a:solidFill>
              </a:rPr>
              <a:t>Assembling Work AAPs cont’d</a:t>
            </a:r>
            <a:endParaRPr lang="en-US" sz="4000" dirty="0">
              <a:solidFill>
                <a:schemeClr val="tx2"/>
              </a:solidFill>
            </a:endParaRPr>
          </a:p>
        </p:txBody>
      </p:sp>
      <p:sp>
        <p:nvSpPr>
          <p:cNvPr id="3" name="Content Placeholder 2"/>
          <p:cNvSpPr>
            <a:spLocks noGrp="1"/>
          </p:cNvSpPr>
          <p:nvPr>
            <p:ph idx="1"/>
          </p:nvPr>
        </p:nvSpPr>
        <p:spPr>
          <a:xfrm>
            <a:off x="457200" y="1600200"/>
            <a:ext cx="8229600" cy="4825692"/>
          </a:xfrm>
        </p:spPr>
        <p:txBody>
          <a:bodyPr>
            <a:normAutofit/>
          </a:bodyPr>
          <a:lstStyle/>
          <a:p>
            <a:r>
              <a:rPr lang="en-US" dirty="0" smtClean="0">
                <a:solidFill>
                  <a:schemeClr val="tx2"/>
                </a:solidFill>
              </a:rPr>
              <a:t>Case #3 work AAP</a:t>
            </a:r>
          </a:p>
          <a:p>
            <a:pPr marL="400050" lvl="1" indent="0">
              <a:buNone/>
            </a:pPr>
            <a:r>
              <a:rPr lang="en-US" dirty="0" smtClean="0"/>
              <a:t>Canadian Curling Association. Canadian </a:t>
            </a:r>
            <a:r>
              <a:rPr lang="en-US" dirty="0"/>
              <a:t>Curling Association</a:t>
            </a:r>
            <a:endParaRPr lang="en-US" dirty="0" smtClean="0"/>
          </a:p>
          <a:p>
            <a:pPr marL="400050" lvl="1" indent="0">
              <a:buNone/>
            </a:pPr>
            <a:r>
              <a:rPr lang="en-US" dirty="0" smtClean="0">
                <a:solidFill>
                  <a:schemeClr val="tx2"/>
                </a:solidFill>
              </a:rPr>
              <a:t>As “main entry”:</a:t>
            </a:r>
          </a:p>
          <a:p>
            <a:pPr marL="800100" lvl="2" indent="0">
              <a:buNone/>
            </a:pPr>
            <a:r>
              <a:rPr lang="en-US" sz="2200" dirty="0" smtClean="0">
                <a:latin typeface="ALA BT Courier" panose="02070509030505020404" pitchFamily="50" charset="2"/>
              </a:rPr>
              <a:t>110 2_ $</a:t>
            </a:r>
            <a:r>
              <a:rPr lang="en-US" sz="2200" dirty="0">
                <a:latin typeface="ALA BT Courier" panose="02070509030505020404" pitchFamily="50" charset="2"/>
              </a:rPr>
              <a:t>a Canadian Curling </a:t>
            </a:r>
            <a:r>
              <a:rPr lang="en-US" sz="2200" dirty="0" smtClean="0">
                <a:latin typeface="ALA BT Courier" panose="02070509030505020404" pitchFamily="50" charset="2"/>
              </a:rPr>
              <a:t>Association, $e author.</a:t>
            </a:r>
          </a:p>
          <a:p>
            <a:pPr marL="800100" lvl="2" indent="0">
              <a:buNone/>
            </a:pPr>
            <a:r>
              <a:rPr lang="en-US" sz="2200" dirty="0" smtClean="0">
                <a:latin typeface="ALA BT Courier" panose="02070509030505020404" pitchFamily="50" charset="2"/>
              </a:rPr>
              <a:t>245 10 $</a:t>
            </a:r>
            <a:r>
              <a:rPr lang="en-US" sz="2200" dirty="0">
                <a:latin typeface="ALA BT Courier" panose="02070509030505020404" pitchFamily="50" charset="2"/>
              </a:rPr>
              <a:t>a Canadian Curling Association.</a:t>
            </a:r>
            <a:endParaRPr lang="en-US" sz="2200" dirty="0" smtClean="0">
              <a:latin typeface="ALA BT Courier" panose="02070509030505020404" pitchFamily="50" charset="2"/>
            </a:endParaRPr>
          </a:p>
          <a:p>
            <a:pPr marL="400050" lvl="1" indent="0">
              <a:buNone/>
            </a:pPr>
            <a:r>
              <a:rPr lang="en-US" dirty="0" smtClean="0">
                <a:solidFill>
                  <a:schemeClr val="tx2"/>
                </a:solidFill>
              </a:rPr>
              <a:t>As “added entry”:</a:t>
            </a:r>
            <a:endParaRPr lang="en-US" dirty="0">
              <a:solidFill>
                <a:schemeClr val="tx2"/>
              </a:solidFill>
            </a:endParaRPr>
          </a:p>
          <a:p>
            <a:pPr marL="800100" lvl="2" indent="0">
              <a:buNone/>
            </a:pPr>
            <a:r>
              <a:rPr lang="en-US" sz="2200" dirty="0" smtClean="0">
                <a:latin typeface="ALA BT Courier" panose="02070509030505020404" pitchFamily="50" charset="2"/>
              </a:rPr>
              <a:t>710 2? $i </a:t>
            </a:r>
            <a:r>
              <a:rPr lang="en-US" sz="2000" i="1" dirty="0" smtClean="0"/>
              <a:t>{App. J relationship designator}</a:t>
            </a:r>
            <a:r>
              <a:rPr lang="en-US" sz="2200" dirty="0">
                <a:latin typeface="ALA BT Courier" panose="02070509030505020404" pitchFamily="50" charset="2"/>
              </a:rPr>
              <a:t>: $a Canadian Curling </a:t>
            </a:r>
            <a:r>
              <a:rPr lang="en-US" sz="2200" dirty="0" smtClean="0">
                <a:latin typeface="ALA BT Courier" panose="02070509030505020404" pitchFamily="50" charset="2"/>
              </a:rPr>
              <a:t>Association. $</a:t>
            </a:r>
            <a:r>
              <a:rPr lang="en-US" sz="2200" dirty="0">
                <a:latin typeface="ALA BT Courier" panose="02070509030505020404" pitchFamily="50" charset="2"/>
              </a:rPr>
              <a:t>t Canadian Curling Association.</a:t>
            </a:r>
            <a:endParaRPr lang="en-US" sz="2200" dirty="0" smtClean="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29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57268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Training Overview</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Day 1: CONSER/PCC Core elements in RDA Chapters 1-2</a:t>
            </a:r>
          </a:p>
          <a:p>
            <a:r>
              <a:rPr lang="en-US" dirty="0" smtClean="0">
                <a:solidFill>
                  <a:schemeClr val="tx2"/>
                </a:solidFill>
              </a:rPr>
              <a:t>Day 2</a:t>
            </a:r>
            <a:r>
              <a:rPr lang="en-US" dirty="0">
                <a:solidFill>
                  <a:schemeClr val="tx2"/>
                </a:solidFill>
              </a:rPr>
              <a:t> (today)</a:t>
            </a:r>
            <a:r>
              <a:rPr lang="en-US" dirty="0" smtClean="0">
                <a:solidFill>
                  <a:schemeClr val="tx2"/>
                </a:solidFill>
              </a:rPr>
              <a:t>: CONSER/PCC Core elements in RDA Chapters 3-end</a:t>
            </a:r>
          </a:p>
          <a:p>
            <a:r>
              <a:rPr lang="en-US" dirty="0" smtClean="0">
                <a:solidFill>
                  <a:schemeClr val="tx2"/>
                </a:solidFill>
              </a:rPr>
              <a:t>Day 3: making changes/working with copy</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45996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57400"/>
          </a:xfrm>
        </p:spPr>
        <p:txBody>
          <a:bodyPr>
            <a:normAutofit/>
          </a:bodyPr>
          <a:lstStyle/>
          <a:p>
            <a:r>
              <a:rPr lang="en-US" dirty="0" smtClean="0">
                <a:solidFill>
                  <a:schemeClr val="tx2"/>
                </a:solidFill>
              </a:rPr>
              <a:t>Authorized Access Point Representing an Expression</a:t>
            </a:r>
            <a:br>
              <a:rPr lang="en-US" dirty="0" smtClean="0">
                <a:solidFill>
                  <a:schemeClr val="tx2"/>
                </a:solidFill>
              </a:rPr>
            </a:br>
            <a:r>
              <a:rPr lang="en-US" sz="3600" dirty="0" smtClean="0">
                <a:solidFill>
                  <a:schemeClr val="tx2"/>
                </a:solidFill>
                <a:hlinkClick r:id="rId3"/>
              </a:rPr>
              <a:t>RDA 6.27.3</a:t>
            </a:r>
            <a:endParaRPr lang="en-US" sz="3600" dirty="0">
              <a:solidFill>
                <a:schemeClr val="tx2"/>
              </a:solidFill>
            </a:endParaRPr>
          </a:p>
        </p:txBody>
      </p:sp>
      <p:sp>
        <p:nvSpPr>
          <p:cNvPr id="3" name="Content Placeholder 2"/>
          <p:cNvSpPr>
            <a:spLocks noGrp="1"/>
          </p:cNvSpPr>
          <p:nvPr>
            <p:ph idx="1"/>
          </p:nvPr>
        </p:nvSpPr>
        <p:spPr>
          <a:xfrm>
            <a:off x="457200" y="2514600"/>
            <a:ext cx="8229600" cy="3611880"/>
          </a:xfrm>
        </p:spPr>
        <p:txBody>
          <a:bodyPr/>
          <a:lstStyle/>
          <a:p>
            <a:r>
              <a:rPr lang="en-US" dirty="0" smtClean="0">
                <a:solidFill>
                  <a:schemeClr val="tx2"/>
                </a:solidFill>
              </a:rPr>
              <a:t>When to use?  When needed to distinguish from another expression of the same work</a:t>
            </a:r>
          </a:p>
          <a:p>
            <a:r>
              <a:rPr lang="en-US" dirty="0" smtClean="0">
                <a:solidFill>
                  <a:schemeClr val="tx2"/>
                </a:solidFill>
              </a:rPr>
              <a:t>See LC-PCC PS 6.27.3</a:t>
            </a:r>
          </a:p>
          <a:p>
            <a:pPr lvl="1"/>
            <a:r>
              <a:rPr lang="en-US" sz="3200" dirty="0" smtClean="0">
                <a:solidFill>
                  <a:schemeClr val="tx2"/>
                </a:solidFill>
              </a:rPr>
              <a:t>Textual resources: use for translations and language editions</a:t>
            </a:r>
          </a:p>
          <a:p>
            <a:pPr lvl="2"/>
            <a:r>
              <a:rPr lang="en-US" sz="2800" dirty="0" smtClean="0">
                <a:solidFill>
                  <a:schemeClr val="tx2"/>
                </a:solidFill>
              </a:rPr>
              <a:t>Qualify by language of the expression in $l</a:t>
            </a:r>
          </a:p>
          <a:p>
            <a:pPr marL="1371600" lvl="3" indent="0">
              <a:buNone/>
            </a:pPr>
            <a:r>
              <a:rPr lang="en-US" dirty="0" smtClean="0">
                <a:latin typeface="ALA BT Courier" panose="02070509030505020404" pitchFamily="50" charset="2"/>
              </a:rPr>
              <a:t>$a Kolloidny</a:t>
            </a:r>
            <a:r>
              <a:rPr lang="en-US" b="1" dirty="0" smtClean="0">
                <a:latin typeface="Courier New" panose="02070309020205020404" pitchFamily="49" charset="0"/>
                <a:cs typeface="Courier New" panose="02070309020205020404" pitchFamily="49" charset="0"/>
              </a:rPr>
              <a:t>ĭ</a:t>
            </a:r>
            <a:r>
              <a:rPr lang="en-US" dirty="0" smtClean="0">
                <a:latin typeface="ALA BT Courier" panose="02070509030505020404" pitchFamily="50" charset="2"/>
              </a:rPr>
              <a:t> zhurnal</a:t>
            </a:r>
            <a:r>
              <a:rPr lang="en-US" dirty="0">
                <a:latin typeface="ALA BT Courier" panose="02070509030505020404" pitchFamily="50" charset="2"/>
              </a:rPr>
              <a:t>. </a:t>
            </a:r>
            <a:r>
              <a:rPr lang="en-US" dirty="0" smtClean="0">
                <a:latin typeface="ALA BT Courier" panose="02070509030505020404" pitchFamily="50" charset="2"/>
              </a:rPr>
              <a:t>$l English</a:t>
            </a:r>
          </a:p>
        </p:txBody>
      </p:sp>
      <p:sp>
        <p:nvSpPr>
          <p:cNvPr id="4" name="Slide Number Placeholder 3"/>
          <p:cNvSpPr>
            <a:spLocks noGrp="1"/>
          </p:cNvSpPr>
          <p:nvPr>
            <p:ph type="sldNum" sz="quarter" idx="12"/>
          </p:nvPr>
        </p:nvSpPr>
        <p:spPr/>
        <p:txBody>
          <a:bodyPr/>
          <a:lstStyle/>
          <a:p>
            <a:fld id="{5850983C-42EE-4FAE-97EF-E9ED6A9AF7E2}" type="slidenum">
              <a:rPr lang="en-US" smtClean="0"/>
              <a:t>30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4334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Quick Quiz!</a:t>
            </a:r>
            <a:br>
              <a:rPr lang="en-US" sz="4900" dirty="0" smtClean="0">
                <a:solidFill>
                  <a:schemeClr val="tx2"/>
                </a:solidFill>
              </a:rPr>
            </a:br>
            <a:r>
              <a:rPr lang="en-US" sz="4000" dirty="0" smtClean="0">
                <a:solidFill>
                  <a:schemeClr val="tx2"/>
                </a:solidFill>
              </a:rPr>
              <a:t>Expression AAPs</a:t>
            </a:r>
            <a:endParaRPr lang="en-US" sz="4000" dirty="0">
              <a:solidFill>
                <a:schemeClr val="tx2"/>
              </a:solidFill>
            </a:endParaRPr>
          </a:p>
        </p:txBody>
      </p:sp>
      <p:sp>
        <p:nvSpPr>
          <p:cNvPr id="3" name="Content Placeholder 2"/>
          <p:cNvSpPr>
            <a:spLocks noGrp="1"/>
          </p:cNvSpPr>
          <p:nvPr>
            <p:ph idx="1"/>
          </p:nvPr>
        </p:nvSpPr>
        <p:spPr>
          <a:xfrm>
            <a:off x="457200" y="1600200"/>
            <a:ext cx="8229600" cy="4939992"/>
          </a:xfrm>
        </p:spPr>
        <p:txBody>
          <a:bodyPr>
            <a:normAutofit fontScale="92500" lnSpcReduction="10000"/>
          </a:bodyPr>
          <a:lstStyle/>
          <a:p>
            <a:r>
              <a:rPr lang="en-US" dirty="0" smtClean="0">
                <a:solidFill>
                  <a:schemeClr val="tx2"/>
                </a:solidFill>
              </a:rPr>
              <a:t>Case #4 expression additional element</a:t>
            </a:r>
          </a:p>
          <a:p>
            <a:pPr marL="400050" lvl="1" indent="0">
              <a:buNone/>
            </a:pPr>
            <a:r>
              <a:rPr lang="en-US" dirty="0">
                <a:solidFill>
                  <a:schemeClr val="tx2"/>
                </a:solidFill>
              </a:rPr>
              <a:t>Language of expression: </a:t>
            </a:r>
            <a:r>
              <a:rPr lang="en-US" dirty="0" smtClean="0"/>
              <a:t>Spanish</a:t>
            </a:r>
          </a:p>
          <a:p>
            <a:r>
              <a:rPr lang="en-US" dirty="0" smtClean="0">
                <a:solidFill>
                  <a:schemeClr val="tx2"/>
                </a:solidFill>
              </a:rPr>
              <a:t>Case #4 expression AAP</a:t>
            </a:r>
          </a:p>
          <a:p>
            <a:pPr marL="400050" lvl="1" indent="0">
              <a:buNone/>
            </a:pPr>
            <a:r>
              <a:rPr lang="en-US" dirty="0"/>
              <a:t>Finance &amp; development (International Monetary Fund</a:t>
            </a:r>
            <a:r>
              <a:rPr lang="en-US" dirty="0" smtClean="0"/>
              <a:t>). Spanish</a:t>
            </a:r>
          </a:p>
          <a:p>
            <a:pPr marL="400050" lvl="1" indent="0">
              <a:buNone/>
            </a:pPr>
            <a:r>
              <a:rPr lang="en-US" dirty="0" smtClean="0">
                <a:solidFill>
                  <a:schemeClr val="tx2"/>
                </a:solidFill>
              </a:rPr>
              <a:t>As “main entry”:</a:t>
            </a:r>
          </a:p>
          <a:p>
            <a:pPr marL="800100" lvl="2" indent="0">
              <a:buNone/>
            </a:pPr>
            <a:r>
              <a:rPr lang="en-US" sz="2200" dirty="0" smtClean="0">
                <a:latin typeface="ALA BT Courier" panose="02070509030505020404" pitchFamily="50" charset="2"/>
              </a:rPr>
              <a:t>130 0_ $</a:t>
            </a:r>
            <a:r>
              <a:rPr lang="en-US" sz="2200" dirty="0">
                <a:latin typeface="ALA BT Courier" panose="02070509030505020404" pitchFamily="50" charset="2"/>
              </a:rPr>
              <a:t>a Finance &amp; development (International Monetary Fund). $l </a:t>
            </a:r>
            <a:r>
              <a:rPr lang="en-US" sz="2200" dirty="0" smtClean="0">
                <a:latin typeface="ALA BT Courier" panose="02070509030505020404" pitchFamily="50" charset="2"/>
              </a:rPr>
              <a:t>Spanish.</a:t>
            </a:r>
          </a:p>
          <a:p>
            <a:pPr marL="800100" lvl="2" indent="0">
              <a:buNone/>
            </a:pPr>
            <a:r>
              <a:rPr lang="en-US" sz="2200" dirty="0" smtClean="0">
                <a:solidFill>
                  <a:schemeClr val="tx1">
                    <a:lumMod val="65000"/>
                    <a:lumOff val="35000"/>
                  </a:schemeClr>
                </a:solidFill>
                <a:latin typeface="ALA BT Courier" panose="02070509030505020404" pitchFamily="50" charset="2"/>
              </a:rPr>
              <a:t>245 10 $a Finanzas y desarrollo</a:t>
            </a:r>
          </a:p>
          <a:p>
            <a:pPr marL="400050" lvl="1" indent="0">
              <a:buNone/>
            </a:pPr>
            <a:r>
              <a:rPr lang="en-US" dirty="0" smtClean="0">
                <a:solidFill>
                  <a:schemeClr val="tx2"/>
                </a:solidFill>
              </a:rPr>
              <a:t>As “added entry”:</a:t>
            </a:r>
          </a:p>
          <a:p>
            <a:pPr marL="800100" lvl="2" indent="0">
              <a:buNone/>
            </a:pPr>
            <a:r>
              <a:rPr lang="en-US" sz="2200" dirty="0">
                <a:latin typeface="ALA BT Courier" panose="02070509030505020404" pitchFamily="50" charset="2"/>
              </a:rPr>
              <a:t>730 0? $i </a:t>
            </a:r>
            <a:r>
              <a:rPr lang="en-US" sz="2100" i="1" dirty="0"/>
              <a:t>{App. J relationship designator}</a:t>
            </a:r>
            <a:r>
              <a:rPr lang="en-US" sz="2200" dirty="0">
                <a:latin typeface="ALA BT Courier" panose="02070509030505020404" pitchFamily="50" charset="2"/>
              </a:rPr>
              <a:t>: </a:t>
            </a:r>
            <a:r>
              <a:rPr lang="en-US" sz="2200" dirty="0" smtClean="0">
                <a:latin typeface="ALA BT Courier" panose="02070509030505020404" pitchFamily="50" charset="2"/>
              </a:rPr>
              <a:t>$a </a:t>
            </a:r>
            <a:r>
              <a:rPr lang="en-US" sz="2200" dirty="0">
                <a:latin typeface="ALA BT Courier" panose="02070509030505020404" pitchFamily="50" charset="2"/>
              </a:rPr>
              <a:t>Finance &amp; development (International Monetary Fund</a:t>
            </a:r>
            <a:r>
              <a:rPr lang="en-US" sz="2200" dirty="0" smtClean="0">
                <a:latin typeface="ALA BT Courier" panose="02070509030505020404" pitchFamily="50" charset="2"/>
              </a:rPr>
              <a:t>). $l Spanish.</a:t>
            </a:r>
          </a:p>
        </p:txBody>
      </p:sp>
      <p:sp>
        <p:nvSpPr>
          <p:cNvPr id="4" name="Slide Number Placeholder 3"/>
          <p:cNvSpPr>
            <a:spLocks noGrp="1"/>
          </p:cNvSpPr>
          <p:nvPr>
            <p:ph type="sldNum" sz="quarter" idx="12"/>
          </p:nvPr>
        </p:nvSpPr>
        <p:spPr/>
        <p:txBody>
          <a:bodyPr/>
          <a:lstStyle/>
          <a:p>
            <a:fld id="{5850983C-42EE-4FAE-97EF-E9ED6A9AF7E2}" type="slidenum">
              <a:rPr lang="en-US" smtClean="0"/>
              <a:t>31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78569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tx2"/>
                </a:solidFill>
              </a:rPr>
              <a:t>AAP for the Work/Expression:</a:t>
            </a:r>
            <a:br>
              <a:rPr lang="en-US" dirty="0" smtClean="0">
                <a:solidFill>
                  <a:schemeClr val="tx2"/>
                </a:solidFill>
              </a:rPr>
            </a:br>
            <a:r>
              <a:rPr lang="en-US" dirty="0" smtClean="0">
                <a:solidFill>
                  <a:schemeClr val="tx2"/>
                </a:solidFill>
              </a:rPr>
              <a:t>Putting It All Together</a:t>
            </a:r>
            <a:endParaRPr lang="en-US"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dirty="0" smtClean="0">
                <a:solidFill>
                  <a:schemeClr val="tx2"/>
                </a:solidFill>
              </a:rPr>
              <a:t>Is there a named creator?</a:t>
            </a:r>
          </a:p>
          <a:p>
            <a:pPr lvl="1"/>
            <a:r>
              <a:rPr lang="en-US" dirty="0" smtClean="0">
                <a:solidFill>
                  <a:schemeClr val="tx2"/>
                </a:solidFill>
              </a:rPr>
              <a:t>Yes: use AAP for the creator in MARC 100/110/111</a:t>
            </a:r>
          </a:p>
          <a:p>
            <a:pPr lvl="1"/>
            <a:r>
              <a:rPr lang="en-US" dirty="0" smtClean="0">
                <a:solidFill>
                  <a:schemeClr val="tx2"/>
                </a:solidFill>
              </a:rPr>
              <a:t>No: do not use MARC 100/110/111</a:t>
            </a:r>
          </a:p>
          <a:p>
            <a:r>
              <a:rPr lang="en-US" dirty="0" smtClean="0">
                <a:solidFill>
                  <a:schemeClr val="tx2"/>
                </a:solidFill>
              </a:rPr>
              <a:t>Does the preferred title differ from the title proper (e.g. are any qualifiers required)?</a:t>
            </a:r>
          </a:p>
          <a:p>
            <a:pPr lvl="1"/>
            <a:r>
              <a:rPr lang="en-US" dirty="0" smtClean="0">
                <a:solidFill>
                  <a:schemeClr val="tx2"/>
                </a:solidFill>
              </a:rPr>
              <a:t>Yes: record title in MARC 130 (if no 100/110/111) or 240</a:t>
            </a:r>
          </a:p>
          <a:p>
            <a:pPr lvl="1"/>
            <a:r>
              <a:rPr lang="en-US" dirty="0" smtClean="0">
                <a:solidFill>
                  <a:schemeClr val="tx2"/>
                </a:solidFill>
              </a:rPr>
              <a:t>No: let the title proper of the </a:t>
            </a:r>
            <a:r>
              <a:rPr lang="en-US" dirty="0">
                <a:solidFill>
                  <a:schemeClr val="tx2"/>
                </a:solidFill>
              </a:rPr>
              <a:t>manifestation </a:t>
            </a:r>
            <a:r>
              <a:rPr lang="en-US" dirty="0" smtClean="0">
                <a:solidFill>
                  <a:schemeClr val="tx2"/>
                </a:solidFill>
              </a:rPr>
              <a:t>in MARC 245 stand as the preferred title</a:t>
            </a:r>
          </a:p>
          <a:p>
            <a:pPr lvl="1"/>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02445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1905000"/>
            <a:ext cx="8458200" cy="32004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work and expression           authorized access points</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33</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8211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work and expression AAPs</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A</a:t>
            </a:r>
          </a:p>
          <a:p>
            <a:pPr marL="400050" lvl="1" indent="0">
              <a:buNone/>
            </a:pPr>
            <a:r>
              <a:rPr lang="en-US" sz="2400" dirty="0" smtClean="0">
                <a:latin typeface="ALA BT Courier" panose="02070509030505020404" pitchFamily="50" charset="2"/>
              </a:rPr>
              <a:t>245 00 $a New books on women, gender, and feminism.</a:t>
            </a:r>
          </a:p>
          <a:p>
            <a:r>
              <a:rPr lang="en-US" dirty="0" smtClean="0">
                <a:solidFill>
                  <a:schemeClr val="tx2"/>
                </a:solidFill>
              </a:rPr>
              <a:t>Example B</a:t>
            </a:r>
          </a:p>
          <a:p>
            <a:pPr marL="400050" lvl="1" indent="0">
              <a:buNone/>
            </a:pPr>
            <a:r>
              <a:rPr lang="en-US" sz="2400" dirty="0">
                <a:latin typeface="ALA BT Courier" panose="02070509030505020404" pitchFamily="50" charset="2"/>
              </a:rPr>
              <a:t>130 0_ $a Trapline (Reno, Nev</a:t>
            </a:r>
            <a:r>
              <a:rPr lang="en-US" sz="2400" dirty="0" smtClean="0">
                <a:latin typeface="ALA BT Courier" panose="02070509030505020404" pitchFamily="50" charset="2"/>
              </a:rPr>
              <a:t>.)</a:t>
            </a:r>
            <a:endParaRPr lang="en-US" sz="2400" dirty="0" smtClean="0">
              <a:solidFill>
                <a:schemeClr val="tx2"/>
              </a:solidFill>
              <a:latin typeface="ALA BT Courier" panose="02070509030505020404" pitchFamily="50" charset="2"/>
            </a:endParaRPr>
          </a:p>
          <a:p>
            <a:pPr lvl="1"/>
            <a:r>
              <a:rPr lang="en-US" sz="2600" dirty="0">
                <a:solidFill>
                  <a:schemeClr val="tx2"/>
                </a:solidFill>
              </a:rPr>
              <a:t>A different choice of qualifier may also be </a:t>
            </a:r>
            <a:r>
              <a:rPr lang="en-US" sz="2600" dirty="0" smtClean="0">
                <a:solidFill>
                  <a:schemeClr val="tx2"/>
                </a:solidFill>
              </a:rPr>
              <a:t>acceptable</a:t>
            </a:r>
          </a:p>
          <a:p>
            <a:r>
              <a:rPr lang="en-US" dirty="0" smtClean="0">
                <a:solidFill>
                  <a:schemeClr val="tx2"/>
                </a:solidFill>
              </a:rPr>
              <a:t>Example C</a:t>
            </a:r>
          </a:p>
          <a:p>
            <a:pPr marL="400050" lvl="1" indent="0">
              <a:buNone/>
            </a:pPr>
            <a:r>
              <a:rPr lang="en-US" sz="2400" dirty="0" smtClean="0">
                <a:latin typeface="ALA BT Courier" panose="02070509030505020404" pitchFamily="50" charset="2"/>
              </a:rPr>
              <a:t>130 0_ $a To wit (American Humor Studies Association)</a:t>
            </a:r>
            <a:endParaRPr lang="en-US" sz="24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2699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a:t>
            </a:r>
            <a:br>
              <a:rPr lang="en-US" sz="4900" dirty="0" smtClean="0">
                <a:solidFill>
                  <a:schemeClr val="tx2"/>
                </a:solidFill>
              </a:rPr>
            </a:br>
            <a:r>
              <a:rPr lang="en-US" sz="4000" dirty="0" smtClean="0">
                <a:solidFill>
                  <a:schemeClr val="tx2"/>
                </a:solidFill>
              </a:rPr>
              <a:t>on work and expression AAPs cont’d</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D</a:t>
            </a:r>
          </a:p>
          <a:p>
            <a:pPr marL="400050" lvl="1" indent="0">
              <a:buNone/>
            </a:pPr>
            <a:r>
              <a:rPr lang="en-US" sz="2400" dirty="0" smtClean="0">
                <a:latin typeface="ALA BT Courier" panose="02070509030505020404" pitchFamily="50" charset="2"/>
              </a:rPr>
              <a:t>245 00 $a Privacy journal.</a:t>
            </a:r>
          </a:p>
          <a:p>
            <a:r>
              <a:rPr lang="en-US" dirty="0" smtClean="0">
                <a:solidFill>
                  <a:schemeClr val="tx2"/>
                </a:solidFill>
              </a:rPr>
              <a:t>Example E</a:t>
            </a:r>
          </a:p>
          <a:p>
            <a:pPr marL="400050" lvl="1" indent="0">
              <a:buNone/>
            </a:pPr>
            <a:r>
              <a:rPr lang="en-US" sz="2400" dirty="0">
                <a:latin typeface="ALA BT Courier" panose="02070509030505020404" pitchFamily="50" charset="2"/>
              </a:rPr>
              <a:t>245 00 $a </a:t>
            </a:r>
            <a:r>
              <a:rPr lang="en-US" sz="2400" dirty="0" smtClean="0">
                <a:latin typeface="ALA BT Courier" panose="02070509030505020404" pitchFamily="50" charset="2"/>
              </a:rPr>
              <a:t>Business travel planner. $p Europe, Africa, Middle East.</a:t>
            </a:r>
            <a:endParaRPr lang="en-US" sz="2400" dirty="0" smtClean="0">
              <a:solidFill>
                <a:schemeClr val="tx2"/>
              </a:solidFill>
              <a:latin typeface="ALA BT Courier" panose="02070509030505020404" pitchFamily="50" charset="2"/>
            </a:endParaRPr>
          </a:p>
          <a:p>
            <a:r>
              <a:rPr lang="en-US" dirty="0" smtClean="0">
                <a:solidFill>
                  <a:schemeClr val="tx2"/>
                </a:solidFill>
              </a:rPr>
              <a:t>Example F</a:t>
            </a:r>
          </a:p>
          <a:p>
            <a:pPr marL="400050" lvl="1" indent="0">
              <a:buNone/>
            </a:pPr>
            <a:r>
              <a:rPr lang="en-US" sz="2400" dirty="0" smtClean="0">
                <a:latin typeface="ALA BT Courier" panose="02070509030505020404" pitchFamily="50" charset="2"/>
              </a:rPr>
              <a:t>130 0_ </a:t>
            </a:r>
            <a:r>
              <a:rPr lang="en-US" sz="2400" dirty="0">
                <a:latin typeface="ALA BT Courier" panose="02070509030505020404" pitchFamily="50" charset="2"/>
              </a:rPr>
              <a:t>$a Zahlungsbilanz der </a:t>
            </a:r>
            <a:r>
              <a:rPr lang="en-US" sz="2400" dirty="0" smtClean="0">
                <a:latin typeface="ALA BT Courier" panose="02070509030505020404" pitchFamily="50" charset="2"/>
              </a:rPr>
              <a:t>Schweiz. $l English.</a:t>
            </a:r>
            <a:endParaRPr lang="en-US" sz="2400" dirty="0" smtClean="0">
              <a:solidFill>
                <a:schemeClr val="tx2"/>
              </a:solidFill>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80673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Language of the Content</a:t>
            </a:r>
            <a:br>
              <a:rPr lang="en-US" sz="4900" dirty="0" smtClean="0">
                <a:solidFill>
                  <a:schemeClr val="tx2"/>
                </a:solidFill>
              </a:rPr>
            </a:br>
            <a:r>
              <a:rPr lang="en-US" sz="4000" dirty="0" smtClean="0">
                <a:solidFill>
                  <a:schemeClr val="tx2"/>
                </a:solidFill>
                <a:hlinkClick r:id="rId3"/>
              </a:rPr>
              <a:t>RDA 7.12</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PCC recommended but not Core</a:t>
            </a:r>
          </a:p>
          <a:p>
            <a:r>
              <a:rPr lang="en-US" dirty="0" smtClean="0">
                <a:solidFill>
                  <a:schemeClr val="tx2"/>
                </a:solidFill>
              </a:rPr>
              <a:t>Used for expansion or refinement of what is in FF Lang and 041</a:t>
            </a:r>
          </a:p>
          <a:p>
            <a:r>
              <a:rPr lang="en-US" dirty="0" smtClean="0">
                <a:solidFill>
                  <a:schemeClr val="tx2"/>
                </a:solidFill>
              </a:rPr>
              <a:t>Required if you are applying RDA 7.13.2…</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36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92497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Form of Notation: Script</a:t>
            </a:r>
            <a:br>
              <a:rPr lang="en-US" sz="4900" dirty="0" smtClean="0">
                <a:solidFill>
                  <a:schemeClr val="tx2"/>
                </a:solidFill>
              </a:rPr>
            </a:br>
            <a:r>
              <a:rPr lang="en-US" sz="4000" dirty="0" smtClean="0">
                <a:solidFill>
                  <a:schemeClr val="tx2"/>
                </a:solidFill>
                <a:hlinkClick r:id="rId3"/>
              </a:rPr>
              <a:t>RDA 7.13.2</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PCC </a:t>
            </a:r>
            <a:r>
              <a:rPr lang="en-US" dirty="0">
                <a:solidFill>
                  <a:schemeClr val="tx2"/>
                </a:solidFill>
              </a:rPr>
              <a:t>Core </a:t>
            </a:r>
            <a:r>
              <a:rPr lang="en-US" dirty="0" smtClean="0">
                <a:solidFill>
                  <a:schemeClr val="tx2"/>
                </a:solidFill>
              </a:rPr>
              <a:t>“if </a:t>
            </a:r>
            <a:r>
              <a:rPr lang="en-US" dirty="0">
                <a:solidFill>
                  <a:schemeClr val="tx2"/>
                </a:solidFill>
              </a:rPr>
              <a:t>a language is commonly written in more than one script, and if the resource is in a script other than the primary one for the </a:t>
            </a:r>
            <a:r>
              <a:rPr lang="en-US" dirty="0" smtClean="0">
                <a:solidFill>
                  <a:schemeClr val="tx2"/>
                </a:solidFill>
              </a:rPr>
              <a:t>language.”</a:t>
            </a:r>
          </a:p>
          <a:p>
            <a:r>
              <a:rPr lang="en-US" dirty="0" smtClean="0">
                <a:solidFill>
                  <a:schemeClr val="tx2"/>
                </a:solidFill>
              </a:rPr>
              <a:t>See examples at LC-PCC PS 7.13.2.3 &amp; 7.13.2.4</a:t>
            </a:r>
          </a:p>
          <a:p>
            <a:r>
              <a:rPr lang="en-US" dirty="0" smtClean="0">
                <a:solidFill>
                  <a:schemeClr val="tx2"/>
                </a:solidFill>
              </a:rPr>
              <a:t>You (should) already know whether you need to use it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37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1693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PFCs Associated with a Work</a:t>
            </a:r>
            <a:br>
              <a:rPr lang="en-US" sz="4900" dirty="0" smtClean="0">
                <a:solidFill>
                  <a:schemeClr val="tx2"/>
                </a:solidFill>
              </a:rPr>
            </a:br>
            <a:r>
              <a:rPr lang="en-US" sz="4000" dirty="0" smtClean="0">
                <a:solidFill>
                  <a:schemeClr val="tx2"/>
                </a:solidFill>
                <a:hlinkClick r:id="rId3"/>
              </a:rPr>
              <a:t>RDA Chapter 19</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What’s PCC Core?</a:t>
            </a:r>
          </a:p>
          <a:p>
            <a:pPr marL="400050" lvl="1" indent="0">
              <a:buNone/>
            </a:pPr>
            <a:r>
              <a:rPr lang="en-US" sz="3200" dirty="0">
                <a:solidFill>
                  <a:schemeClr val="tx2"/>
                </a:solidFill>
              </a:rPr>
              <a:t>Only the PFC whose name is part of </a:t>
            </a:r>
            <a:r>
              <a:rPr lang="en-US" sz="3200" dirty="0" smtClean="0">
                <a:solidFill>
                  <a:schemeClr val="tx2"/>
                </a:solidFill>
              </a:rPr>
              <a:t>AAP </a:t>
            </a:r>
            <a:r>
              <a:rPr lang="en-US" sz="3200" dirty="0">
                <a:solidFill>
                  <a:schemeClr val="tx2"/>
                </a:solidFill>
              </a:rPr>
              <a:t>for the work (i.e. MARC 100/110/111</a:t>
            </a:r>
            <a:r>
              <a:rPr lang="en-US" sz="3200" dirty="0" smtClean="0">
                <a:solidFill>
                  <a:schemeClr val="tx2"/>
                </a:solidFill>
              </a:rPr>
              <a:t>)</a:t>
            </a:r>
          </a:p>
          <a:p>
            <a:pPr lvl="1"/>
            <a:r>
              <a:rPr lang="en-US" sz="3200" dirty="0" smtClean="0">
                <a:solidFill>
                  <a:schemeClr val="tx2"/>
                </a:solidFill>
              </a:rPr>
              <a:t>Apply RDA 6.27-6.31 to determine this</a:t>
            </a:r>
          </a:p>
          <a:p>
            <a:pPr lvl="1"/>
            <a:r>
              <a:rPr lang="en-US" sz="3200" dirty="0" smtClean="0">
                <a:solidFill>
                  <a:schemeClr val="tx2"/>
                </a:solidFill>
              </a:rPr>
              <a:t>Don’t always have one, but if you do:</a:t>
            </a:r>
          </a:p>
          <a:p>
            <a:pPr lvl="2"/>
            <a:r>
              <a:rPr lang="en-US" sz="3200" dirty="0" smtClean="0">
                <a:solidFill>
                  <a:schemeClr val="tx2"/>
                </a:solidFill>
              </a:rPr>
              <a:t>Usually</a:t>
            </a:r>
            <a:r>
              <a:rPr lang="en-US" sz="3200" dirty="0">
                <a:solidFill>
                  <a:schemeClr val="tx2"/>
                </a:solidFill>
              </a:rPr>
              <a:t>: Creator (RDA 19.2)</a:t>
            </a:r>
            <a:endParaRPr lang="en-US" sz="3200" dirty="0" smtClean="0">
              <a:solidFill>
                <a:schemeClr val="tx2"/>
              </a:solidFill>
            </a:endParaRPr>
          </a:p>
          <a:p>
            <a:pPr lvl="2"/>
            <a:r>
              <a:rPr lang="en-US" sz="3200" dirty="0">
                <a:solidFill>
                  <a:schemeClr val="tx2"/>
                </a:solidFill>
              </a:rPr>
              <a:t>Rarely: Other PFC Associated with a Work (RDA 19.3) </a:t>
            </a:r>
            <a:r>
              <a:rPr lang="en-US" sz="2800" dirty="0">
                <a:solidFill>
                  <a:schemeClr val="tx2"/>
                </a:solidFill>
              </a:rPr>
              <a:t>(mostly legal works</a:t>
            </a:r>
            <a:r>
              <a:rPr lang="en-US" sz="2800" dirty="0" smtClean="0">
                <a:solidFill>
                  <a:schemeClr val="tx2"/>
                </a:solidFill>
              </a:rPr>
              <a:t>)</a:t>
            </a:r>
          </a:p>
        </p:txBody>
      </p:sp>
      <p:sp>
        <p:nvSpPr>
          <p:cNvPr id="4" name="Slide Number Placeholder 3"/>
          <p:cNvSpPr>
            <a:spLocks noGrp="1"/>
          </p:cNvSpPr>
          <p:nvPr>
            <p:ph type="sldNum" sz="quarter" idx="12"/>
          </p:nvPr>
        </p:nvSpPr>
        <p:spPr/>
        <p:txBody>
          <a:bodyPr/>
          <a:lstStyle/>
          <a:p>
            <a:fld id="{5850983C-42EE-4FAE-97EF-E9ED6A9AF7E2}" type="slidenum">
              <a:rPr lang="en-US" smtClean="0"/>
              <a:t>38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85046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PFCs Associated with a Work cont’d</a:t>
            </a:r>
            <a:br>
              <a:rPr lang="en-US" sz="4900" dirty="0" smtClean="0">
                <a:solidFill>
                  <a:schemeClr val="tx2"/>
                </a:solidFill>
              </a:rPr>
            </a:br>
            <a:r>
              <a:rPr lang="en-US" sz="4000" dirty="0" smtClean="0">
                <a:solidFill>
                  <a:schemeClr val="tx2"/>
                </a:solidFill>
                <a:hlinkClick r:id="rId3"/>
              </a:rPr>
              <a:t>RDA Chapter 19</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PCC recommended but not Core:</a:t>
            </a:r>
          </a:p>
          <a:p>
            <a:pPr lvl="1"/>
            <a:r>
              <a:rPr lang="en-US" sz="3200" dirty="0" smtClean="0">
                <a:solidFill>
                  <a:schemeClr val="tx2"/>
                </a:solidFill>
              </a:rPr>
              <a:t>Any additional Creators </a:t>
            </a:r>
            <a:r>
              <a:rPr lang="en-US" dirty="0" smtClean="0">
                <a:solidFill>
                  <a:schemeClr val="tx2"/>
                </a:solidFill>
              </a:rPr>
              <a:t>(e.g. for collaborative works)</a:t>
            </a:r>
            <a:endParaRPr lang="en-US" sz="3200" dirty="0" smtClean="0">
              <a:solidFill>
                <a:schemeClr val="tx2"/>
              </a:solidFill>
            </a:endParaRPr>
          </a:p>
          <a:p>
            <a:pPr lvl="1"/>
            <a:r>
              <a:rPr lang="en-US" sz="3200" dirty="0" smtClean="0">
                <a:solidFill>
                  <a:schemeClr val="tx2"/>
                </a:solidFill>
              </a:rPr>
              <a:t>Any additional Other PFCs Associated with a Work </a:t>
            </a:r>
            <a:r>
              <a:rPr lang="en-US" dirty="0" smtClean="0">
                <a:solidFill>
                  <a:schemeClr val="tx2"/>
                </a:solidFill>
              </a:rPr>
              <a:t>(e.g. issuing body that is not also a creator)</a:t>
            </a:r>
            <a:endParaRPr lang="en-US" sz="3200" dirty="0" smtClean="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39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82422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Acronym review</a:t>
            </a:r>
            <a:endParaRPr lang="en-US" dirty="0">
              <a:solidFill>
                <a:schemeClr val="tx2"/>
              </a:solidFill>
            </a:endParaRPr>
          </a:p>
        </p:txBody>
      </p:sp>
      <p:sp>
        <p:nvSpPr>
          <p:cNvPr id="3" name="Content Placeholder 2"/>
          <p:cNvSpPr>
            <a:spLocks noGrp="1"/>
          </p:cNvSpPr>
          <p:nvPr>
            <p:ph sz="half" idx="1"/>
          </p:nvPr>
        </p:nvSpPr>
        <p:spPr>
          <a:xfrm>
            <a:off x="304800" y="1600200"/>
            <a:ext cx="1981200" cy="4525963"/>
          </a:xfrm>
        </p:spPr>
        <p:txBody>
          <a:bodyPr>
            <a:noAutofit/>
          </a:bodyPr>
          <a:lstStyle/>
          <a:p>
            <a:pPr marL="0" indent="0" algn="r">
              <a:buNone/>
            </a:pPr>
            <a:r>
              <a:rPr lang="en-US" dirty="0" smtClean="0">
                <a:solidFill>
                  <a:schemeClr val="tx2"/>
                </a:solidFill>
              </a:rPr>
              <a:t>CSR =</a:t>
            </a:r>
          </a:p>
          <a:p>
            <a:pPr marL="0" indent="0" algn="r">
              <a:buNone/>
            </a:pPr>
            <a:r>
              <a:rPr lang="en-US" dirty="0" smtClean="0">
                <a:solidFill>
                  <a:schemeClr val="tx2"/>
                </a:solidFill>
              </a:rPr>
              <a:t>LC-PCC PS =</a:t>
            </a:r>
          </a:p>
          <a:p>
            <a:pPr marL="0" indent="0" algn="r">
              <a:buNone/>
            </a:pPr>
            <a:endParaRPr lang="en-US" sz="2300" dirty="0">
              <a:solidFill>
                <a:schemeClr val="tx2"/>
              </a:solidFill>
            </a:endParaRPr>
          </a:p>
          <a:p>
            <a:pPr marL="0" indent="0" algn="r">
              <a:buNone/>
            </a:pPr>
            <a:r>
              <a:rPr lang="en-US" dirty="0" smtClean="0">
                <a:solidFill>
                  <a:schemeClr val="tx2"/>
                </a:solidFill>
              </a:rPr>
              <a:t>UCB PS =</a:t>
            </a:r>
          </a:p>
          <a:p>
            <a:pPr marL="0" indent="0" algn="r">
              <a:buNone/>
            </a:pPr>
            <a:r>
              <a:rPr lang="en-US" dirty="0" smtClean="0">
                <a:solidFill>
                  <a:schemeClr val="tx2"/>
                </a:solidFill>
              </a:rPr>
              <a:t>IR =</a:t>
            </a:r>
            <a:endParaRPr lang="en-US" dirty="0">
              <a:solidFill>
                <a:schemeClr val="tx2"/>
              </a:solidFill>
            </a:endParaRPr>
          </a:p>
          <a:p>
            <a:pPr marL="0" indent="0" algn="r">
              <a:buNone/>
            </a:pPr>
            <a:r>
              <a:rPr lang="en-US" dirty="0" smtClean="0">
                <a:solidFill>
                  <a:schemeClr val="tx2"/>
                </a:solidFill>
              </a:rPr>
              <a:t>P/N =</a:t>
            </a:r>
          </a:p>
          <a:p>
            <a:pPr marL="0" indent="0" algn="r">
              <a:buNone/>
            </a:pPr>
            <a:r>
              <a:rPr lang="en-US" dirty="0" smtClean="0">
                <a:solidFill>
                  <a:schemeClr val="tx2"/>
                </a:solidFill>
              </a:rPr>
              <a:t>CCM = </a:t>
            </a:r>
            <a:endParaRPr lang="en-US" dirty="0">
              <a:solidFill>
                <a:schemeClr val="tx2"/>
              </a:solidFill>
            </a:endParaRPr>
          </a:p>
        </p:txBody>
      </p:sp>
      <p:sp>
        <p:nvSpPr>
          <p:cNvPr id="4" name="Content Placeholder 3"/>
          <p:cNvSpPr>
            <a:spLocks noGrp="1"/>
          </p:cNvSpPr>
          <p:nvPr>
            <p:ph sz="half" idx="2"/>
          </p:nvPr>
        </p:nvSpPr>
        <p:spPr>
          <a:xfrm>
            <a:off x="2286000" y="1600200"/>
            <a:ext cx="6477000" cy="4525963"/>
          </a:xfrm>
        </p:spPr>
        <p:txBody>
          <a:bodyPr>
            <a:noAutofit/>
          </a:bodyPr>
          <a:lstStyle/>
          <a:p>
            <a:pPr marL="0" indent="0">
              <a:buNone/>
            </a:pPr>
            <a:r>
              <a:rPr lang="en-US" dirty="0" smtClean="0">
                <a:solidFill>
                  <a:schemeClr val="tx2"/>
                </a:solidFill>
              </a:rPr>
              <a:t>CONSER Standard Record</a:t>
            </a:r>
          </a:p>
          <a:p>
            <a:pPr marL="0" indent="0">
              <a:buNone/>
            </a:pPr>
            <a:r>
              <a:rPr lang="en-US" dirty="0" smtClean="0">
                <a:solidFill>
                  <a:schemeClr val="tx2"/>
                </a:solidFill>
              </a:rPr>
              <a:t>Library of Congress–Program for Coop. Cat. Policy Statement (RDA equiv. of LCRI)</a:t>
            </a:r>
          </a:p>
          <a:p>
            <a:pPr marL="0" indent="0">
              <a:buNone/>
            </a:pPr>
            <a:r>
              <a:rPr lang="en-US" dirty="0" smtClean="0">
                <a:solidFill>
                  <a:schemeClr val="tx2"/>
                </a:solidFill>
              </a:rPr>
              <a:t>UC Berkeley Policy Statement (local policy)</a:t>
            </a:r>
          </a:p>
          <a:p>
            <a:pPr marL="0" indent="0">
              <a:buNone/>
            </a:pPr>
            <a:r>
              <a:rPr lang="en-US" dirty="0" smtClean="0">
                <a:solidFill>
                  <a:schemeClr val="tx2"/>
                </a:solidFill>
              </a:rPr>
              <a:t>integrating resource</a:t>
            </a:r>
          </a:p>
          <a:p>
            <a:pPr marL="0" indent="0">
              <a:buNone/>
            </a:pPr>
            <a:r>
              <a:rPr lang="en-US" dirty="0" smtClean="0">
                <a:solidFill>
                  <a:schemeClr val="tx2"/>
                </a:solidFill>
              </a:rPr>
              <a:t>provider-neutral</a:t>
            </a:r>
          </a:p>
          <a:p>
            <a:pPr marL="0" indent="0">
              <a:buNone/>
            </a:pPr>
            <a:r>
              <a:rPr lang="en-US" dirty="0" smtClean="0">
                <a:solidFill>
                  <a:schemeClr val="tx2"/>
                </a:solidFill>
              </a:rPr>
              <a:t>CONSER Cataloging Manual</a:t>
            </a:r>
          </a:p>
        </p:txBody>
      </p:sp>
      <p:sp>
        <p:nvSpPr>
          <p:cNvPr id="5" name="Slide Number Placeholder 4"/>
          <p:cNvSpPr>
            <a:spLocks noGrp="1"/>
          </p:cNvSpPr>
          <p:nvPr>
            <p:ph type="sldNum" sz="quarter" idx="12"/>
          </p:nvPr>
        </p:nvSpPr>
        <p:spPr/>
        <p:txBody>
          <a:bodyPr/>
          <a:lstStyle/>
          <a:p>
            <a:fld id="{D58CA5BC-0915-4598-8AF6-3853EEF99DC2}" type="slidenum">
              <a:rPr lang="en-US" smtClean="0"/>
              <a:t>4</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568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Contributor</a:t>
            </a:r>
            <a:br>
              <a:rPr lang="en-US" sz="4900" dirty="0" smtClean="0">
                <a:solidFill>
                  <a:schemeClr val="tx2"/>
                </a:solidFill>
              </a:rPr>
            </a:br>
            <a:r>
              <a:rPr lang="en-US" sz="4000" dirty="0" smtClean="0">
                <a:solidFill>
                  <a:schemeClr val="tx2"/>
                </a:solidFill>
                <a:hlinkClick r:id="rId3"/>
              </a:rPr>
              <a:t>RDA 20.2</a:t>
            </a:r>
            <a:endParaRPr lang="en-US" sz="4000"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Not actually PCC Core for serials &amp; </a:t>
            </a:r>
            <a:r>
              <a:rPr lang="en-US" dirty="0" smtClean="0">
                <a:solidFill>
                  <a:schemeClr val="tx2"/>
                </a:solidFill>
              </a:rPr>
              <a:t>IRs</a:t>
            </a:r>
          </a:p>
          <a:p>
            <a:r>
              <a:rPr lang="en-US" dirty="0" smtClean="0">
                <a:solidFill>
                  <a:schemeClr val="tx2"/>
                </a:solidFill>
              </a:rPr>
              <a:t>Often not named for serials</a:t>
            </a:r>
          </a:p>
          <a:p>
            <a:r>
              <a:rPr lang="en-US" dirty="0" smtClean="0">
                <a:solidFill>
                  <a:schemeClr val="tx2"/>
                </a:solidFill>
              </a:rPr>
              <a:t>Any </a:t>
            </a:r>
            <a:r>
              <a:rPr lang="en-US" dirty="0">
                <a:solidFill>
                  <a:schemeClr val="tx2"/>
                </a:solidFill>
              </a:rPr>
              <a:t>that are named typically don’t have a relationship with the resource for all or most of its </a:t>
            </a:r>
            <a:r>
              <a:rPr lang="en-US" dirty="0" smtClean="0">
                <a:solidFill>
                  <a:schemeClr val="tx2"/>
                </a:solidFill>
              </a:rPr>
              <a:t>existence</a:t>
            </a:r>
          </a:p>
          <a:p>
            <a:r>
              <a:rPr lang="en-US" dirty="0" smtClean="0">
                <a:solidFill>
                  <a:schemeClr val="tx2"/>
                </a:solidFill>
              </a:rPr>
              <a:t>Always record in MARC 7XX, never 1XX</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19740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05000"/>
            <a:ext cx="8229600" cy="23241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Creator, Other PFC Associated with a Work, Contributor</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41</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1979473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A</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body</a:t>
            </a:r>
          </a:p>
          <a:p>
            <a:pPr marL="400050" lvl="1" indent="0">
              <a:buNone/>
            </a:pPr>
            <a:r>
              <a:rPr lang="en-US" dirty="0">
                <a:latin typeface="ALA BT Courier" panose="02070509030505020404" pitchFamily="50" charset="2"/>
              </a:rPr>
              <a:t>710 2_ $a </a:t>
            </a:r>
            <a:r>
              <a:rPr lang="en-US" dirty="0">
                <a:latin typeface="ALA BT Courier" panose="02070509030505020404" pitchFamily="50" charset="2"/>
                <a:hlinkClick r:id="rId3"/>
              </a:rPr>
              <a:t>University of Wisconsin System.</a:t>
            </a:r>
            <a:r>
              <a:rPr lang="en-US" dirty="0">
                <a:latin typeface="ALA BT Courier" panose="02070509030505020404" pitchFamily="50" charset="2"/>
              </a:rPr>
              <a:t> </a:t>
            </a:r>
            <a:r>
              <a:rPr lang="en-US" dirty="0" smtClean="0">
                <a:latin typeface="ALA BT Courier" panose="02070509030505020404" pitchFamily="50" charset="2"/>
              </a:rPr>
              <a:t>$b </a:t>
            </a:r>
            <a:r>
              <a:rPr lang="en-US" dirty="0">
                <a:latin typeface="ALA BT Courier" panose="02070509030505020404" pitchFamily="50" charset="2"/>
                <a:hlinkClick r:id="rId3"/>
              </a:rPr>
              <a:t>Women's Studies </a:t>
            </a:r>
            <a:r>
              <a:rPr lang="en-US" dirty="0" smtClean="0">
                <a:latin typeface="ALA BT Courier" panose="02070509030505020404" pitchFamily="50" charset="2"/>
                <a:hlinkClick r:id="rId3"/>
              </a:rPr>
              <a:t>Librarian</a:t>
            </a:r>
            <a:r>
              <a:rPr lang="en-US" dirty="0" smtClean="0">
                <a:latin typeface="ALA BT Courier" panose="02070509030505020404" pitchFamily="50" charset="2"/>
              </a:rPr>
              <a:t>, $e issuing body.</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51143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B</a:t>
            </a:r>
            <a:endParaRPr lang="en-US" sz="4000"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bodies</a:t>
            </a:r>
          </a:p>
          <a:p>
            <a:pPr marL="400050" lvl="1" indent="0">
              <a:buNone/>
            </a:pPr>
            <a:r>
              <a:rPr lang="en-US" dirty="0">
                <a:latin typeface="ALA BT Courier" panose="02070509030505020404" pitchFamily="50" charset="2"/>
              </a:rPr>
              <a:t>710 2_ $a </a:t>
            </a:r>
            <a:r>
              <a:rPr lang="en-US" dirty="0">
                <a:latin typeface="ALA BT Courier" panose="02070509030505020404" pitchFamily="50" charset="2"/>
                <a:hlinkClick r:id="rId3"/>
              </a:rPr>
              <a:t>Wildlife Services (U.S.)</a:t>
            </a:r>
            <a:r>
              <a:rPr lang="en-US" dirty="0">
                <a:latin typeface="ALA BT Courier" panose="02070509030505020404" pitchFamily="50" charset="2"/>
              </a:rPr>
              <a:t>, </a:t>
            </a:r>
            <a:r>
              <a:rPr lang="en-US" dirty="0" smtClean="0">
                <a:latin typeface="ALA BT Courier" panose="02070509030505020404" pitchFamily="50" charset="2"/>
              </a:rPr>
              <a:t>$e issuing body.</a:t>
            </a:r>
          </a:p>
          <a:p>
            <a:pPr marL="400050" lvl="1" indent="0">
              <a:buNone/>
            </a:pPr>
            <a:r>
              <a:rPr lang="en-US" dirty="0" smtClean="0">
                <a:latin typeface="ALA BT Courier" panose="02070509030505020404" pitchFamily="50" charset="2"/>
              </a:rPr>
              <a:t>710 1_ $a Nevada. $b Division of Resource Protection</a:t>
            </a:r>
            <a:r>
              <a:rPr lang="en-US" dirty="0">
                <a:latin typeface="ALA BT Courier" panose="02070509030505020404" pitchFamily="50" charset="2"/>
              </a:rPr>
              <a:t>, $e issuing body.</a:t>
            </a:r>
          </a:p>
        </p:txBody>
      </p:sp>
      <p:sp>
        <p:nvSpPr>
          <p:cNvPr id="4" name="Slide Number Placeholder 3"/>
          <p:cNvSpPr>
            <a:spLocks noGrp="1"/>
          </p:cNvSpPr>
          <p:nvPr>
            <p:ph type="sldNum" sz="quarter" idx="12"/>
          </p:nvPr>
        </p:nvSpPr>
        <p:spPr/>
        <p:txBody>
          <a:bodyPr/>
          <a:lstStyle/>
          <a:p>
            <a:fld id="{5850983C-42EE-4FAE-97EF-E9ED6A9AF7E2}" type="slidenum">
              <a:rPr lang="en-US" smtClean="0"/>
              <a:t>43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58807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C</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body</a:t>
            </a:r>
          </a:p>
          <a:p>
            <a:pPr marL="400050" lvl="1" indent="0">
              <a:buNone/>
            </a:pPr>
            <a:r>
              <a:rPr lang="en-US" dirty="0">
                <a:latin typeface="ALA BT Courier" panose="02070509030505020404" pitchFamily="50" charset="2"/>
              </a:rPr>
              <a:t>710 2_ $a </a:t>
            </a:r>
            <a:r>
              <a:rPr lang="en-US" dirty="0">
                <a:latin typeface="ALA BT Courier" panose="02070509030505020404" pitchFamily="50" charset="2"/>
                <a:hlinkClick r:id="rId3"/>
              </a:rPr>
              <a:t>American Humor Studies Association</a:t>
            </a:r>
            <a:r>
              <a:rPr lang="en-US" dirty="0">
                <a:latin typeface="ALA BT Courier" panose="02070509030505020404" pitchFamily="50" charset="2"/>
              </a:rPr>
              <a:t>, </a:t>
            </a:r>
            <a:r>
              <a:rPr lang="en-US" dirty="0" smtClean="0">
                <a:latin typeface="ALA BT Courier" panose="02070509030505020404" pitchFamily="50" charset="2"/>
              </a:rPr>
              <a:t>$e issuing body.</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10200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D</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body</a:t>
            </a:r>
          </a:p>
          <a:p>
            <a:pPr marL="400050" lvl="1" indent="0">
              <a:buNone/>
            </a:pPr>
            <a:r>
              <a:rPr lang="en-US" dirty="0" smtClean="0">
                <a:latin typeface="ALA BT Courier" panose="02070509030505020404" pitchFamily="50" charset="2"/>
              </a:rPr>
              <a:t>700 1_ </a:t>
            </a:r>
            <a:r>
              <a:rPr lang="en-US" dirty="0">
                <a:latin typeface="ALA BT Courier" panose="02070509030505020404" pitchFamily="50" charset="2"/>
              </a:rPr>
              <a:t>$a </a:t>
            </a:r>
            <a:r>
              <a:rPr lang="en-US" dirty="0">
                <a:latin typeface="ALA BT Courier" panose="02070509030505020404" pitchFamily="50" charset="2"/>
                <a:hlinkClick r:id="rId3"/>
              </a:rPr>
              <a:t>Smith, Robert Ellis</a:t>
            </a:r>
            <a:r>
              <a:rPr lang="en-US" dirty="0">
                <a:latin typeface="ALA BT Courier" panose="02070509030505020404" pitchFamily="50" charset="2"/>
              </a:rPr>
              <a:t>, </a:t>
            </a:r>
            <a:r>
              <a:rPr lang="en-US" dirty="0" smtClean="0">
                <a:latin typeface="ALA BT Courier" panose="02070509030505020404" pitchFamily="50" charset="2"/>
              </a:rPr>
              <a:t>$e issuing body.</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59675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E</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body</a:t>
            </a:r>
          </a:p>
          <a:p>
            <a:pPr marL="400050" lvl="1" indent="0">
              <a:buNone/>
            </a:pPr>
            <a:r>
              <a:rPr lang="en-US" dirty="0">
                <a:latin typeface="ALA BT Courier" panose="02070509030505020404" pitchFamily="50" charset="2"/>
              </a:rPr>
              <a:t>710 2_ $a </a:t>
            </a:r>
            <a:r>
              <a:rPr lang="en-US" dirty="0">
                <a:latin typeface="ALA BT Courier" panose="02070509030505020404" pitchFamily="50" charset="2"/>
                <a:hlinkClick r:id="rId3"/>
              </a:rPr>
              <a:t>Cahners Business Information (Firm)</a:t>
            </a:r>
            <a:r>
              <a:rPr lang="en-US" dirty="0">
                <a:latin typeface="ALA BT Courier" panose="02070509030505020404" pitchFamily="50" charset="2"/>
              </a:rPr>
              <a:t>, </a:t>
            </a:r>
            <a:r>
              <a:rPr lang="en-US" dirty="0" smtClean="0">
                <a:latin typeface="ALA BT Courier" panose="02070509030505020404" pitchFamily="50" charset="2"/>
              </a:rPr>
              <a:t>$e issuing body.</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92936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Creator, etc.</a:t>
            </a:r>
            <a:br>
              <a:rPr lang="en-US" sz="4900" dirty="0" smtClean="0">
                <a:solidFill>
                  <a:schemeClr val="tx2"/>
                </a:solidFill>
              </a:rPr>
            </a:br>
            <a:r>
              <a:rPr lang="en-US" sz="4000" dirty="0" smtClean="0">
                <a:solidFill>
                  <a:schemeClr val="tx2"/>
                </a:solidFill>
              </a:rPr>
              <a:t>Example F</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Any PCC Core PFCs?</a:t>
            </a:r>
          </a:p>
          <a:p>
            <a:pPr marL="400050" lvl="1" indent="0">
              <a:buNone/>
            </a:pPr>
            <a:r>
              <a:rPr lang="en-US" sz="3200" i="1" dirty="0" smtClean="0"/>
              <a:t>no</a:t>
            </a:r>
          </a:p>
          <a:p>
            <a:r>
              <a:rPr lang="en-US" dirty="0" smtClean="0">
                <a:solidFill>
                  <a:schemeClr val="tx2"/>
                </a:solidFill>
              </a:rPr>
              <a:t>Any PCC recommended PFCs?</a:t>
            </a:r>
          </a:p>
          <a:p>
            <a:pPr marL="400050" lvl="1" indent="0">
              <a:buNone/>
            </a:pPr>
            <a:r>
              <a:rPr lang="en-US" sz="3200" i="1" dirty="0" smtClean="0"/>
              <a:t>yes: issuing body</a:t>
            </a:r>
          </a:p>
          <a:p>
            <a:pPr marL="400050" lvl="1" indent="0">
              <a:buNone/>
            </a:pPr>
            <a:r>
              <a:rPr lang="en-US" dirty="0">
                <a:latin typeface="ALA BT Courier" panose="02070509030505020404" pitchFamily="50" charset="2"/>
              </a:rPr>
              <a:t>710 2_ $a </a:t>
            </a:r>
            <a:r>
              <a:rPr lang="en-US" dirty="0">
                <a:latin typeface="ALA BT Courier" panose="02070509030505020404" pitchFamily="50" charset="2"/>
                <a:hlinkClick r:id="rId3"/>
              </a:rPr>
              <a:t>Schweizerische Nationalbank</a:t>
            </a:r>
            <a:r>
              <a:rPr lang="en-US" dirty="0">
                <a:latin typeface="ALA BT Courier" panose="02070509030505020404" pitchFamily="50" charset="2"/>
              </a:rPr>
              <a:t>, </a:t>
            </a:r>
            <a:r>
              <a:rPr lang="en-US" dirty="0" smtClean="0">
                <a:latin typeface="ALA BT Courier" panose="02070509030505020404" pitchFamily="50" charset="2"/>
              </a:rPr>
              <a:t>$e issuing body.</a:t>
            </a:r>
            <a:endParaRPr lang="en-US"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7266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Related WEMI</a:t>
            </a:r>
            <a:br>
              <a:rPr lang="en-US" sz="4900" dirty="0" smtClean="0">
                <a:solidFill>
                  <a:schemeClr val="tx2"/>
                </a:solidFill>
              </a:rPr>
            </a:br>
            <a:r>
              <a:rPr lang="en-US" sz="4000" dirty="0" smtClean="0">
                <a:solidFill>
                  <a:schemeClr val="tx2"/>
                </a:solidFill>
              </a:rPr>
              <a:t>RDA Chapters 24-28</a:t>
            </a:r>
            <a:endParaRPr lang="en-US" sz="4000"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solidFill>
                  <a:schemeClr val="tx2"/>
                </a:solidFill>
              </a:rPr>
              <a:t>CONSER practice: do not use Appendix J relationship designators with linking entries (MARC 76X-78X)</a:t>
            </a:r>
          </a:p>
          <a:p>
            <a:pPr lvl="1"/>
            <a:r>
              <a:rPr lang="en-US" dirty="0" smtClean="0">
                <a:solidFill>
                  <a:schemeClr val="tx2"/>
                </a:solidFill>
              </a:rPr>
              <a:t>Do not use $i </a:t>
            </a:r>
            <a:r>
              <a:rPr lang="en-US" i="1" dirty="0" smtClean="0">
                <a:solidFill>
                  <a:schemeClr val="tx2"/>
                </a:solidFill>
              </a:rPr>
              <a:t>at all</a:t>
            </a:r>
            <a:r>
              <a:rPr lang="en-US" dirty="0" smtClean="0">
                <a:solidFill>
                  <a:schemeClr val="tx2"/>
                </a:solidFill>
              </a:rPr>
              <a:t> if MARC tag + indicators unambiguously express the relationship</a:t>
            </a:r>
          </a:p>
          <a:p>
            <a:pPr lvl="1"/>
            <a:r>
              <a:rPr lang="en-US" dirty="0" smtClean="0">
                <a:solidFill>
                  <a:schemeClr val="tx2"/>
                </a:solidFill>
              </a:rPr>
              <a:t>If explanation needed, use free text phrase in $i</a:t>
            </a:r>
          </a:p>
          <a:p>
            <a:pPr marL="857250" lvl="2" indent="0">
              <a:buNone/>
            </a:pPr>
            <a:r>
              <a:rPr lang="en-US" sz="2800" dirty="0" smtClean="0">
                <a:solidFill>
                  <a:schemeClr val="tx2"/>
                </a:solidFill>
              </a:rPr>
              <a:t>(may also add note (e.g. MARC 580) if necessary)</a:t>
            </a:r>
          </a:p>
          <a:p>
            <a:r>
              <a:rPr lang="en-US" dirty="0" smtClean="0">
                <a:solidFill>
                  <a:schemeClr val="tx2"/>
                </a:solidFill>
              </a:rPr>
              <a:t>MARC 787 relationships no longer required; use only if necessary for user tasks</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48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54932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Compilation of Expressions</a:t>
            </a:r>
            <a:br>
              <a:rPr lang="en-US" sz="4900" dirty="0" smtClean="0">
                <a:solidFill>
                  <a:schemeClr val="tx2"/>
                </a:solidFill>
              </a:rPr>
            </a:br>
            <a:r>
              <a:rPr lang="en-US" sz="4000" dirty="0" smtClean="0">
                <a:solidFill>
                  <a:schemeClr val="tx2"/>
                </a:solidFill>
              </a:rPr>
              <a:t>LC-PCC PS 26.1</a:t>
            </a:r>
            <a:endParaRPr lang="en-US" sz="40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What does this mean?  Same full text in more than one language within each volume</a:t>
            </a:r>
          </a:p>
          <a:p>
            <a:pPr lvl="1"/>
            <a:r>
              <a:rPr lang="en-US" dirty="0" smtClean="0">
                <a:solidFill>
                  <a:schemeClr val="tx2"/>
                </a:solidFill>
              </a:rPr>
              <a:t>E.g. Canadian government publications</a:t>
            </a:r>
          </a:p>
          <a:p>
            <a:r>
              <a:rPr lang="en-US" dirty="0" smtClean="0">
                <a:solidFill>
                  <a:schemeClr val="tx2"/>
                </a:solidFill>
              </a:rPr>
              <a:t>What to do?  Give analytical AAPs for original language expression and at least one translation</a:t>
            </a:r>
            <a:endParaRPr lang="en-US" dirty="0">
              <a:solidFill>
                <a:schemeClr val="tx2"/>
              </a:solidFill>
            </a:endParaRPr>
          </a:p>
          <a:p>
            <a:pPr lvl="1"/>
            <a:r>
              <a:rPr lang="en-US" dirty="0" smtClean="0">
                <a:solidFill>
                  <a:schemeClr val="tx2"/>
                </a:solidFill>
              </a:rPr>
              <a:t>Not sure which language is “original”?  Choose language of title proper</a:t>
            </a:r>
          </a:p>
        </p:txBody>
      </p:sp>
      <p:sp>
        <p:nvSpPr>
          <p:cNvPr id="4" name="Slide Number Placeholder 3"/>
          <p:cNvSpPr>
            <a:spLocks noGrp="1"/>
          </p:cNvSpPr>
          <p:nvPr>
            <p:ph type="sldNum" sz="quarter" idx="12"/>
          </p:nvPr>
        </p:nvSpPr>
        <p:spPr/>
        <p:txBody>
          <a:bodyPr/>
          <a:lstStyle/>
          <a:p>
            <a:fld id="{5850983C-42EE-4FAE-97EF-E9ED6A9AF7E2}" type="slidenum">
              <a:rPr lang="en-US" smtClean="0"/>
              <a:t>49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1435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More acronym review</a:t>
            </a:r>
            <a:endParaRPr lang="en-US" dirty="0">
              <a:solidFill>
                <a:schemeClr val="tx2"/>
              </a:solidFill>
            </a:endParaRPr>
          </a:p>
        </p:txBody>
      </p:sp>
      <p:sp>
        <p:nvSpPr>
          <p:cNvPr id="3" name="Content Placeholder 2"/>
          <p:cNvSpPr>
            <a:spLocks noGrp="1"/>
          </p:cNvSpPr>
          <p:nvPr>
            <p:ph sz="half" idx="1"/>
          </p:nvPr>
        </p:nvSpPr>
        <p:spPr>
          <a:xfrm>
            <a:off x="304800" y="1600200"/>
            <a:ext cx="1981200" cy="4525963"/>
          </a:xfrm>
        </p:spPr>
        <p:txBody>
          <a:bodyPr>
            <a:noAutofit/>
          </a:bodyPr>
          <a:lstStyle/>
          <a:p>
            <a:pPr marL="0" indent="0" algn="r">
              <a:buNone/>
            </a:pPr>
            <a:r>
              <a:rPr lang="en-US" dirty="0" smtClean="0">
                <a:solidFill>
                  <a:schemeClr val="tx2"/>
                </a:solidFill>
              </a:rPr>
              <a:t>AAP =</a:t>
            </a:r>
          </a:p>
          <a:p>
            <a:pPr marL="0" indent="0" algn="r">
              <a:buNone/>
            </a:pPr>
            <a:endParaRPr lang="en-US" sz="2300" dirty="0" smtClean="0">
              <a:solidFill>
                <a:schemeClr val="tx2"/>
              </a:solidFill>
            </a:endParaRPr>
          </a:p>
          <a:p>
            <a:pPr marL="0" indent="0" algn="r">
              <a:buNone/>
            </a:pPr>
            <a:r>
              <a:rPr lang="en-US" dirty="0" smtClean="0">
                <a:solidFill>
                  <a:schemeClr val="tx2"/>
                </a:solidFill>
              </a:rPr>
              <a:t>WEMI =</a:t>
            </a:r>
          </a:p>
          <a:p>
            <a:pPr marL="0" indent="0" algn="r">
              <a:buNone/>
            </a:pPr>
            <a:endParaRPr lang="en-US" sz="2300" dirty="0">
              <a:solidFill>
                <a:schemeClr val="tx2"/>
              </a:solidFill>
            </a:endParaRPr>
          </a:p>
          <a:p>
            <a:pPr marL="0" indent="0" algn="r">
              <a:buNone/>
            </a:pPr>
            <a:r>
              <a:rPr lang="en-US" dirty="0" smtClean="0">
                <a:solidFill>
                  <a:schemeClr val="tx2"/>
                </a:solidFill>
              </a:rPr>
              <a:t>PFC =</a:t>
            </a:r>
          </a:p>
        </p:txBody>
      </p:sp>
      <p:sp>
        <p:nvSpPr>
          <p:cNvPr id="4" name="Content Placeholder 3"/>
          <p:cNvSpPr>
            <a:spLocks noGrp="1"/>
          </p:cNvSpPr>
          <p:nvPr>
            <p:ph sz="half" idx="2"/>
          </p:nvPr>
        </p:nvSpPr>
        <p:spPr>
          <a:xfrm>
            <a:off x="2286000" y="1600200"/>
            <a:ext cx="6477000" cy="4525963"/>
          </a:xfrm>
        </p:spPr>
        <p:txBody>
          <a:bodyPr>
            <a:noAutofit/>
          </a:bodyPr>
          <a:lstStyle/>
          <a:p>
            <a:pPr marL="0" indent="0">
              <a:buNone/>
            </a:pPr>
            <a:r>
              <a:rPr lang="en-US" dirty="0" smtClean="0">
                <a:solidFill>
                  <a:schemeClr val="tx2"/>
                </a:solidFill>
              </a:rPr>
              <a:t>Authorized Access Point (RDA equiv. of “heading”)</a:t>
            </a:r>
          </a:p>
          <a:p>
            <a:pPr marL="0" indent="0">
              <a:buNone/>
            </a:pPr>
            <a:r>
              <a:rPr lang="en-US" dirty="0" smtClean="0">
                <a:solidFill>
                  <a:schemeClr val="tx2"/>
                </a:solidFill>
              </a:rPr>
              <a:t>Work, Expression, Manifestation, Item      (FRBR Group 1 entities)</a:t>
            </a:r>
          </a:p>
          <a:p>
            <a:pPr marL="0" indent="0">
              <a:buNone/>
            </a:pPr>
            <a:r>
              <a:rPr lang="en-US" dirty="0" smtClean="0">
                <a:solidFill>
                  <a:schemeClr val="tx2"/>
                </a:solidFill>
              </a:rPr>
              <a:t>Person, Family, Corporate body                  (FRBR Group 2 entities)</a:t>
            </a:r>
          </a:p>
        </p:txBody>
      </p:sp>
      <p:sp>
        <p:nvSpPr>
          <p:cNvPr id="5" name="Slide Number Placeholder 4"/>
          <p:cNvSpPr>
            <a:spLocks noGrp="1"/>
          </p:cNvSpPr>
          <p:nvPr>
            <p:ph type="sldNum" sz="quarter" idx="12"/>
          </p:nvPr>
        </p:nvSpPr>
        <p:spPr/>
        <p:txBody>
          <a:bodyPr/>
          <a:lstStyle/>
          <a:p>
            <a:fld id="{D58CA5BC-0915-4598-8AF6-3853EEF99DC2}" type="slidenum">
              <a:rPr lang="en-US" smtClean="0"/>
              <a:t>5</a:t>
            </a:fld>
            <a:endParaRPr lang="en-US" dirty="0"/>
          </a:p>
        </p:txBody>
      </p:sp>
      <p:grpSp>
        <p:nvGrpSpPr>
          <p:cNvPr id="6" name="Group 5"/>
          <p:cNvGrpSpPr/>
          <p:nvPr/>
        </p:nvGrpSpPr>
        <p:grpSpPr>
          <a:xfrm>
            <a:off x="182880" y="6309360"/>
            <a:ext cx="2133586" cy="461665"/>
            <a:chOff x="304814" y="6208067"/>
            <a:chExt cx="2133586" cy="46166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8568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Compilation of Expressions cont’d</a:t>
            </a:r>
            <a:br>
              <a:rPr lang="en-US" sz="4900" dirty="0" smtClean="0">
                <a:solidFill>
                  <a:schemeClr val="tx2"/>
                </a:solidFill>
              </a:rPr>
            </a:br>
            <a:r>
              <a:rPr lang="en-US" sz="4000" dirty="0" smtClean="0">
                <a:solidFill>
                  <a:schemeClr val="tx2"/>
                </a:solidFill>
              </a:rPr>
              <a:t>LC-PCC PS 26.1</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title and text in Spanish, with a separate section at the end containing all text translated into English</a:t>
            </a:r>
            <a:endParaRPr lang="en-US" dirty="0">
              <a:solidFill>
                <a:schemeClr val="tx2"/>
              </a:solidFill>
            </a:endParaRPr>
          </a:p>
          <a:p>
            <a:pPr marL="400050" lvl="1" indent="0">
              <a:buNone/>
            </a:pPr>
            <a:r>
              <a:rPr lang="en-US" dirty="0" smtClean="0">
                <a:solidFill>
                  <a:schemeClr val="tx2"/>
                </a:solidFill>
              </a:rPr>
              <a:t>Work AAP:</a:t>
            </a:r>
          </a:p>
          <a:p>
            <a:pPr marL="400050" lvl="1" indent="0">
              <a:buNone/>
            </a:pPr>
            <a:r>
              <a:rPr lang="en-US" sz="2200" dirty="0" smtClean="0">
                <a:latin typeface="ALA BT Courier" panose="02070509030505020404" pitchFamily="50" charset="2"/>
              </a:rPr>
              <a:t>245 00 $a Ciudad positiva, aqu</a:t>
            </a:r>
            <a:r>
              <a:rPr lang="en-US" sz="2200" b="1" dirty="0" smtClean="0">
                <a:latin typeface="Courier New"/>
                <a:cs typeface="Courier New"/>
              </a:rPr>
              <a:t>í</a:t>
            </a:r>
            <a:r>
              <a:rPr lang="en-US" sz="2200" dirty="0" smtClean="0">
                <a:latin typeface="ALA BT Courier" panose="02070509030505020404" pitchFamily="50" charset="2"/>
              </a:rPr>
              <a:t> Guayaquil.</a:t>
            </a:r>
          </a:p>
          <a:p>
            <a:pPr marL="400050" lvl="1" indent="0">
              <a:buNone/>
            </a:pPr>
            <a:r>
              <a:rPr lang="en-US" dirty="0" smtClean="0">
                <a:solidFill>
                  <a:schemeClr val="tx2"/>
                </a:solidFill>
              </a:rPr>
              <a:t>Analytical AAPs:</a:t>
            </a:r>
          </a:p>
          <a:p>
            <a:pPr marL="400050" lvl="1" indent="0">
              <a:buNone/>
            </a:pPr>
            <a:r>
              <a:rPr lang="en-US" sz="2200" dirty="0" smtClean="0">
                <a:latin typeface="ALA BT Courier" panose="02070509030505020404" pitchFamily="50" charset="2"/>
              </a:rPr>
              <a:t>730 02 $i</a:t>
            </a:r>
            <a:r>
              <a:rPr lang="en-US" sz="2200" dirty="0">
                <a:latin typeface="ALA BT Courier" panose="02070509030505020404" pitchFamily="50" charset="2"/>
              </a:rPr>
              <a:t> Container of (expression): </a:t>
            </a:r>
            <a:r>
              <a:rPr lang="en-US" sz="2200" dirty="0" smtClean="0">
                <a:latin typeface="ALA BT Courier" panose="02070509030505020404" pitchFamily="50" charset="2"/>
              </a:rPr>
              <a:t>$</a:t>
            </a:r>
            <a:r>
              <a:rPr lang="en-US" sz="2200" dirty="0">
                <a:latin typeface="ALA BT Courier" panose="02070509030505020404" pitchFamily="50" charset="2"/>
              </a:rPr>
              <a:t>a</a:t>
            </a:r>
            <a:r>
              <a:rPr lang="en-US" sz="2200" dirty="0" smtClean="0">
                <a:latin typeface="ALA BT Courier" panose="02070509030505020404" pitchFamily="50" charset="2"/>
              </a:rPr>
              <a:t> </a:t>
            </a:r>
            <a:r>
              <a:rPr lang="en-US" sz="2200" dirty="0">
                <a:latin typeface="ALA BT Courier" panose="02070509030505020404" pitchFamily="50" charset="2"/>
              </a:rPr>
              <a:t>Ciudad positiva, aqu</a:t>
            </a:r>
            <a:r>
              <a:rPr lang="en-US" sz="2200" b="1" dirty="0">
                <a:latin typeface="Courier New"/>
                <a:cs typeface="Courier New"/>
              </a:rPr>
              <a:t>í</a:t>
            </a:r>
            <a:r>
              <a:rPr lang="en-US" sz="2200" dirty="0">
                <a:latin typeface="ALA BT Courier" panose="02070509030505020404" pitchFamily="50" charset="2"/>
              </a:rPr>
              <a:t> Guayaquil</a:t>
            </a:r>
            <a:r>
              <a:rPr lang="en-US" sz="2200" dirty="0" smtClean="0">
                <a:latin typeface="ALA BT Courier" panose="02070509030505020404" pitchFamily="50" charset="2"/>
              </a:rPr>
              <a:t>.</a:t>
            </a:r>
            <a:endParaRPr lang="en-US" sz="2200" dirty="0" smtClean="0">
              <a:solidFill>
                <a:schemeClr val="tx2"/>
              </a:solidFill>
              <a:latin typeface="ALA BT Courier" panose="02070509030505020404" pitchFamily="50" charset="2"/>
            </a:endParaRPr>
          </a:p>
          <a:p>
            <a:pPr marL="400050" lvl="1" indent="0">
              <a:buNone/>
            </a:pPr>
            <a:r>
              <a:rPr lang="en-US" sz="2200" dirty="0">
                <a:latin typeface="ALA BT Courier" panose="02070509030505020404" pitchFamily="50" charset="2"/>
              </a:rPr>
              <a:t>730 02 $i Container of (expression): $a Ciudad positiva, aqu</a:t>
            </a:r>
            <a:r>
              <a:rPr lang="en-US" sz="2200" b="1" dirty="0">
                <a:latin typeface="Courier New"/>
                <a:cs typeface="Courier New"/>
              </a:rPr>
              <a:t>í</a:t>
            </a:r>
            <a:r>
              <a:rPr lang="en-US" sz="2200" dirty="0">
                <a:latin typeface="ALA BT Courier" panose="02070509030505020404" pitchFamily="50" charset="2"/>
              </a:rPr>
              <a:t> Guayaquil</a:t>
            </a:r>
            <a:r>
              <a:rPr lang="en-US" sz="2200" dirty="0" smtClean="0">
                <a:latin typeface="ALA BT Courier" panose="02070509030505020404" pitchFamily="50" charset="2"/>
              </a:rPr>
              <a:t>. $l English.</a:t>
            </a:r>
            <a:endParaRPr lang="en-US" sz="2200" dirty="0">
              <a:solidFill>
                <a:schemeClr val="tx2"/>
              </a:solidFill>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50</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19755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05000"/>
            <a:ext cx="8229600" cy="2324100"/>
          </a:xfrm>
        </p:spPr>
        <p:txBody>
          <a:bodyPr>
            <a:noAutofit/>
          </a:bodyPr>
          <a:lstStyle/>
          <a:p>
            <a:r>
              <a:rPr lang="en-US" sz="8000" dirty="0" smtClean="0">
                <a:solidFill>
                  <a:schemeClr val="tx2"/>
                </a:solidFill>
              </a:rPr>
              <a:t>Exercises</a:t>
            </a:r>
            <a:br>
              <a:rPr lang="en-US" sz="8000" dirty="0" smtClean="0">
                <a:solidFill>
                  <a:schemeClr val="tx2"/>
                </a:solidFill>
              </a:rPr>
            </a:br>
            <a:r>
              <a:rPr lang="en-US" sz="4000" dirty="0" smtClean="0">
                <a:solidFill>
                  <a:schemeClr val="tx2"/>
                </a:solidFill>
              </a:rPr>
              <a:t>on related WEMI</a:t>
            </a:r>
            <a:endParaRPr lang="en-US" sz="4000"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51</a:t>
            </a:fld>
            <a:endParaRPr lang="en-US" dirty="0"/>
          </a:p>
        </p:txBody>
      </p:sp>
      <p:grpSp>
        <p:nvGrpSpPr>
          <p:cNvPr id="9" name="Group 8"/>
          <p:cNvGrpSpPr/>
          <p:nvPr/>
        </p:nvGrpSpPr>
        <p:grpSpPr>
          <a:xfrm>
            <a:off x="182880" y="6309360"/>
            <a:ext cx="2133586" cy="461665"/>
            <a:chOff x="304814" y="6208067"/>
            <a:chExt cx="2133586" cy="461665"/>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7859739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related WEMI</a:t>
            </a:r>
            <a:br>
              <a:rPr lang="en-US" sz="4900" dirty="0" smtClean="0">
                <a:solidFill>
                  <a:schemeClr val="tx2"/>
                </a:solidFill>
              </a:rPr>
            </a:br>
            <a:r>
              <a:rPr lang="en-US" sz="4000" dirty="0" smtClean="0">
                <a:solidFill>
                  <a:schemeClr val="tx2"/>
                </a:solidFill>
              </a:rPr>
              <a:t>Example A</a:t>
            </a:r>
            <a:endParaRPr lang="en-US" sz="4000"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a:solidFill>
                  <a:schemeClr val="tx2"/>
                </a:solidFill>
              </a:rPr>
              <a:t>If all you have is the earlier title (good</a:t>
            </a:r>
            <a:r>
              <a:rPr lang="en-US" dirty="0" smtClean="0">
                <a:solidFill>
                  <a:schemeClr val="tx2"/>
                </a:solidFill>
              </a:rPr>
              <a:t>):</a:t>
            </a:r>
          </a:p>
          <a:p>
            <a:pPr marL="400050" lvl="1" indent="0">
              <a:buNone/>
            </a:pPr>
            <a:r>
              <a:rPr lang="en-US" sz="2400" dirty="0">
                <a:latin typeface="ALA BT Courier" panose="02070509030505020404" pitchFamily="50" charset="2"/>
              </a:rPr>
              <a:t>780 00 $t New books on women and </a:t>
            </a:r>
            <a:r>
              <a:rPr lang="en-US" sz="2400" dirty="0" smtClean="0">
                <a:latin typeface="ALA BT Courier" panose="02070509030505020404" pitchFamily="50" charset="2"/>
              </a:rPr>
              <a:t>feminism</a:t>
            </a:r>
          </a:p>
          <a:p>
            <a:r>
              <a:rPr lang="en-US" dirty="0">
                <a:solidFill>
                  <a:schemeClr val="tx2"/>
                </a:solidFill>
              </a:rPr>
              <a:t>If you </a:t>
            </a:r>
            <a:r>
              <a:rPr lang="en-US" dirty="0" smtClean="0">
                <a:solidFill>
                  <a:schemeClr val="tx2"/>
                </a:solidFill>
              </a:rPr>
              <a:t>search </a:t>
            </a:r>
            <a:r>
              <a:rPr lang="en-US" dirty="0">
                <a:solidFill>
                  <a:schemeClr val="tx2"/>
                </a:solidFill>
              </a:rPr>
              <a:t>the ISSN Portal (better</a:t>
            </a:r>
            <a:r>
              <a:rPr lang="en-US" dirty="0" smtClean="0">
                <a:solidFill>
                  <a:schemeClr val="tx2"/>
                </a:solidFill>
              </a:rPr>
              <a:t>):</a:t>
            </a:r>
          </a:p>
          <a:p>
            <a:pPr marL="400050" lvl="1" indent="0">
              <a:buNone/>
            </a:pPr>
            <a:r>
              <a:rPr lang="en-US" sz="2400" dirty="0">
                <a:latin typeface="ALA BT Courier" panose="02070509030505020404" pitchFamily="50" charset="2"/>
              </a:rPr>
              <a:t>780 00 $t New books on women and feminism $x </a:t>
            </a:r>
            <a:r>
              <a:rPr lang="en-US" sz="2400" dirty="0" smtClean="0">
                <a:latin typeface="ALA BT Courier" panose="02070509030505020404" pitchFamily="50" charset="2"/>
              </a:rPr>
              <a:t>0742-7123</a:t>
            </a:r>
          </a:p>
          <a:p>
            <a:r>
              <a:rPr lang="en-US" dirty="0">
                <a:solidFill>
                  <a:schemeClr val="tx2"/>
                </a:solidFill>
              </a:rPr>
              <a:t>If you </a:t>
            </a:r>
            <a:r>
              <a:rPr lang="en-US" dirty="0" smtClean="0">
                <a:solidFill>
                  <a:schemeClr val="tx2"/>
                </a:solidFill>
              </a:rPr>
              <a:t>also search </a:t>
            </a:r>
            <a:r>
              <a:rPr lang="en-US" dirty="0">
                <a:solidFill>
                  <a:schemeClr val="tx2"/>
                </a:solidFill>
              </a:rPr>
              <a:t>OCLC (best</a:t>
            </a:r>
            <a:r>
              <a:rPr lang="en-US" dirty="0" smtClean="0">
                <a:solidFill>
                  <a:schemeClr val="tx2"/>
                </a:solidFill>
              </a:rPr>
              <a:t>):</a:t>
            </a:r>
          </a:p>
          <a:p>
            <a:pPr marL="400050" lvl="2" indent="0">
              <a:buNone/>
            </a:pPr>
            <a:r>
              <a:rPr lang="en-US" dirty="0">
                <a:latin typeface="ALA BT Courier" panose="02070509030505020404" pitchFamily="50" charset="2"/>
              </a:rPr>
              <a:t>780 00 $t New books on women and feminism $x 0742-7123 $w (DLC)   96660062        $w (OCoLC)8784642</a:t>
            </a:r>
          </a:p>
          <a:p>
            <a:r>
              <a:rPr lang="en-US" dirty="0" smtClean="0">
                <a:solidFill>
                  <a:schemeClr val="tx2"/>
                </a:solidFill>
              </a:rPr>
              <a:t>Also add 785 to bib record for earlier title</a:t>
            </a:r>
          </a:p>
        </p:txBody>
      </p:sp>
      <p:sp>
        <p:nvSpPr>
          <p:cNvPr id="4" name="Slide Number Placeholder 3"/>
          <p:cNvSpPr>
            <a:spLocks noGrp="1"/>
          </p:cNvSpPr>
          <p:nvPr>
            <p:ph type="sldNum" sz="quarter" idx="12"/>
          </p:nvPr>
        </p:nvSpPr>
        <p:spPr/>
        <p:txBody>
          <a:bodyPr/>
          <a:lstStyle/>
          <a:p>
            <a:fld id="{5850983C-42EE-4FAE-97EF-E9ED6A9AF7E2}" type="slidenum">
              <a:rPr lang="en-US" smtClean="0"/>
              <a:t>52</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57905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related WEMI</a:t>
            </a:r>
            <a:br>
              <a:rPr lang="en-US" sz="4900" dirty="0" smtClean="0">
                <a:solidFill>
                  <a:schemeClr val="tx2"/>
                </a:solidFill>
              </a:rPr>
            </a:br>
            <a:r>
              <a:rPr lang="en-US" sz="4000" dirty="0" smtClean="0">
                <a:solidFill>
                  <a:schemeClr val="tx2"/>
                </a:solidFill>
              </a:rPr>
              <a:t>Example B</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There might be a print version</a:t>
            </a:r>
          </a:p>
          <a:p>
            <a:pPr lvl="1"/>
            <a:r>
              <a:rPr lang="en-US" sz="3200" dirty="0" smtClean="0">
                <a:solidFill>
                  <a:schemeClr val="tx2"/>
                </a:solidFill>
              </a:rPr>
              <a:t>In order to make a link, you need either an ISSN or an OCLC number for the related title</a:t>
            </a:r>
          </a:p>
          <a:p>
            <a:pPr lvl="1"/>
            <a:r>
              <a:rPr lang="en-US" sz="3200" dirty="0" smtClean="0">
                <a:solidFill>
                  <a:schemeClr val="tx2"/>
                </a:solidFill>
              </a:rPr>
              <a:t>In this case we have neither, so:</a:t>
            </a:r>
          </a:p>
          <a:p>
            <a:pPr marL="857250" lvl="2" indent="0">
              <a:buNone/>
            </a:pPr>
            <a:r>
              <a:rPr lang="en-US" sz="3200" i="1" dirty="0" smtClean="0"/>
              <a:t>no linking entries</a:t>
            </a:r>
          </a:p>
        </p:txBody>
      </p:sp>
      <p:sp>
        <p:nvSpPr>
          <p:cNvPr id="4" name="Slide Number Placeholder 3"/>
          <p:cNvSpPr>
            <a:spLocks noGrp="1"/>
          </p:cNvSpPr>
          <p:nvPr>
            <p:ph type="sldNum" sz="quarter" idx="12"/>
          </p:nvPr>
        </p:nvSpPr>
        <p:spPr/>
        <p:txBody>
          <a:bodyPr/>
          <a:lstStyle/>
          <a:p>
            <a:fld id="{5850983C-42EE-4FAE-97EF-E9ED6A9AF7E2}" type="slidenum">
              <a:rPr lang="en-US" smtClean="0"/>
              <a:t>53</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24409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solidFill>
                  <a:schemeClr val="tx2"/>
                </a:solidFill>
              </a:rPr>
              <a:t>Exercises</a:t>
            </a:r>
            <a:br>
              <a:rPr lang="en-US" sz="5300" dirty="0" smtClean="0">
                <a:solidFill>
                  <a:schemeClr val="tx2"/>
                </a:solidFill>
              </a:rPr>
            </a:br>
            <a:r>
              <a:rPr lang="en-US" sz="4000" dirty="0" smtClean="0">
                <a:solidFill>
                  <a:schemeClr val="tx2"/>
                </a:solidFill>
              </a:rPr>
              <a:t>on related WEMI</a:t>
            </a:r>
            <a:endParaRPr lang="en-US" sz="31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Example C</a:t>
            </a:r>
          </a:p>
          <a:p>
            <a:pPr marL="400050" lvl="1" indent="0">
              <a:buNone/>
            </a:pPr>
            <a:r>
              <a:rPr lang="en-US" i="1" dirty="0" smtClean="0"/>
              <a:t>no linking entries needed</a:t>
            </a:r>
          </a:p>
          <a:p>
            <a:r>
              <a:rPr lang="en-US" dirty="0" smtClean="0">
                <a:solidFill>
                  <a:schemeClr val="tx2"/>
                </a:solidFill>
              </a:rPr>
              <a:t>Example D</a:t>
            </a:r>
          </a:p>
          <a:p>
            <a:pPr marL="400050" lvl="1" indent="0">
              <a:buNone/>
            </a:pPr>
            <a:r>
              <a:rPr lang="en-US" i="1" dirty="0" smtClean="0"/>
              <a:t>no linking entries needed</a:t>
            </a:r>
          </a:p>
          <a:p>
            <a:r>
              <a:rPr lang="en-US" dirty="0" smtClean="0">
                <a:solidFill>
                  <a:schemeClr val="tx2"/>
                </a:solidFill>
              </a:rPr>
              <a:t>Example E</a:t>
            </a:r>
          </a:p>
          <a:p>
            <a:pPr marL="400050" lvl="1" indent="0">
              <a:buNone/>
            </a:pPr>
            <a:r>
              <a:rPr lang="en-US" i="1" dirty="0" smtClean="0"/>
              <a:t>no linking entries needed</a:t>
            </a:r>
          </a:p>
        </p:txBody>
      </p:sp>
      <p:sp>
        <p:nvSpPr>
          <p:cNvPr id="4" name="Slide Number Placeholder 3"/>
          <p:cNvSpPr>
            <a:spLocks noGrp="1"/>
          </p:cNvSpPr>
          <p:nvPr>
            <p:ph type="sldNum" sz="quarter" idx="12"/>
          </p:nvPr>
        </p:nvSpPr>
        <p:spPr/>
        <p:txBody>
          <a:bodyPr/>
          <a:lstStyle/>
          <a:p>
            <a:fld id="{5850983C-42EE-4FAE-97EF-E9ED6A9AF7E2}" type="slidenum">
              <a:rPr lang="en-US" smtClean="0"/>
              <a:t>54</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90884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Exercises on related WEMI</a:t>
            </a:r>
            <a:br>
              <a:rPr lang="en-US" sz="4900" dirty="0" smtClean="0">
                <a:solidFill>
                  <a:schemeClr val="tx2"/>
                </a:solidFill>
              </a:rPr>
            </a:br>
            <a:r>
              <a:rPr lang="en-US" sz="4000" dirty="0" smtClean="0">
                <a:solidFill>
                  <a:schemeClr val="tx2"/>
                </a:solidFill>
              </a:rPr>
              <a:t>Example F</a:t>
            </a:r>
            <a:endParaRPr lang="en-US" sz="4000" dirty="0">
              <a:solidFill>
                <a:schemeClr val="tx2"/>
              </a:solidFill>
            </a:endParaRP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solidFill>
                  <a:schemeClr val="tx2"/>
                </a:solidFill>
              </a:rPr>
              <a:t>Link to original language edition:</a:t>
            </a:r>
          </a:p>
          <a:p>
            <a:pPr marL="400050" lvl="1" indent="0">
              <a:buNone/>
            </a:pPr>
            <a:r>
              <a:rPr lang="en-US" sz="2400" dirty="0" smtClean="0">
                <a:latin typeface="ALA BT Courier" panose="02070509030505020404" pitchFamily="50" charset="2"/>
              </a:rPr>
              <a:t>775 08 $i German edition: </a:t>
            </a:r>
            <a:r>
              <a:rPr lang="de-DE" sz="2400" dirty="0" smtClean="0">
                <a:latin typeface="ALA BT Courier" panose="02070509030505020404" pitchFamily="50" charset="2"/>
              </a:rPr>
              <a:t>$t Zahlungsbilanz der Schweiz $x 1661-1489 $w (DLC)   98652743 $w (OCoLC)37901321</a:t>
            </a:r>
            <a:endParaRPr lang="en-US" sz="2400" dirty="0" smtClean="0">
              <a:solidFill>
                <a:schemeClr val="tx2"/>
              </a:solidFill>
              <a:latin typeface="ALA BT Courier" panose="02070509030505020404" pitchFamily="50" charset="2"/>
            </a:endParaRPr>
          </a:p>
          <a:p>
            <a:r>
              <a:rPr lang="en-US" dirty="0" smtClean="0">
                <a:solidFill>
                  <a:schemeClr val="tx2"/>
                </a:solidFill>
              </a:rPr>
              <a:t>Link to other known editions:</a:t>
            </a:r>
          </a:p>
          <a:p>
            <a:pPr marL="400050" lvl="1" indent="0">
              <a:buNone/>
            </a:pPr>
            <a:r>
              <a:rPr lang="en-US" sz="2400" dirty="0">
                <a:solidFill>
                  <a:prstClr val="black"/>
                </a:solidFill>
                <a:latin typeface="ALA BT Courier" panose="02070509030505020404" pitchFamily="50" charset="2"/>
              </a:rPr>
              <a:t>775 08 $i French edition: </a:t>
            </a:r>
            <a:r>
              <a:rPr lang="de-DE" sz="2400" dirty="0">
                <a:solidFill>
                  <a:prstClr val="black"/>
                </a:solidFill>
                <a:latin typeface="ALA BT Courier" panose="02070509030505020404" pitchFamily="50" charset="2"/>
              </a:rPr>
              <a:t>$t </a:t>
            </a:r>
            <a:r>
              <a:rPr lang="fr-FR" sz="2400" dirty="0">
                <a:solidFill>
                  <a:prstClr val="black"/>
                </a:solidFill>
                <a:latin typeface="ALA BT Courier" panose="02070509030505020404" pitchFamily="50" charset="2"/>
              </a:rPr>
              <a:t>Balance suisse des paiements en ...</a:t>
            </a:r>
            <a:r>
              <a:rPr lang="de-DE" sz="2400" dirty="0">
                <a:solidFill>
                  <a:prstClr val="black"/>
                </a:solidFill>
                <a:latin typeface="ALA BT Courier" panose="02070509030505020404" pitchFamily="50" charset="2"/>
              </a:rPr>
              <a:t> $x 1661-1497 $w (DLC)   00238574 $w (</a:t>
            </a:r>
            <a:r>
              <a:rPr lang="de-DE" sz="2400" dirty="0" smtClean="0">
                <a:solidFill>
                  <a:prstClr val="black"/>
                </a:solidFill>
                <a:latin typeface="ALA BT Courier" panose="02070509030505020404" pitchFamily="50" charset="2"/>
              </a:rPr>
              <a:t>OCoLC)36139621</a:t>
            </a:r>
          </a:p>
          <a:p>
            <a:pPr marL="400050" lvl="1" indent="0">
              <a:buNone/>
            </a:pPr>
            <a:r>
              <a:rPr lang="de-DE" sz="2400" dirty="0" smtClean="0">
                <a:solidFill>
                  <a:prstClr val="black"/>
                </a:solidFill>
                <a:latin typeface="ALA BT Courier" panose="02070509030505020404" pitchFamily="50" charset="2"/>
              </a:rPr>
              <a:t>776 08 $i Online version: $t </a:t>
            </a:r>
            <a:r>
              <a:rPr lang="de-DE" sz="2400" dirty="0">
                <a:latin typeface="ALA BT Courier" panose="02070509030505020404" pitchFamily="50" charset="2"/>
              </a:rPr>
              <a:t>Zahlungsbilanz der </a:t>
            </a:r>
            <a:r>
              <a:rPr lang="de-DE" sz="2400" dirty="0" smtClean="0">
                <a:latin typeface="ALA BT Courier" panose="02070509030505020404" pitchFamily="50" charset="2"/>
              </a:rPr>
              <a:t>Schweiz. English $</a:t>
            </a:r>
            <a:r>
              <a:rPr lang="de-DE" sz="2400" dirty="0">
                <a:latin typeface="ALA BT Courier" panose="02070509030505020404" pitchFamily="50" charset="2"/>
              </a:rPr>
              <a:t>x 1661-1527</a:t>
            </a:r>
            <a:endParaRPr lang="en-US" sz="2400" dirty="0" smtClean="0">
              <a:solidFill>
                <a:schemeClr val="tx2"/>
              </a:solidFill>
              <a:latin typeface="ALA BT Courier" panose="02070509030505020404" pitchFamily="50" charset="2"/>
            </a:endParaRPr>
          </a:p>
          <a:p>
            <a:r>
              <a:rPr lang="en-US" dirty="0" smtClean="0">
                <a:solidFill>
                  <a:schemeClr val="tx2"/>
                </a:solidFill>
              </a:rPr>
              <a:t>Also add 775 to bib records for other language editions</a:t>
            </a:r>
          </a:p>
        </p:txBody>
      </p:sp>
      <p:sp>
        <p:nvSpPr>
          <p:cNvPr id="4" name="Slide Number Placeholder 3"/>
          <p:cNvSpPr>
            <a:spLocks noGrp="1"/>
          </p:cNvSpPr>
          <p:nvPr>
            <p:ph type="sldNum" sz="quarter" idx="12"/>
          </p:nvPr>
        </p:nvSpPr>
        <p:spPr/>
        <p:txBody>
          <a:bodyPr/>
          <a:lstStyle/>
          <a:p>
            <a:fld id="{5850983C-42EE-4FAE-97EF-E9ED6A9AF7E2}" type="slidenum">
              <a:rPr lang="en-US" smtClean="0"/>
              <a:t>55</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7448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Required Non-RDA and MARC Data</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solidFill>
                  <a:schemeClr val="tx2"/>
                </a:solidFill>
              </a:rPr>
              <a:t>A few noteworthy changes from AACR2</a:t>
            </a:r>
          </a:p>
          <a:p>
            <a:pPr lvl="1"/>
            <a:r>
              <a:rPr lang="en-US" dirty="0">
                <a:solidFill>
                  <a:schemeClr val="tx2"/>
                </a:solidFill>
              </a:rPr>
              <a:t>Descriptive cataloging </a:t>
            </a:r>
            <a:r>
              <a:rPr lang="en-US" dirty="0" smtClean="0">
                <a:solidFill>
                  <a:schemeClr val="tx2"/>
                </a:solidFill>
              </a:rPr>
              <a:t>form, MARC Ldr/18 (OCLC </a:t>
            </a:r>
            <a:r>
              <a:rPr lang="en-US" dirty="0">
                <a:solidFill>
                  <a:schemeClr val="tx2"/>
                </a:solidFill>
              </a:rPr>
              <a:t>FF Desc</a:t>
            </a:r>
            <a:r>
              <a:rPr lang="en-US" dirty="0" smtClean="0">
                <a:solidFill>
                  <a:schemeClr val="tx2"/>
                </a:solidFill>
              </a:rPr>
              <a:t>): was </a:t>
            </a:r>
            <a:r>
              <a:rPr lang="en-US" dirty="0">
                <a:solidFill>
                  <a:schemeClr val="tx2"/>
                </a:solidFill>
              </a:rPr>
              <a:t>“a”, now “i”</a:t>
            </a:r>
          </a:p>
          <a:p>
            <a:pPr lvl="1"/>
            <a:r>
              <a:rPr lang="en-US" dirty="0">
                <a:solidFill>
                  <a:schemeClr val="tx2"/>
                </a:solidFill>
              </a:rPr>
              <a:t>Cataloging source, MARC 040</a:t>
            </a:r>
          </a:p>
          <a:p>
            <a:pPr lvl="2">
              <a:buFont typeface="Wingdings" panose="05000000000000000000" pitchFamily="2" charset="2"/>
              <a:buChar char="§"/>
            </a:pPr>
            <a:r>
              <a:rPr lang="en-US" sz="2800" dirty="0">
                <a:solidFill>
                  <a:schemeClr val="tx2"/>
                </a:solidFill>
              </a:rPr>
              <a:t>Language of cataloging, $b: always specify “eng”</a:t>
            </a:r>
          </a:p>
          <a:p>
            <a:pPr lvl="2">
              <a:buFont typeface="Wingdings" panose="05000000000000000000" pitchFamily="2" charset="2"/>
              <a:buChar char="§"/>
            </a:pPr>
            <a:r>
              <a:rPr lang="en-US" sz="2800" dirty="0">
                <a:solidFill>
                  <a:schemeClr val="tx2"/>
                </a:solidFill>
              </a:rPr>
              <a:t>Description conventions, $e: always include “rda</a:t>
            </a:r>
            <a:r>
              <a:rPr lang="en-US" sz="2800" dirty="0" smtClean="0">
                <a:solidFill>
                  <a:schemeClr val="tx2"/>
                </a:solidFill>
              </a:rPr>
              <a:t>”</a:t>
            </a:r>
          </a:p>
          <a:p>
            <a:pPr lvl="3">
              <a:buFont typeface="Arial" panose="020B0604020202020204" pitchFamily="34" charset="0"/>
              <a:buChar char="•"/>
            </a:pPr>
            <a:r>
              <a:rPr lang="en-US" sz="2400" dirty="0" smtClean="0">
                <a:solidFill>
                  <a:schemeClr val="tx2"/>
                </a:solidFill>
              </a:rPr>
              <a:t>P/N guidelines: also add $e pn</a:t>
            </a:r>
          </a:p>
        </p:txBody>
      </p:sp>
      <p:sp>
        <p:nvSpPr>
          <p:cNvPr id="4" name="Slide Number Placeholder 3"/>
          <p:cNvSpPr>
            <a:spLocks noGrp="1"/>
          </p:cNvSpPr>
          <p:nvPr>
            <p:ph type="sldNum" sz="quarter" idx="12"/>
          </p:nvPr>
        </p:nvSpPr>
        <p:spPr/>
        <p:txBody>
          <a:bodyPr/>
          <a:lstStyle/>
          <a:p>
            <a:fld id="{D58CA5BC-0915-4598-8AF6-3853EEF99DC2}" type="slidenum">
              <a:rPr lang="en-US" smtClean="0"/>
              <a:t>56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66017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Required Non-RDA and MARC Data</a:t>
            </a:r>
            <a:br>
              <a:rPr lang="en-US" sz="4900" dirty="0" smtClean="0">
                <a:solidFill>
                  <a:schemeClr val="tx2"/>
                </a:solidFill>
              </a:rPr>
            </a:br>
            <a:r>
              <a:rPr lang="en-US" sz="4000" dirty="0" smtClean="0">
                <a:solidFill>
                  <a:schemeClr val="tx2"/>
                </a:solidFill>
              </a:rPr>
              <a:t>cont’d</a:t>
            </a:r>
            <a:endParaRPr lang="en-US" sz="4000"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solidFill>
                  <a:schemeClr val="tx2"/>
                </a:solidFill>
              </a:rPr>
              <a:t>MARC 007: do not use for textual print</a:t>
            </a:r>
          </a:p>
          <a:p>
            <a:r>
              <a:rPr lang="en-US" dirty="0" smtClean="0">
                <a:solidFill>
                  <a:schemeClr val="tx2"/>
                </a:solidFill>
              </a:rPr>
              <a:t>Since we’re not CONSER-authorized:</a:t>
            </a:r>
          </a:p>
          <a:p>
            <a:pPr lvl="1"/>
            <a:r>
              <a:rPr lang="en-US" dirty="0">
                <a:solidFill>
                  <a:schemeClr val="tx2"/>
                </a:solidFill>
              </a:rPr>
              <a:t>Encoding </a:t>
            </a:r>
            <a:r>
              <a:rPr lang="en-US" dirty="0" smtClean="0">
                <a:solidFill>
                  <a:schemeClr val="tx2"/>
                </a:solidFill>
              </a:rPr>
              <a:t>level, MARC Ldr/17 </a:t>
            </a:r>
            <a:r>
              <a:rPr lang="en-US" dirty="0">
                <a:solidFill>
                  <a:schemeClr val="tx2"/>
                </a:solidFill>
              </a:rPr>
              <a:t>(OCLC FF ELvl</a:t>
            </a:r>
            <a:r>
              <a:rPr lang="en-US" dirty="0" smtClean="0">
                <a:solidFill>
                  <a:schemeClr val="tx2"/>
                </a:solidFill>
              </a:rPr>
              <a:t>)           = </a:t>
            </a:r>
            <a:r>
              <a:rPr lang="en-US" b="1" dirty="0" smtClean="0">
                <a:solidFill>
                  <a:schemeClr val="tx2"/>
                </a:solidFill>
              </a:rPr>
              <a:t>I</a:t>
            </a:r>
            <a:r>
              <a:rPr lang="en-US" dirty="0" smtClean="0">
                <a:solidFill>
                  <a:schemeClr val="tx2"/>
                </a:solidFill>
              </a:rPr>
              <a:t> or </a:t>
            </a:r>
            <a:r>
              <a:rPr lang="en-US" b="1" dirty="0" smtClean="0">
                <a:solidFill>
                  <a:schemeClr val="tx2"/>
                </a:solidFill>
              </a:rPr>
              <a:t>K</a:t>
            </a:r>
          </a:p>
          <a:p>
            <a:pPr lvl="1"/>
            <a:r>
              <a:rPr lang="en-US" dirty="0">
                <a:solidFill>
                  <a:schemeClr val="tx2"/>
                </a:solidFill>
              </a:rPr>
              <a:t>Cataloging </a:t>
            </a:r>
            <a:r>
              <a:rPr lang="en-US" dirty="0" smtClean="0">
                <a:solidFill>
                  <a:schemeClr val="tx2"/>
                </a:solidFill>
              </a:rPr>
              <a:t>source, MARC 008/39 </a:t>
            </a:r>
            <a:r>
              <a:rPr lang="en-US" dirty="0">
                <a:solidFill>
                  <a:schemeClr val="tx2"/>
                </a:solidFill>
              </a:rPr>
              <a:t>(OCLC FF Srce</a:t>
            </a:r>
            <a:r>
              <a:rPr lang="en-US" dirty="0" smtClean="0">
                <a:solidFill>
                  <a:schemeClr val="tx2"/>
                </a:solidFill>
              </a:rPr>
              <a:t>)   = </a:t>
            </a:r>
            <a:r>
              <a:rPr lang="en-US" b="1" dirty="0" smtClean="0">
                <a:solidFill>
                  <a:schemeClr val="tx2"/>
                </a:solidFill>
              </a:rPr>
              <a:t>d</a:t>
            </a:r>
            <a:endParaRPr lang="en-US" dirty="0" smtClean="0">
              <a:solidFill>
                <a:schemeClr val="tx2"/>
              </a:solidFill>
            </a:endParaRPr>
          </a:p>
          <a:p>
            <a:pPr lvl="1"/>
            <a:r>
              <a:rPr lang="en-US" dirty="0">
                <a:solidFill>
                  <a:schemeClr val="tx2"/>
                </a:solidFill>
              </a:rPr>
              <a:t>Authentication </a:t>
            </a:r>
            <a:r>
              <a:rPr lang="en-US" dirty="0" smtClean="0">
                <a:solidFill>
                  <a:schemeClr val="tx2"/>
                </a:solidFill>
              </a:rPr>
              <a:t>code, MARC 042: </a:t>
            </a:r>
            <a:r>
              <a:rPr lang="en-US" i="1" u="sng" dirty="0" smtClean="0">
                <a:solidFill>
                  <a:schemeClr val="tx2"/>
                </a:solidFill>
              </a:rPr>
              <a:t>do not use</a:t>
            </a:r>
            <a:endParaRPr lang="en-US" u="sng" dirty="0" smtClean="0">
              <a:solidFill>
                <a:schemeClr val="tx2"/>
              </a:solidFill>
            </a:endParaRPr>
          </a:p>
          <a:p>
            <a:r>
              <a:rPr lang="en-US" dirty="0" smtClean="0">
                <a:solidFill>
                  <a:schemeClr val="tx2"/>
                </a:solidFill>
              </a:rPr>
              <a:t>Provide LCC “stub”(MARC 050$a) for online resources</a:t>
            </a:r>
          </a:p>
        </p:txBody>
      </p:sp>
      <p:sp>
        <p:nvSpPr>
          <p:cNvPr id="4" name="Slide Number Placeholder 3"/>
          <p:cNvSpPr>
            <a:spLocks noGrp="1"/>
          </p:cNvSpPr>
          <p:nvPr>
            <p:ph type="sldNum" sz="quarter" idx="12"/>
          </p:nvPr>
        </p:nvSpPr>
        <p:spPr/>
        <p:txBody>
          <a:bodyPr/>
          <a:lstStyle/>
          <a:p>
            <a:fld id="{D58CA5BC-0915-4598-8AF6-3853EEF99DC2}" type="slidenum">
              <a:rPr lang="en-US" smtClean="0"/>
              <a:t>57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4848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Full Record Examples</a:t>
            </a:r>
            <a:br>
              <a:rPr lang="en-US" sz="4900" dirty="0" smtClean="0">
                <a:solidFill>
                  <a:schemeClr val="tx2"/>
                </a:solidFill>
              </a:rPr>
            </a:br>
            <a:r>
              <a:rPr lang="en-US" sz="4000" dirty="0" smtClean="0">
                <a:solidFill>
                  <a:schemeClr val="tx2"/>
                </a:solidFill>
              </a:rPr>
              <a:t>OCLC Fixed Fields and 0XX fields</a:t>
            </a:r>
            <a:endParaRPr lang="en-US" sz="4000"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Fixed Fields:</a:t>
            </a:r>
          </a:p>
          <a:p>
            <a:pPr lvl="1"/>
            <a:r>
              <a:rPr lang="en-US" dirty="0" smtClean="0">
                <a:solidFill>
                  <a:schemeClr val="tx2"/>
                </a:solidFill>
              </a:rPr>
              <a:t>Only change from AACR2: </a:t>
            </a:r>
            <a:r>
              <a:rPr lang="en-US" dirty="0" smtClean="0"/>
              <a:t>Desc </a:t>
            </a:r>
            <a:r>
              <a:rPr lang="en-US" dirty="0" smtClean="0">
                <a:solidFill>
                  <a:schemeClr val="tx2"/>
                </a:solidFill>
              </a:rPr>
              <a:t>=</a:t>
            </a:r>
            <a:r>
              <a:rPr lang="en-US" dirty="0" smtClean="0"/>
              <a:t> i</a:t>
            </a:r>
          </a:p>
          <a:p>
            <a:pPr lvl="1"/>
            <a:r>
              <a:rPr lang="en-US" dirty="0" smtClean="0">
                <a:solidFill>
                  <a:schemeClr val="tx2"/>
                </a:solidFill>
              </a:rPr>
              <a:t>OK to leave as fill characters: </a:t>
            </a:r>
            <a:r>
              <a:rPr lang="en-US" dirty="0" smtClean="0"/>
              <a:t>Conf</a:t>
            </a:r>
            <a:r>
              <a:rPr lang="en-US" dirty="0" smtClean="0">
                <a:solidFill>
                  <a:schemeClr val="tx2"/>
                </a:solidFill>
              </a:rPr>
              <a:t>, </a:t>
            </a:r>
            <a:r>
              <a:rPr lang="en-US" dirty="0" smtClean="0"/>
              <a:t>Freq</a:t>
            </a:r>
            <a:r>
              <a:rPr lang="en-US" dirty="0" smtClean="0">
                <a:solidFill>
                  <a:schemeClr val="tx2"/>
                </a:solidFill>
              </a:rPr>
              <a:t>, </a:t>
            </a:r>
            <a:r>
              <a:rPr lang="en-US" dirty="0" smtClean="0"/>
              <a:t>Regl</a:t>
            </a:r>
          </a:p>
          <a:p>
            <a:pPr lvl="1"/>
            <a:r>
              <a:rPr lang="en-US" dirty="0" smtClean="0">
                <a:solidFill>
                  <a:schemeClr val="tx2"/>
                </a:solidFill>
              </a:rPr>
              <a:t>Pay attention to:</a:t>
            </a:r>
          </a:p>
          <a:p>
            <a:pPr lvl="2">
              <a:buClr>
                <a:schemeClr val="tx2"/>
              </a:buClr>
            </a:pPr>
            <a:r>
              <a:rPr lang="en-US" sz="2800" dirty="0" smtClean="0"/>
              <a:t>Type</a:t>
            </a:r>
            <a:r>
              <a:rPr lang="en-US" sz="2800" dirty="0" smtClean="0">
                <a:solidFill>
                  <a:schemeClr val="tx2"/>
                </a:solidFill>
              </a:rPr>
              <a:t>: must correspond with 336</a:t>
            </a:r>
          </a:p>
          <a:p>
            <a:pPr lvl="2">
              <a:buClr>
                <a:schemeClr val="tx2"/>
              </a:buClr>
            </a:pPr>
            <a:r>
              <a:rPr lang="en-US" sz="2800" dirty="0" smtClean="0"/>
              <a:t>Form</a:t>
            </a:r>
            <a:r>
              <a:rPr lang="en-US" sz="2800" dirty="0" smtClean="0">
                <a:solidFill>
                  <a:schemeClr val="tx2"/>
                </a:solidFill>
              </a:rPr>
              <a:t>: must correspond with entire description</a:t>
            </a:r>
          </a:p>
          <a:p>
            <a:r>
              <a:rPr lang="en-US" dirty="0" smtClean="0">
                <a:solidFill>
                  <a:schemeClr val="tx2"/>
                </a:solidFill>
              </a:rPr>
              <a:t>0XX fields:</a:t>
            </a:r>
          </a:p>
          <a:p>
            <a:pPr lvl="1"/>
            <a:r>
              <a:rPr lang="en-US" dirty="0" smtClean="0">
                <a:solidFill>
                  <a:schemeClr val="tx2"/>
                </a:solidFill>
              </a:rPr>
              <a:t>Most non-print resources need </a:t>
            </a:r>
            <a:r>
              <a:rPr lang="en-US" dirty="0" smtClean="0"/>
              <a:t>006</a:t>
            </a:r>
            <a:r>
              <a:rPr lang="en-US" dirty="0" smtClean="0">
                <a:solidFill>
                  <a:schemeClr val="tx2"/>
                </a:solidFill>
              </a:rPr>
              <a:t> and </a:t>
            </a:r>
            <a:r>
              <a:rPr lang="en-US" dirty="0" smtClean="0"/>
              <a:t>007</a:t>
            </a:r>
          </a:p>
          <a:p>
            <a:pPr lvl="1"/>
            <a:r>
              <a:rPr lang="en-US" dirty="0" smtClean="0">
                <a:solidFill>
                  <a:schemeClr val="tx2"/>
                </a:solidFill>
              </a:rPr>
              <a:t>Don’t forget </a:t>
            </a:r>
            <a:r>
              <a:rPr lang="en-US" dirty="0" smtClean="0"/>
              <a:t>040 $e pn</a:t>
            </a:r>
            <a:r>
              <a:rPr lang="en-US" dirty="0" smtClean="0">
                <a:solidFill>
                  <a:schemeClr val="tx2"/>
                </a:solidFill>
              </a:rPr>
              <a:t> when applicable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46483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Full Record Examples</a:t>
            </a:r>
            <a:br>
              <a:rPr lang="en-US" sz="4900" dirty="0" smtClean="0">
                <a:solidFill>
                  <a:schemeClr val="tx2"/>
                </a:solidFill>
              </a:rPr>
            </a:br>
            <a:r>
              <a:rPr lang="en-US" sz="4000" dirty="0" smtClean="0">
                <a:solidFill>
                  <a:schemeClr val="tx2"/>
                </a:solidFill>
              </a:rPr>
              <a:t>Example B</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Fixed Fields:</a:t>
            </a:r>
          </a:p>
          <a:p>
            <a:pPr lvl="1">
              <a:buClr>
                <a:schemeClr val="tx2"/>
              </a:buClr>
            </a:pPr>
            <a:r>
              <a:rPr lang="en-US" dirty="0" smtClean="0"/>
              <a:t>Form</a:t>
            </a:r>
            <a:r>
              <a:rPr lang="en-US" dirty="0" smtClean="0">
                <a:solidFill>
                  <a:schemeClr val="tx2"/>
                </a:solidFill>
              </a:rPr>
              <a:t> = </a:t>
            </a:r>
            <a:r>
              <a:rPr lang="en-US" dirty="0" smtClean="0"/>
              <a:t>o</a:t>
            </a:r>
            <a:endParaRPr lang="en-US" sz="2800" dirty="0" smtClean="0"/>
          </a:p>
          <a:p>
            <a:r>
              <a:rPr lang="en-US" dirty="0" smtClean="0">
                <a:solidFill>
                  <a:schemeClr val="tx2"/>
                </a:solidFill>
              </a:rPr>
              <a:t>0XX fields:</a:t>
            </a:r>
          </a:p>
          <a:p>
            <a:pPr lvl="1">
              <a:buClr>
                <a:schemeClr val="tx2"/>
              </a:buClr>
            </a:pPr>
            <a:r>
              <a:rPr lang="en-US" sz="2400" dirty="0">
                <a:latin typeface="ALA BT Courier" panose="02070509030505020404" pitchFamily="50" charset="2"/>
              </a:rPr>
              <a:t>006 __ m     o  </a:t>
            </a:r>
            <a:r>
              <a:rPr lang="en-US" sz="2400" dirty="0" smtClean="0">
                <a:latin typeface="ALA BT Courier" panose="02070509030505020404" pitchFamily="50" charset="2"/>
              </a:rPr>
              <a:t>d        </a:t>
            </a:r>
          </a:p>
          <a:p>
            <a:pPr lvl="2">
              <a:buClr>
                <a:schemeClr val="tx2"/>
              </a:buClr>
            </a:pPr>
            <a:r>
              <a:rPr lang="en-US" dirty="0" smtClean="0">
                <a:solidFill>
                  <a:schemeClr val="tx2"/>
                </a:solidFill>
              </a:rPr>
              <a:t>Use Connexion “Guided Entry” command</a:t>
            </a:r>
          </a:p>
          <a:p>
            <a:pPr lvl="1">
              <a:buClr>
                <a:schemeClr val="tx2"/>
              </a:buClr>
            </a:pPr>
            <a:r>
              <a:rPr lang="en-US" sz="2400" dirty="0" smtClean="0">
                <a:latin typeface="ALA BT Courier" panose="02070509030505020404" pitchFamily="50" charset="2"/>
              </a:rPr>
              <a:t>007 __ $a c $b r</a:t>
            </a:r>
          </a:p>
          <a:p>
            <a:pPr lvl="2">
              <a:buClr>
                <a:schemeClr val="tx2"/>
              </a:buClr>
            </a:pPr>
            <a:r>
              <a:rPr lang="en-US" dirty="0" smtClean="0">
                <a:solidFill>
                  <a:schemeClr val="tx2"/>
                </a:solidFill>
              </a:rPr>
              <a:t>Must correspond with 337/338</a:t>
            </a:r>
          </a:p>
          <a:p>
            <a:pPr lvl="1">
              <a:buClr>
                <a:schemeClr val="tx2"/>
              </a:buClr>
            </a:pPr>
            <a:r>
              <a:rPr lang="en-US" sz="2400" dirty="0" smtClean="0">
                <a:latin typeface="ALA BT Courier" panose="02070509030505020404" pitchFamily="50" charset="2"/>
              </a:rPr>
              <a:t>040 __ $a CUY $b eng $e rda </a:t>
            </a:r>
            <a:r>
              <a:rPr lang="en-US" sz="2400" dirty="0" smtClean="0">
                <a:solidFill>
                  <a:srgbClr val="FF0000"/>
                </a:solidFill>
                <a:latin typeface="ALA BT Courier" panose="02070509030505020404" pitchFamily="50" charset="2"/>
              </a:rPr>
              <a:t>$e pn</a:t>
            </a:r>
            <a:r>
              <a:rPr lang="en-US" sz="2400" dirty="0" smtClean="0">
                <a:latin typeface="ALA BT Courier" panose="02070509030505020404" pitchFamily="50" charset="2"/>
              </a:rPr>
              <a:t> $c CUY</a:t>
            </a:r>
            <a:endParaRPr lang="en-US" sz="2400" dirty="0">
              <a:latin typeface="ALA BT Courier" panose="02070509030505020404" pitchFamily="50" charset="2"/>
            </a:endParaRPr>
          </a:p>
        </p:txBody>
      </p:sp>
      <p:sp>
        <p:nvSpPr>
          <p:cNvPr id="4" name="Slide Number Placeholder 3"/>
          <p:cNvSpPr>
            <a:spLocks noGrp="1"/>
          </p:cNvSpPr>
          <p:nvPr>
            <p:ph type="sldNum" sz="quarter" idx="12"/>
          </p:nvPr>
        </p:nvSpPr>
        <p:spPr/>
        <p:txBody>
          <a:bodyPr/>
          <a:lstStyle/>
          <a:p>
            <a:fld id="{5850983C-42EE-4FAE-97EF-E9ED6A9AF7E2}" type="slidenum">
              <a:rPr lang="en-US" smtClean="0"/>
              <a:t>59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47072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Media Type &amp; Carrier Type</a:t>
            </a:r>
            <a:br>
              <a:rPr lang="en-US" sz="4900" dirty="0" smtClean="0">
                <a:solidFill>
                  <a:schemeClr val="tx2"/>
                </a:solidFill>
              </a:rPr>
            </a:br>
            <a:r>
              <a:rPr lang="en-US" sz="4000" dirty="0" smtClean="0">
                <a:solidFill>
                  <a:schemeClr val="tx2"/>
                </a:solidFill>
                <a:hlinkClick r:id="rId3"/>
              </a:rPr>
              <a:t>RDA 3.2</a:t>
            </a:r>
            <a:r>
              <a:rPr lang="en-US" sz="4000" dirty="0" smtClean="0">
                <a:solidFill>
                  <a:schemeClr val="tx2"/>
                </a:solidFill>
              </a:rPr>
              <a:t> &amp; </a:t>
            </a:r>
            <a:r>
              <a:rPr lang="en-US" sz="4000" dirty="0" smtClean="0">
                <a:solidFill>
                  <a:schemeClr val="tx2"/>
                </a:solidFill>
                <a:hlinkClick r:id="rId4"/>
              </a:rPr>
              <a:t>RDA 3.3</a:t>
            </a:r>
            <a:endParaRPr lang="en-US" sz="4000" dirty="0">
              <a:solidFill>
                <a:schemeClr val="tx2"/>
              </a:solidFill>
            </a:endParaRPr>
          </a:p>
        </p:txBody>
      </p:sp>
      <p:sp>
        <p:nvSpPr>
          <p:cNvPr id="3" name="Content Placeholder 2"/>
          <p:cNvSpPr>
            <a:spLocks noGrp="1"/>
          </p:cNvSpPr>
          <p:nvPr>
            <p:ph idx="1"/>
          </p:nvPr>
        </p:nvSpPr>
        <p:spPr/>
        <p:txBody>
          <a:bodyPr/>
          <a:lstStyle/>
          <a:p>
            <a:r>
              <a:rPr lang="en-US" dirty="0">
                <a:solidFill>
                  <a:schemeClr val="tx2"/>
                </a:solidFill>
              </a:rPr>
              <a:t>MARC 33X: </a:t>
            </a:r>
            <a:r>
              <a:rPr lang="en-US" dirty="0" smtClean="0">
                <a:solidFill>
                  <a:schemeClr val="tx2"/>
                </a:solidFill>
              </a:rPr>
              <a:t>same </a:t>
            </a:r>
            <a:r>
              <a:rPr lang="en-US" dirty="0">
                <a:solidFill>
                  <a:schemeClr val="tx2"/>
                </a:solidFill>
              </a:rPr>
              <a:t>meaning and application as for </a:t>
            </a:r>
            <a:r>
              <a:rPr lang="en-US" dirty="0" smtClean="0">
                <a:solidFill>
                  <a:schemeClr val="tx2"/>
                </a:solidFill>
              </a:rPr>
              <a:t>monographs</a:t>
            </a:r>
            <a:endParaRPr lang="en-US" dirty="0">
              <a:solidFill>
                <a:schemeClr val="tx2"/>
              </a:solidFill>
            </a:endParaRPr>
          </a:p>
          <a:p>
            <a:r>
              <a:rPr lang="en-US" dirty="0" smtClean="0">
                <a:solidFill>
                  <a:schemeClr val="tx2"/>
                </a:solidFill>
              </a:rPr>
              <a:t>For print textual resources:</a:t>
            </a:r>
          </a:p>
          <a:p>
            <a:pPr marL="400050" lvl="1" indent="0">
              <a:buNone/>
            </a:pPr>
            <a:r>
              <a:rPr lang="en-US" sz="2400" dirty="0" smtClean="0">
                <a:latin typeface="ALA BT Courier" panose="02070509030505020404" pitchFamily="50" charset="2"/>
              </a:rPr>
              <a:t>336 __ </a:t>
            </a:r>
            <a:r>
              <a:rPr lang="en-US" sz="2400" dirty="0">
                <a:latin typeface="ALA BT Courier" panose="02070509030505020404" pitchFamily="50" charset="2"/>
              </a:rPr>
              <a:t>$a text $b txt $2 </a:t>
            </a:r>
            <a:r>
              <a:rPr lang="en-US" sz="2400" dirty="0" smtClean="0">
                <a:latin typeface="ALA BT Courier" panose="02070509030505020404" pitchFamily="50" charset="2"/>
              </a:rPr>
              <a:t>rdacontent</a:t>
            </a:r>
          </a:p>
          <a:p>
            <a:pPr marL="400050" lvl="1" indent="0">
              <a:buNone/>
            </a:pPr>
            <a:r>
              <a:rPr lang="en-US" sz="2400" dirty="0" smtClean="0">
                <a:latin typeface="ALA BT Courier" panose="02070509030505020404" pitchFamily="50" charset="2"/>
              </a:rPr>
              <a:t>337 </a:t>
            </a:r>
            <a:r>
              <a:rPr lang="en-US" sz="2400" dirty="0">
                <a:latin typeface="ALA BT Courier" panose="02070509030505020404" pitchFamily="50" charset="2"/>
              </a:rPr>
              <a:t>__ $a unmediated $b n $2 </a:t>
            </a:r>
            <a:r>
              <a:rPr lang="en-US" sz="2400" dirty="0" smtClean="0">
                <a:latin typeface="ALA BT Courier" panose="02070509030505020404" pitchFamily="50" charset="2"/>
              </a:rPr>
              <a:t>rdamedia</a:t>
            </a:r>
          </a:p>
          <a:p>
            <a:pPr marL="400050" lvl="1" indent="0">
              <a:buNone/>
            </a:pPr>
            <a:r>
              <a:rPr lang="it-IT" sz="2400" dirty="0" smtClean="0">
                <a:latin typeface="ALA BT Courier" panose="02070509030505020404" pitchFamily="50" charset="2"/>
              </a:rPr>
              <a:t>338 </a:t>
            </a:r>
            <a:r>
              <a:rPr lang="en-US" sz="2400" dirty="0">
                <a:latin typeface="ALA BT Courier" panose="02070509030505020404" pitchFamily="50" charset="2"/>
              </a:rPr>
              <a:t>__ </a:t>
            </a:r>
            <a:r>
              <a:rPr lang="it-IT" sz="2400" dirty="0" smtClean="0">
                <a:latin typeface="ALA BT Courier" panose="02070509030505020404" pitchFamily="50" charset="2"/>
              </a:rPr>
              <a:t>$</a:t>
            </a:r>
            <a:r>
              <a:rPr lang="it-IT" sz="2400" dirty="0">
                <a:latin typeface="ALA BT Courier" panose="02070509030505020404" pitchFamily="50" charset="2"/>
              </a:rPr>
              <a:t>a volume $b nc $2 rdacarrier</a:t>
            </a:r>
            <a:endParaRPr lang="en-US" sz="2400" dirty="0" smtClean="0">
              <a:latin typeface="ALA BT Courier" panose="02070509030505020404" pitchFamily="50" charset="2"/>
            </a:endParaRPr>
          </a:p>
          <a:p>
            <a:r>
              <a:rPr lang="en-US" dirty="0">
                <a:solidFill>
                  <a:schemeClr val="tx2"/>
                </a:solidFill>
              </a:rPr>
              <a:t>For non-print, use other Media Type and Carrier Type terms as applicable</a:t>
            </a:r>
          </a:p>
        </p:txBody>
      </p:sp>
      <p:sp>
        <p:nvSpPr>
          <p:cNvPr id="4" name="Slide Number Placeholder 3"/>
          <p:cNvSpPr>
            <a:spLocks noGrp="1"/>
          </p:cNvSpPr>
          <p:nvPr>
            <p:ph type="sldNum" sz="quarter" idx="12"/>
          </p:nvPr>
        </p:nvSpPr>
        <p:spPr/>
        <p:txBody>
          <a:bodyPr/>
          <a:lstStyle/>
          <a:p>
            <a:fld id="{5850983C-42EE-4FAE-97EF-E9ED6A9AF7E2}" type="slidenum">
              <a:rPr lang="en-US" smtClean="0"/>
              <a:t>6</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2137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Autofit/>
          </a:bodyPr>
          <a:lstStyle/>
          <a:p>
            <a:r>
              <a:rPr lang="en-US" sz="8000" dirty="0" smtClean="0">
                <a:solidFill>
                  <a:schemeClr val="tx2"/>
                </a:solidFill>
              </a:rPr>
              <a:t>Questions?</a:t>
            </a:r>
            <a:endParaRPr lang="en-US" sz="8000" dirty="0">
              <a:solidFill>
                <a:schemeClr val="tx2"/>
              </a:solidFill>
            </a:endParaRPr>
          </a:p>
        </p:txBody>
      </p:sp>
      <p:sp>
        <p:nvSpPr>
          <p:cNvPr id="3" name="Slide Number Placeholder 2"/>
          <p:cNvSpPr>
            <a:spLocks noGrp="1"/>
          </p:cNvSpPr>
          <p:nvPr>
            <p:ph type="sldNum" sz="quarter" idx="12"/>
          </p:nvPr>
        </p:nvSpPr>
        <p:spPr/>
        <p:txBody>
          <a:bodyPr/>
          <a:lstStyle/>
          <a:p>
            <a:fld id="{D58CA5BC-0915-4598-8AF6-3853EEF99DC2}" type="slidenum">
              <a:rPr lang="en-US" smtClean="0"/>
              <a:t>60</a:t>
            </a:fld>
            <a:endParaRPr lang="en-US" dirty="0"/>
          </a:p>
        </p:txBody>
      </p:sp>
      <p:grpSp>
        <p:nvGrpSpPr>
          <p:cNvPr id="4" name="Group 3"/>
          <p:cNvGrpSpPr/>
          <p:nvPr/>
        </p:nvGrpSpPr>
        <p:grpSpPr>
          <a:xfrm>
            <a:off x="182880" y="6309360"/>
            <a:ext cx="2133586" cy="461665"/>
            <a:chOff x="304814" y="6208067"/>
            <a:chExt cx="2133586" cy="461665"/>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9447563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2"/>
                </a:solidFill>
              </a:rPr>
              <a:t>Congratulations!</a:t>
            </a:r>
            <a:endParaRPr lang="en-US" sz="54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You have completed the second part of training on the CONSER Standard Record in RDA instruction number order</a:t>
            </a:r>
          </a:p>
          <a:p>
            <a:r>
              <a:rPr lang="en-US" dirty="0" smtClean="0">
                <a:solidFill>
                  <a:schemeClr val="tx2"/>
                </a:solidFill>
              </a:rPr>
              <a:t>See you soon for the third part!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D58CA5BC-0915-4598-8AF6-3853EEF99DC2}" type="slidenum">
              <a:rPr lang="en-US" smtClean="0"/>
              <a:t>61</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332588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Media Type &amp; Carrier Type cont’d</a:t>
            </a:r>
            <a:br>
              <a:rPr lang="en-US" sz="4900" dirty="0" smtClean="0">
                <a:solidFill>
                  <a:schemeClr val="tx2"/>
                </a:solidFill>
              </a:rPr>
            </a:br>
            <a:r>
              <a:rPr lang="en-US" sz="4000" dirty="0" smtClean="0">
                <a:solidFill>
                  <a:schemeClr val="tx2"/>
                </a:solidFill>
                <a:hlinkClick r:id="rId3"/>
              </a:rPr>
              <a:t>RDA 3.2</a:t>
            </a:r>
            <a:r>
              <a:rPr lang="en-US" sz="4000" dirty="0" smtClean="0">
                <a:solidFill>
                  <a:schemeClr val="tx2"/>
                </a:solidFill>
              </a:rPr>
              <a:t> &amp; </a:t>
            </a:r>
            <a:r>
              <a:rPr lang="en-US" sz="4000" dirty="0" smtClean="0">
                <a:solidFill>
                  <a:schemeClr val="tx2"/>
                </a:solidFill>
                <a:hlinkClick r:id="rId4"/>
              </a:rPr>
              <a:t>RDA 3.3</a:t>
            </a:r>
            <a:endParaRPr lang="en-US" sz="4000" dirty="0">
              <a:solidFill>
                <a:schemeClr val="tx2"/>
              </a:solidFill>
            </a:endParaRPr>
          </a:p>
        </p:txBody>
      </p:sp>
      <p:sp>
        <p:nvSpPr>
          <p:cNvPr id="3" name="Content Placeholder 2"/>
          <p:cNvSpPr>
            <a:spLocks noGrp="1"/>
          </p:cNvSpPr>
          <p:nvPr>
            <p:ph idx="1"/>
          </p:nvPr>
        </p:nvSpPr>
        <p:spPr>
          <a:xfrm>
            <a:off x="457200" y="1600200"/>
            <a:ext cx="8229600" cy="4525963"/>
          </a:xfrm>
        </p:spPr>
        <p:txBody>
          <a:bodyPr/>
          <a:lstStyle/>
          <a:p>
            <a:r>
              <a:rPr lang="en-US" dirty="0" smtClean="0">
                <a:solidFill>
                  <a:schemeClr val="tx2"/>
                </a:solidFill>
              </a:rPr>
              <a:t>Example: online textual resources:</a:t>
            </a:r>
          </a:p>
          <a:p>
            <a:pPr marL="400050" lvl="1" indent="0">
              <a:buNone/>
            </a:pPr>
            <a:r>
              <a:rPr lang="en-US" sz="2400" dirty="0" smtClean="0">
                <a:latin typeface="ALA BT Courier" panose="02070509030505020404" pitchFamily="50" charset="2"/>
              </a:rPr>
              <a:t>336 </a:t>
            </a:r>
            <a:r>
              <a:rPr lang="en-US" sz="2400" dirty="0">
                <a:latin typeface="ALA BT Courier" panose="02070509030505020404" pitchFamily="50" charset="2"/>
              </a:rPr>
              <a:t>__ $a text $b txt $2 </a:t>
            </a:r>
            <a:r>
              <a:rPr lang="en-US" sz="2400" dirty="0" smtClean="0">
                <a:latin typeface="ALA BT Courier" panose="02070509030505020404" pitchFamily="50" charset="2"/>
              </a:rPr>
              <a:t>rdacontent</a:t>
            </a:r>
          </a:p>
          <a:p>
            <a:pPr marL="400050" lvl="1" indent="0">
              <a:buNone/>
            </a:pPr>
            <a:r>
              <a:rPr lang="en-US" sz="2400" dirty="0" smtClean="0">
                <a:latin typeface="ALA BT Courier" panose="02070509030505020404" pitchFamily="50" charset="2"/>
              </a:rPr>
              <a:t>337 </a:t>
            </a:r>
            <a:r>
              <a:rPr lang="en-US" sz="2400" dirty="0">
                <a:latin typeface="ALA BT Courier" panose="02070509030505020404" pitchFamily="50" charset="2"/>
              </a:rPr>
              <a:t>__ $a </a:t>
            </a:r>
            <a:r>
              <a:rPr lang="en-US" sz="2400" dirty="0" smtClean="0">
                <a:latin typeface="ALA BT Courier" panose="02070509030505020404" pitchFamily="50" charset="2"/>
              </a:rPr>
              <a:t>computer </a:t>
            </a:r>
            <a:r>
              <a:rPr lang="en-US" sz="2400" dirty="0">
                <a:latin typeface="ALA BT Courier" panose="02070509030505020404" pitchFamily="50" charset="2"/>
              </a:rPr>
              <a:t>$b c $2 </a:t>
            </a:r>
            <a:r>
              <a:rPr lang="en-US" sz="2400" dirty="0" smtClean="0">
                <a:latin typeface="ALA BT Courier" panose="02070509030505020404" pitchFamily="50" charset="2"/>
              </a:rPr>
              <a:t>rdamedia</a:t>
            </a:r>
          </a:p>
          <a:p>
            <a:pPr marL="400050" lvl="1" indent="0">
              <a:buNone/>
            </a:pPr>
            <a:r>
              <a:rPr lang="it-IT" sz="2400" dirty="0" smtClean="0">
                <a:latin typeface="ALA BT Courier" panose="02070509030505020404" pitchFamily="50" charset="2"/>
              </a:rPr>
              <a:t>338 </a:t>
            </a:r>
            <a:r>
              <a:rPr lang="en-US" sz="2400" dirty="0">
                <a:latin typeface="ALA BT Courier" panose="02070509030505020404" pitchFamily="50" charset="2"/>
              </a:rPr>
              <a:t>__ </a:t>
            </a:r>
            <a:r>
              <a:rPr lang="it-IT" sz="2400" dirty="0" smtClean="0">
                <a:latin typeface="ALA BT Courier" panose="02070509030505020404" pitchFamily="50" charset="2"/>
              </a:rPr>
              <a:t>$</a:t>
            </a:r>
            <a:r>
              <a:rPr lang="it-IT" sz="2400" dirty="0">
                <a:latin typeface="ALA BT Courier" panose="02070509030505020404" pitchFamily="50" charset="2"/>
              </a:rPr>
              <a:t>a </a:t>
            </a:r>
            <a:r>
              <a:rPr lang="it-IT" sz="2400" dirty="0" smtClean="0">
                <a:latin typeface="ALA BT Courier" panose="02070509030505020404" pitchFamily="50" charset="2"/>
              </a:rPr>
              <a:t>online </a:t>
            </a:r>
            <a:r>
              <a:rPr lang="it-IT" sz="2400" dirty="0">
                <a:latin typeface="ALA BT Courier" panose="02070509030505020404" pitchFamily="50" charset="2"/>
              </a:rPr>
              <a:t>resource $b cr $2 rdacarrier</a:t>
            </a:r>
            <a:endParaRPr lang="en-US" sz="2400" dirty="0" smtClean="0">
              <a:latin typeface="ALA BT Courier" panose="02070509030505020404" pitchFamily="50" charset="2"/>
            </a:endParaRPr>
          </a:p>
          <a:p>
            <a:pPr lvl="1"/>
            <a:r>
              <a:rPr lang="en-US" dirty="0" smtClean="0">
                <a:solidFill>
                  <a:schemeClr val="tx2"/>
                </a:solidFill>
              </a:rPr>
              <a:t>$</a:t>
            </a:r>
            <a:r>
              <a:rPr lang="en-US" dirty="0">
                <a:solidFill>
                  <a:schemeClr val="tx2"/>
                </a:solidFill>
              </a:rPr>
              <a:t>b codes are optional, the rest is required</a:t>
            </a:r>
          </a:p>
          <a:p>
            <a:r>
              <a:rPr lang="en-US" dirty="0" smtClean="0">
                <a:solidFill>
                  <a:schemeClr val="tx2"/>
                </a:solidFill>
              </a:rPr>
              <a:t>Textual resources </a:t>
            </a:r>
            <a:r>
              <a:rPr lang="en-US" dirty="0">
                <a:solidFill>
                  <a:schemeClr val="tx2"/>
                </a:solidFill>
              </a:rPr>
              <a:t>with any Media Type other than “unmediated” also </a:t>
            </a:r>
            <a:r>
              <a:rPr lang="en-US" dirty="0" smtClean="0">
                <a:solidFill>
                  <a:schemeClr val="tx2"/>
                </a:solidFill>
              </a:rPr>
              <a:t>need MARC </a:t>
            </a:r>
            <a:r>
              <a:rPr lang="en-US" dirty="0">
                <a:solidFill>
                  <a:schemeClr val="tx2"/>
                </a:solidFill>
              </a:rPr>
              <a:t>007</a:t>
            </a:r>
          </a:p>
        </p:txBody>
      </p:sp>
      <p:sp>
        <p:nvSpPr>
          <p:cNvPr id="4" name="Slide Number Placeholder 3"/>
          <p:cNvSpPr>
            <a:spLocks noGrp="1"/>
          </p:cNvSpPr>
          <p:nvPr>
            <p:ph type="sldNum" sz="quarter" idx="12"/>
          </p:nvPr>
        </p:nvSpPr>
        <p:spPr/>
        <p:txBody>
          <a:bodyPr/>
          <a:lstStyle/>
          <a:p>
            <a:fld id="{5850983C-42EE-4FAE-97EF-E9ED6A9AF7E2}" type="slidenum">
              <a:rPr lang="en-US" smtClean="0"/>
              <a:t>7</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360868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Extent</a:t>
            </a:r>
            <a:br>
              <a:rPr lang="en-US" sz="4900" dirty="0" smtClean="0">
                <a:solidFill>
                  <a:schemeClr val="tx2"/>
                </a:solidFill>
              </a:rPr>
            </a:br>
            <a:r>
              <a:rPr lang="en-US" sz="4000" dirty="0" smtClean="0">
                <a:solidFill>
                  <a:schemeClr val="tx2"/>
                </a:solidFill>
                <a:hlinkClick r:id="rId3"/>
              </a:rPr>
              <a:t>RDA 3.4</a:t>
            </a:r>
            <a:endParaRPr lang="en-US" sz="4000" dirty="0">
              <a:solidFill>
                <a:schemeClr val="tx2"/>
              </a:solidFill>
            </a:endParaRPr>
          </a:p>
        </p:txBody>
      </p:sp>
      <p:sp>
        <p:nvSpPr>
          <p:cNvPr id="3" name="Content Placeholder 2"/>
          <p:cNvSpPr>
            <a:spLocks noGrp="1"/>
          </p:cNvSpPr>
          <p:nvPr>
            <p:ph idx="1"/>
          </p:nvPr>
        </p:nvSpPr>
        <p:spPr>
          <a:xfrm>
            <a:off x="457200" y="1648608"/>
            <a:ext cx="8229600" cy="4891584"/>
          </a:xfrm>
        </p:spPr>
        <p:txBody>
          <a:bodyPr>
            <a:normAutofit fontScale="92500" lnSpcReduction="10000"/>
          </a:bodyPr>
          <a:lstStyle/>
          <a:p>
            <a:r>
              <a:rPr lang="en-US" sz="3500" dirty="0" smtClean="0">
                <a:solidFill>
                  <a:schemeClr val="tx2"/>
                </a:solidFill>
              </a:rPr>
              <a:t>When is it required for serials &amp; IRs?</a:t>
            </a:r>
          </a:p>
          <a:p>
            <a:pPr lvl="1"/>
            <a:r>
              <a:rPr lang="en-US" sz="3500" dirty="0">
                <a:solidFill>
                  <a:schemeClr val="tx2"/>
                </a:solidFill>
              </a:rPr>
              <a:t>All formats: whenever resource is complete and total extent is </a:t>
            </a:r>
            <a:r>
              <a:rPr lang="en-US" sz="3500" dirty="0" smtClean="0">
                <a:solidFill>
                  <a:schemeClr val="tx2"/>
                </a:solidFill>
              </a:rPr>
              <a:t>known</a:t>
            </a:r>
          </a:p>
          <a:p>
            <a:pPr lvl="2"/>
            <a:r>
              <a:rPr lang="en-US" sz="3500" dirty="0">
                <a:solidFill>
                  <a:schemeClr val="tx2"/>
                </a:solidFill>
              </a:rPr>
              <a:t>Serials: required for ceased titles even when total extent is </a:t>
            </a:r>
            <a:r>
              <a:rPr lang="en-US" sz="3500" i="1" dirty="0">
                <a:solidFill>
                  <a:schemeClr val="tx2"/>
                </a:solidFill>
              </a:rPr>
              <a:t>not</a:t>
            </a:r>
            <a:r>
              <a:rPr lang="en-US" sz="3500" dirty="0">
                <a:solidFill>
                  <a:schemeClr val="tx2"/>
                </a:solidFill>
              </a:rPr>
              <a:t> </a:t>
            </a:r>
            <a:r>
              <a:rPr lang="en-US" sz="3500" dirty="0" smtClean="0">
                <a:solidFill>
                  <a:schemeClr val="tx2"/>
                </a:solidFill>
              </a:rPr>
              <a:t>known; give term only</a:t>
            </a:r>
          </a:p>
          <a:p>
            <a:pPr marL="1371600" lvl="3" indent="0">
              <a:buNone/>
            </a:pPr>
            <a:r>
              <a:rPr lang="en-US" sz="3000" dirty="0" smtClean="0">
                <a:latin typeface="ALA BT Courier" panose="02070509030505020404" pitchFamily="50" charset="2"/>
              </a:rPr>
              <a:t>300 __ $a volumes</a:t>
            </a:r>
          </a:p>
          <a:p>
            <a:pPr lvl="2"/>
            <a:r>
              <a:rPr lang="en-US" sz="3500" dirty="0">
                <a:solidFill>
                  <a:schemeClr val="tx2"/>
                </a:solidFill>
              </a:rPr>
              <a:t>IRs: P/N guidelines recommend </a:t>
            </a:r>
            <a:r>
              <a:rPr lang="en-US" sz="3500" dirty="0" smtClean="0">
                <a:solidFill>
                  <a:schemeClr val="tx2"/>
                </a:solidFill>
              </a:rPr>
              <a:t>using     “</a:t>
            </a:r>
            <a:r>
              <a:rPr lang="en-US" sz="3500" dirty="0">
                <a:solidFill>
                  <a:schemeClr val="tx2"/>
                </a:solidFill>
              </a:rPr>
              <a:t>1 online resource” even when </a:t>
            </a:r>
            <a:r>
              <a:rPr lang="en-US" sz="3500" i="1" dirty="0">
                <a:solidFill>
                  <a:schemeClr val="tx2"/>
                </a:solidFill>
              </a:rPr>
              <a:t>not</a:t>
            </a:r>
            <a:r>
              <a:rPr lang="en-US" sz="3500" dirty="0">
                <a:solidFill>
                  <a:schemeClr val="tx2"/>
                </a:solidFill>
              </a:rPr>
              <a:t> complete</a:t>
            </a:r>
          </a:p>
        </p:txBody>
      </p:sp>
      <p:sp>
        <p:nvSpPr>
          <p:cNvPr id="4" name="Slide Number Placeholder 3"/>
          <p:cNvSpPr>
            <a:spLocks noGrp="1"/>
          </p:cNvSpPr>
          <p:nvPr>
            <p:ph type="sldNum" sz="quarter" idx="12"/>
          </p:nvPr>
        </p:nvSpPr>
        <p:spPr/>
        <p:txBody>
          <a:bodyPr/>
          <a:lstStyle/>
          <a:p>
            <a:fld id="{5850983C-42EE-4FAE-97EF-E9ED6A9AF7E2}" type="slidenum">
              <a:rPr lang="en-US" smtClean="0"/>
              <a:t>8</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123579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solidFill>
                  <a:schemeClr val="tx2"/>
                </a:solidFill>
              </a:rPr>
              <a:t>Extent cont’d</a:t>
            </a:r>
            <a:br>
              <a:rPr lang="en-US" sz="4900" dirty="0" smtClean="0">
                <a:solidFill>
                  <a:schemeClr val="tx2"/>
                </a:solidFill>
              </a:rPr>
            </a:br>
            <a:r>
              <a:rPr lang="en-US" sz="4000" dirty="0" smtClean="0">
                <a:solidFill>
                  <a:schemeClr val="tx2"/>
                </a:solidFill>
                <a:hlinkClick r:id="rId3"/>
              </a:rPr>
              <a:t>RDA 3.4</a:t>
            </a:r>
            <a:endParaRPr lang="en-US" sz="4000" dirty="0">
              <a:solidFill>
                <a:schemeClr val="tx2"/>
              </a:solidFill>
            </a:endParaRPr>
          </a:p>
        </p:txBody>
      </p:sp>
      <p:sp>
        <p:nvSpPr>
          <p:cNvPr id="3" name="Content Placeholder 2"/>
          <p:cNvSpPr>
            <a:spLocks noGrp="1"/>
          </p:cNvSpPr>
          <p:nvPr>
            <p:ph idx="1"/>
          </p:nvPr>
        </p:nvSpPr>
        <p:spPr/>
        <p:txBody>
          <a:bodyPr>
            <a:normAutofit/>
          </a:bodyPr>
          <a:lstStyle/>
          <a:p>
            <a:r>
              <a:rPr lang="en-US" dirty="0" smtClean="0">
                <a:solidFill>
                  <a:schemeClr val="tx2"/>
                </a:solidFill>
              </a:rPr>
              <a:t>When is it required for serials &amp; IRs? cont’d</a:t>
            </a:r>
          </a:p>
          <a:p>
            <a:pPr lvl="1"/>
            <a:r>
              <a:rPr lang="en-US" sz="3200" dirty="0" smtClean="0">
                <a:solidFill>
                  <a:schemeClr val="tx2"/>
                </a:solidFill>
              </a:rPr>
              <a:t>Tangible </a:t>
            </a:r>
            <a:r>
              <a:rPr lang="en-US" sz="3200" dirty="0">
                <a:solidFill>
                  <a:schemeClr val="tx2"/>
                </a:solidFill>
              </a:rPr>
              <a:t>non-print </a:t>
            </a:r>
            <a:r>
              <a:rPr lang="en-US" sz="3200" dirty="0" smtClean="0">
                <a:solidFill>
                  <a:schemeClr val="tx2"/>
                </a:solidFill>
              </a:rPr>
              <a:t>formats: </a:t>
            </a:r>
            <a:r>
              <a:rPr lang="en-US" sz="3200" dirty="0">
                <a:solidFill>
                  <a:schemeClr val="tx2"/>
                </a:solidFill>
              </a:rPr>
              <a:t>when currently </a:t>
            </a:r>
            <a:r>
              <a:rPr lang="en-US" sz="3200" dirty="0" smtClean="0">
                <a:solidFill>
                  <a:schemeClr val="tx2"/>
                </a:solidFill>
              </a:rPr>
              <a:t>published; give term only</a:t>
            </a:r>
          </a:p>
          <a:p>
            <a:pPr marL="857250" lvl="2" indent="0">
              <a:buNone/>
            </a:pPr>
            <a:r>
              <a:rPr lang="en-US" sz="2800" dirty="0" smtClean="0">
                <a:latin typeface="ALA BT Courier" panose="02070509030505020404" pitchFamily="50" charset="2"/>
              </a:rPr>
              <a:t>300 __ $a computer discs</a:t>
            </a:r>
          </a:p>
          <a:p>
            <a:r>
              <a:rPr lang="en-US" dirty="0">
                <a:solidFill>
                  <a:schemeClr val="tx2"/>
                </a:solidFill>
              </a:rPr>
              <a:t>RDA 3.4.1.3 calls for using Carrier Type terms from RDA </a:t>
            </a:r>
            <a:r>
              <a:rPr lang="en-US" dirty="0" smtClean="0">
                <a:solidFill>
                  <a:schemeClr val="tx2"/>
                </a:solidFill>
              </a:rPr>
              <a:t>3.3.1.3, but:</a:t>
            </a:r>
          </a:p>
          <a:p>
            <a:r>
              <a:rPr lang="en-US" dirty="0" smtClean="0">
                <a:solidFill>
                  <a:schemeClr val="tx2"/>
                </a:solidFill>
              </a:rPr>
              <a:t>LC-PCC PS 3.4.1.3 </a:t>
            </a:r>
            <a:r>
              <a:rPr lang="en-US" dirty="0">
                <a:solidFill>
                  <a:schemeClr val="tx2"/>
                </a:solidFill>
              </a:rPr>
              <a:t>Alternative allows using a term in common usage (e.g. “CD-ROM”)</a:t>
            </a:r>
          </a:p>
        </p:txBody>
      </p:sp>
      <p:sp>
        <p:nvSpPr>
          <p:cNvPr id="4" name="Slide Number Placeholder 3"/>
          <p:cNvSpPr>
            <a:spLocks noGrp="1"/>
          </p:cNvSpPr>
          <p:nvPr>
            <p:ph type="sldNum" sz="quarter" idx="12"/>
          </p:nvPr>
        </p:nvSpPr>
        <p:spPr/>
        <p:txBody>
          <a:bodyPr/>
          <a:lstStyle/>
          <a:p>
            <a:fld id="{5850983C-42EE-4FAE-97EF-E9ED6A9AF7E2}" type="slidenum">
              <a:rPr lang="en-US" smtClean="0"/>
              <a:t>9</a:t>
            </a:fld>
            <a:endParaRPr lang="en-US" dirty="0"/>
          </a:p>
        </p:txBody>
      </p:sp>
      <p:grpSp>
        <p:nvGrpSpPr>
          <p:cNvPr id="5" name="Group 4"/>
          <p:cNvGrpSpPr/>
          <p:nvPr/>
        </p:nvGrpSpPr>
        <p:grpSpPr>
          <a:xfrm>
            <a:off x="182880" y="6309360"/>
            <a:ext cx="2133586" cy="461665"/>
            <a:chOff x="304814" y="6208067"/>
            <a:chExt cx="2133586" cy="461665"/>
          </a:xfrm>
        </p:grpSpPr>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14" y="6324599"/>
              <a:ext cx="1072169"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72082" y="6208067"/>
              <a:ext cx="1066318" cy="461665"/>
            </a:xfrm>
            <a:prstGeom prst="rect">
              <a:avLst/>
            </a:prstGeom>
            <a:noFill/>
          </p:spPr>
          <p:txBody>
            <a:bodyPr wrap="none" rtlCol="0">
              <a:spAutoFit/>
            </a:bodyPr>
            <a:lstStyle/>
            <a:p>
              <a:r>
                <a:rPr lang="en-US" sz="2400" dirty="0" smtClean="0">
                  <a:solidFill>
                    <a:schemeClr val="tx2"/>
                  </a:solidFill>
                </a:rPr>
                <a:t>@ </a:t>
              </a:r>
              <a:r>
                <a:rPr lang="en-US" sz="2400" b="1" dirty="0" smtClean="0">
                  <a:solidFill>
                    <a:schemeClr val="tx2"/>
                  </a:solidFill>
                </a:rPr>
                <a:t>UCB</a:t>
              </a:r>
              <a:endParaRPr lang="en-US" sz="2400" b="1" dirty="0">
                <a:solidFill>
                  <a:schemeClr val="tx2"/>
                </a:solidFill>
              </a:endParaRPr>
            </a:p>
          </p:txBody>
        </p:sp>
      </p:grpSp>
    </p:spTree>
    <p:extLst>
      <p:ext uri="{BB962C8B-B14F-4D97-AF65-F5344CB8AC3E}">
        <p14:creationId xmlns:p14="http://schemas.microsoft.com/office/powerpoint/2010/main" val="229184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6600</TotalTime>
  <Words>5706</Words>
  <Application>Microsoft Office PowerPoint</Application>
  <PresentationFormat>On-screen Show (4:3)</PresentationFormat>
  <Paragraphs>722</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PCC RDA CONSER Standard Record (CSR)</vt:lpstr>
      <vt:lpstr>Learning Objectives</vt:lpstr>
      <vt:lpstr>Training Overview</vt:lpstr>
      <vt:lpstr>Acronym review</vt:lpstr>
      <vt:lpstr>More acronym review</vt:lpstr>
      <vt:lpstr>Media Type &amp; Carrier Type RDA 3.2 &amp; RDA 3.3</vt:lpstr>
      <vt:lpstr>Media Type &amp; Carrier Type cont’d RDA 3.2 &amp; RDA 3.3</vt:lpstr>
      <vt:lpstr>Extent RDA 3.4</vt:lpstr>
      <vt:lpstr>Extent cont’d RDA 3.4</vt:lpstr>
      <vt:lpstr>Dimensions RDA 3.5</vt:lpstr>
      <vt:lpstr>Note on Changes in Carrier Characteristics RDA 3.21.4</vt:lpstr>
      <vt:lpstr>Uniform Resource Locator RDA 4.6</vt:lpstr>
      <vt:lpstr>Content Type RDA 6.9</vt:lpstr>
      <vt:lpstr>Language of Expression RDA 6.11</vt:lpstr>
      <vt:lpstr>Exercises on content, media, carrier type;   extent, dimensions, URL, language</vt:lpstr>
      <vt:lpstr>Exercises on RDA Chapter 3 + Example A</vt:lpstr>
      <vt:lpstr>Exercises on RDA Chapter 3 + Example B</vt:lpstr>
      <vt:lpstr>Exercises on RDA Chapter 3 + Examples C–F</vt:lpstr>
      <vt:lpstr>Identifying Works and Expressions RDA Chapter 6</vt:lpstr>
      <vt:lpstr>Authorized Access Point Representing a Work RDA 6.27.1</vt:lpstr>
      <vt:lpstr>Are there any named creators? RDA 19.2.1.1</vt:lpstr>
      <vt:lpstr>Quick Quiz! Creators</vt:lpstr>
      <vt:lpstr>Preferred Title for the Work RDA 6.2.2</vt:lpstr>
      <vt:lpstr>Quick Quiz! Preferred Titles</vt:lpstr>
      <vt:lpstr>Additions to Access Points Representing Works RDA 6.27.1.9</vt:lpstr>
      <vt:lpstr>Quick Quiz!  Qualifying Work AAPs to Differentiate</vt:lpstr>
      <vt:lpstr>Quick Quiz!  Assembling Work AAPs</vt:lpstr>
      <vt:lpstr>Quick Quiz!  Assembling Work AAPs cont’d</vt:lpstr>
      <vt:lpstr>Quick Quiz!  Assembling Work AAPs cont’d</vt:lpstr>
      <vt:lpstr>Authorized Access Point Representing an Expression RDA 6.27.3</vt:lpstr>
      <vt:lpstr>Quick Quiz! Expression AAPs</vt:lpstr>
      <vt:lpstr>AAP for the Work/Expression: Putting It All Together</vt:lpstr>
      <vt:lpstr>Exercises on work and expression           authorized access points</vt:lpstr>
      <vt:lpstr>Exercises on work and expression AAPs</vt:lpstr>
      <vt:lpstr>Exercises on work and expression AAPs cont’d</vt:lpstr>
      <vt:lpstr>Language of the Content RDA 7.12</vt:lpstr>
      <vt:lpstr>Form of Notation: Script RDA 7.13.2</vt:lpstr>
      <vt:lpstr>PFCs Associated with a Work RDA Chapter 19</vt:lpstr>
      <vt:lpstr>PFCs Associated with a Work cont’d RDA Chapter 19</vt:lpstr>
      <vt:lpstr>Contributor RDA 20.2</vt:lpstr>
      <vt:lpstr>Exercises on Creator, Other PFC Associated with a Work, Contributor</vt:lpstr>
      <vt:lpstr>Exercises on Creator, etc. Example A</vt:lpstr>
      <vt:lpstr>Exercises on Creator, etc. Example B</vt:lpstr>
      <vt:lpstr>Exercises on Creator, etc. Example C</vt:lpstr>
      <vt:lpstr>Exercises on Creator, etc. Example D</vt:lpstr>
      <vt:lpstr>Exercises on Creator, etc. Example E</vt:lpstr>
      <vt:lpstr>Exercises on Creator, etc. Example F</vt:lpstr>
      <vt:lpstr>Related WEMI RDA Chapters 24-28</vt:lpstr>
      <vt:lpstr>Compilation of Expressions LC-PCC PS 26.1</vt:lpstr>
      <vt:lpstr>Compilation of Expressions cont’d LC-PCC PS 26.1</vt:lpstr>
      <vt:lpstr>Exercises on related WEMI</vt:lpstr>
      <vt:lpstr>Exercises on related WEMI Example A</vt:lpstr>
      <vt:lpstr>Exercises on related WEMI Example B</vt:lpstr>
      <vt:lpstr>Exercises on related WEMI</vt:lpstr>
      <vt:lpstr>Exercises on related WEMI Example F</vt:lpstr>
      <vt:lpstr>Required Non-RDA and MARC Data</vt:lpstr>
      <vt:lpstr>Required Non-RDA and MARC Data cont’d</vt:lpstr>
      <vt:lpstr>Full Record Examples OCLC Fixed Fields and 0XX fields</vt:lpstr>
      <vt:lpstr>Full Record Examples Example B</vt:lpstr>
      <vt:lpstr>Questions?</vt:lpstr>
      <vt:lpstr>Congratulations!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PCC RDA CONSER Standard Record (CSR)</dc:title>
  <dc:creator>Windows</dc:creator>
  <cp:lastModifiedBy>Windows</cp:lastModifiedBy>
  <cp:revision>452</cp:revision>
  <dcterms:created xsi:type="dcterms:W3CDTF">2014-02-27T18:19:51Z</dcterms:created>
  <dcterms:modified xsi:type="dcterms:W3CDTF">2014-05-14T22:13:01Z</dcterms:modified>
</cp:coreProperties>
</file>