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289" r:id="rId2"/>
    <p:sldId id="290" r:id="rId3"/>
    <p:sldId id="357" r:id="rId4"/>
    <p:sldId id="374" r:id="rId5"/>
    <p:sldId id="375" r:id="rId6"/>
    <p:sldId id="350" r:id="rId7"/>
    <p:sldId id="354" r:id="rId8"/>
    <p:sldId id="278" r:id="rId9"/>
    <p:sldId id="279" r:id="rId10"/>
    <p:sldId id="376" r:id="rId11"/>
    <p:sldId id="377" r:id="rId12"/>
    <p:sldId id="378" r:id="rId13"/>
    <p:sldId id="379" r:id="rId14"/>
    <p:sldId id="372" r:id="rId15"/>
    <p:sldId id="373" r:id="rId16"/>
    <p:sldId id="380" r:id="rId17"/>
    <p:sldId id="393" r:id="rId18"/>
    <p:sldId id="396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299" r:id="rId30"/>
    <p:sldId id="300" r:id="rId31"/>
    <p:sldId id="355" r:id="rId32"/>
    <p:sldId id="394" r:id="rId33"/>
    <p:sldId id="305" r:id="rId34"/>
    <p:sldId id="329" r:id="rId35"/>
    <p:sldId id="331" r:id="rId36"/>
    <p:sldId id="332" r:id="rId37"/>
    <p:sldId id="333" r:id="rId38"/>
    <p:sldId id="334" r:id="rId39"/>
    <p:sldId id="335" r:id="rId40"/>
    <p:sldId id="397" r:id="rId41"/>
    <p:sldId id="398" r:id="rId42"/>
    <p:sldId id="399" r:id="rId43"/>
    <p:sldId id="400" r:id="rId44"/>
    <p:sldId id="401" r:id="rId45"/>
    <p:sldId id="402" r:id="rId46"/>
    <p:sldId id="395" r:id="rId47"/>
    <p:sldId id="391" r:id="rId48"/>
    <p:sldId id="392" r:id="rId4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4088" autoAdjust="0"/>
  </p:normalViewPr>
  <p:slideViewPr>
    <p:cSldViewPr>
      <p:cViewPr varScale="1">
        <p:scale>
          <a:sx n="73" d="100"/>
          <a:sy n="73" d="100"/>
        </p:scale>
        <p:origin x="-122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3FDE9-2339-41D7-9A06-48755B6BFE2A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FBB033-567F-4FD1-B1F8-A120E52E8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1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89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[click on 3.4 and expand hierarchy; another “Basic Instructions” plus sections on specific elements (in alphabetical order here)]</a:t>
            </a:r>
          </a:p>
          <a:p>
            <a:endParaRPr lang="en-US" dirty="0"/>
          </a:p>
          <a:p>
            <a:pPr defTabSz="931774">
              <a:defRPr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bullet: abbreviations still used for some non-print formats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bullet: [Click on 3.4.5 and expand hierarchy to show all different scenarios]</a:t>
            </a:r>
          </a:p>
          <a:p>
            <a:endParaRPr lang="en-US" dirty="0"/>
          </a:p>
          <a:p>
            <a:r>
              <a:rPr lang="en-US" dirty="0"/>
              <a:t>UCB PSs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28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UCB PSs continue LCRI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46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bullet: read</a:t>
            </a:r>
            <a:r>
              <a:rPr lang="en-US" baseline="0" dirty="0" smtClean="0"/>
              <a:t> the list in the BSR – missing print textual resources (aka books)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sub: i.e., when the size of the volume requires a call no. prefix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Cont’d on next slide…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33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bullet: </a:t>
            </a:r>
            <a:r>
              <a:rPr lang="en-US" dirty="0"/>
              <a:t>[click on 3.5 and expand hierarchy; show “Basic Instructions” plus.  Where’s books?  Click on 3.5.1 and expand hierarchy.  Note carrier vs. container; for books, measure the carrier.  Click on 3.5.1.4 and expand hierarchy; alphabetical order, so “volumes” is at the end]</a:t>
            </a:r>
          </a:p>
          <a:p>
            <a:endParaRPr lang="en-US" dirty="0"/>
          </a:p>
          <a:p>
            <a:r>
              <a:rPr lang="en-US" dirty="0"/>
              <a:t>At end of slide: [looking at BSR] Remaining PCC Core elements for Carriers: typically not applicable to print textual resources (URL (4.6): do not use for monographs since we do separate records at UCB)</a:t>
            </a:r>
          </a:p>
          <a:p>
            <a:endParaRPr lang="en-US" dirty="0"/>
          </a:p>
          <a:p>
            <a:r>
              <a:rPr lang="en-US" dirty="0"/>
              <a:t>[collapse hierarchy] End of Chapter 3.  Any questions on Carriers or anything else from Section 1 before we move 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68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we move on to Section 2.  Chapter 5 will be covered on Day 5, as will</a:t>
            </a:r>
            <a:r>
              <a:rPr lang="en-US" baseline="0" dirty="0" smtClean="0"/>
              <a:t> most of Chapter 6.  For today, there are just a few key things you need to know about how Chapter 6 fits in the overall picture.</a:t>
            </a:r>
          </a:p>
          <a:p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bullet: you are familiar with these concepts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bullet: [click on &amp; expand Ch. 6, show “Purpose and Scope”, “General Guidelines…”, etc. Expand 6.1, click on 6.1.2] show term “authorized access point” (“AAP”) – the RDA term for “heading”</a:t>
            </a:r>
          </a:p>
          <a:p>
            <a:r>
              <a:rPr lang="en-US" baseline="0" dirty="0" smtClean="0"/>
              <a:t>3</a:t>
            </a:r>
            <a:r>
              <a:rPr lang="en-US" baseline="30000" dirty="0" smtClean="0"/>
              <a:t>rd</a:t>
            </a:r>
            <a:r>
              <a:rPr lang="en-US" baseline="0" dirty="0" smtClean="0"/>
              <a:t> bullet: this is the first item in the list at 6.1.2 (other 2 items addressed on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064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bullet:</a:t>
            </a:r>
            <a:r>
              <a:rPr lang="en-US" baseline="0" dirty="0" smtClean="0"/>
              <a:t> teaser for Day 5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bullet: back to first item in list at 6.1.2</a:t>
            </a:r>
          </a:p>
          <a:p>
            <a:r>
              <a:rPr lang="en-US" baseline="0" dirty="0" smtClean="0"/>
              <a:t>3</a:t>
            </a:r>
            <a:r>
              <a:rPr lang="en-US" baseline="30000" dirty="0" smtClean="0"/>
              <a:t>rd</a:t>
            </a:r>
            <a:r>
              <a:rPr lang="en-US" baseline="0" dirty="0" smtClean="0"/>
              <a:t> bullet: other 2 items in list at 6.1.2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end of slide: there are a couple of elements in Chapter 6 that are always recorded in descriptive fields in a bib record; they are expression-level attributes and we will talk about them 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77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[click on &amp; expand 6.9]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bullet: new MARC field, but not a new concept; partial replacement for GMD; indicates manner in which content is expressed and perceived (already touched upon this earlier today, discussion of 33Xs (336))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13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asked about 300</a:t>
            </a:r>
            <a:r>
              <a:rPr lang="en-US" baseline="0" dirty="0" smtClean="0"/>
              <a:t> for accomp mat: LC-PCC PS 3.1.4 – this will be discussed in more detail on Day 6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Example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58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[click on &amp; expand 6.11] no change from AACR2: always record in 008/35-37 (OCLC fixed field Lang), plus 041 if necessary (also may need to record Language of the content, discussed later)</a:t>
            </a:r>
          </a:p>
          <a:p>
            <a:endParaRPr lang="en-US" dirty="0"/>
          </a:p>
          <a:p>
            <a:r>
              <a:rPr lang="en-US" dirty="0"/>
              <a:t>Any questions about Chapter 6 for now before we move 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58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 of Chapter 7: instructions on recording attributes of works and expressions that are not recorded as part of the AAP or in the authority record  [click on &amp; expand Ch. 7]</a:t>
            </a:r>
          </a:p>
          <a:p>
            <a:r>
              <a:rPr lang="en-US" dirty="0" smtClean="0"/>
              <a:t>look at 7.0</a:t>
            </a:r>
            <a:r>
              <a:rPr lang="en-US" baseline="0" dirty="0" smtClean="0"/>
              <a:t> “Purpose and Scope” – Ch. 7 fulfills the “select” user task</a:t>
            </a:r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bullet: look at BSR</a:t>
            </a:r>
          </a:p>
          <a:p>
            <a:endParaRPr lang="en-US" dirty="0"/>
          </a:p>
          <a:p>
            <a:r>
              <a:rPr lang="en-US" dirty="0"/>
              <a:t>At end of slide: now we’ll look at the PCC Core elements that </a:t>
            </a:r>
            <a:r>
              <a:rPr lang="en-US" i="1" dirty="0"/>
              <a:t>are</a:t>
            </a:r>
            <a:r>
              <a:rPr lang="en-US" dirty="0"/>
              <a:t> applicable to print textual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3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 from Day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331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[click on &amp; expand 7.9]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278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[click on &amp; expand 7.10] PCC recommended but not Core (except for archival materials); [look at UCB PS 7.10] At UCB, do not use except possibly for media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582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[expand 7.11, click on 7.11.3] see UCB PS 7.11.3; use only for locally-produced media materials – mentioning today only because we have a UCB 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19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[click on 7.12, go down and click to LC-PCC PS 7.12.1.3; MARC 041 may be used here] change from AACR2: 546 is PCC recommended but not 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7503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[expand 7.13, click on 7.13.2] required if applicable  [click on LC-PCC PS 7.13.2.3 per BSR]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653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[brief departure from BSR]  [click on &amp; expand 7.15] major change from AARC2: not Core—though see UCB PS 7.15 &amp; 7.17; if recording, do not use abbreviations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577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[continued departure from BSR]  [click on 7.16] major change from AARC2: not Core</a:t>
            </a:r>
          </a:p>
          <a:p>
            <a:endParaRPr lang="en-US" dirty="0"/>
          </a:p>
          <a:p>
            <a:r>
              <a:rPr lang="en-US" dirty="0"/>
              <a:t>At end of slide: [returning to BSR, remaining Chap. 7 BSR elements typically not applicable to print textual resources]</a:t>
            </a:r>
          </a:p>
          <a:p>
            <a:endParaRPr lang="en-US" dirty="0"/>
          </a:p>
          <a:p>
            <a:r>
              <a:rPr lang="en-US" dirty="0"/>
              <a:t>Any questions on Chapter 7?</a:t>
            </a:r>
          </a:p>
          <a:p>
            <a:endParaRPr lang="en-US" dirty="0"/>
          </a:p>
          <a:p>
            <a:r>
              <a:rPr lang="en-US" dirty="0"/>
              <a:t>[collapse Ch. 7]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191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TOC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bullet: </a:t>
            </a:r>
            <a:r>
              <a:rPr lang="en-US" dirty="0"/>
              <a:t>can anyone guess why Chapter 16 is developed?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bullet: “main entry” is the relationship between the work or expression and the manifestation in hand</a:t>
            </a:r>
          </a:p>
          <a:p>
            <a:endParaRPr lang="en-US" dirty="0"/>
          </a:p>
          <a:p>
            <a:r>
              <a:rPr lang="en-US" dirty="0"/>
              <a:t>Put another way: Sections 2-4 cover constructing access points (AACR2 “headings”), Sections 5 onward cover expressing relationships.</a:t>
            </a:r>
          </a:p>
          <a:p>
            <a:r>
              <a:rPr lang="en-US" dirty="0"/>
              <a:t>Key conceptual difference between AACR2 and RDA: “creat[ing] catalogue entries” vs. recording relationships between entities</a:t>
            </a:r>
          </a:p>
          <a:p>
            <a:endParaRPr lang="en-US" dirty="0"/>
          </a:p>
          <a:p>
            <a:r>
              <a:rPr lang="en-US" dirty="0"/>
              <a:t>At end of slide: BSR picks up at Ch. 19 in Section 6; Section 6 is all about recording relationships between PFCs and resources – most are not Core (only persons, families, corporate bodies (PFCs) related to a </a:t>
            </a:r>
            <a:r>
              <a:rPr lang="en-US" i="1" dirty="0"/>
              <a:t>work)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95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[expand 19, click on &amp; expand 19.2]</a:t>
            </a:r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bullet: this will be covered in detail on Day 5</a:t>
            </a:r>
          </a:p>
          <a:p>
            <a:endParaRPr lang="en-US" dirty="0"/>
          </a:p>
          <a:p>
            <a:r>
              <a:rPr lang="en-US" dirty="0"/>
              <a:t>Example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995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bullet: not PCC</a:t>
            </a:r>
            <a:r>
              <a:rPr lang="en-US" baseline="0" dirty="0" smtClean="0"/>
              <a:t> Core, but is PCC recommended. Supports (is necessary for?) the “find” and “identify” user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70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 from Day 3</a:t>
            </a:r>
          </a:p>
          <a:p>
            <a:endParaRPr lang="en-US" dirty="0" smtClean="0"/>
          </a:p>
          <a:p>
            <a:pPr defTabSz="931774">
              <a:defRPr/>
            </a:pPr>
            <a:r>
              <a:rPr lang="en-US" dirty="0" smtClean="0"/>
              <a:t>After this slide, switch</a:t>
            </a:r>
            <a:r>
              <a:rPr lang="en-US" baseline="0" dirty="0" smtClean="0"/>
              <a:t> to browser to pull up documentation (another reminder from Day 3)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057-2F3A-40E9-B08D-89C63F0190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698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[click on &amp; expand 19.3] required only if part of AAP of the work</a:t>
            </a:r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bullet: AAPs for legal works and expressions covered in RDA 6.29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031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bullet: why not?</a:t>
            </a:r>
            <a:r>
              <a:rPr lang="en-US" baseline="0" dirty="0" smtClean="0"/>
              <a:t> Because only a PFC related to a work can be part of an AAP for that work or any of its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244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[after showing slide, click on &amp; expand App. I]</a:t>
            </a:r>
          </a:p>
          <a:p>
            <a:endParaRPr lang="en-US" dirty="0"/>
          </a:p>
          <a:p>
            <a:pPr defTabSz="931774">
              <a:defRPr/>
            </a:pPr>
            <a:r>
              <a:rPr lang="en-US" dirty="0"/>
              <a:t>Last slide before exercises – any questions?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704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r>
              <a:rPr lang="en-US" baseline="0" dirty="0" smtClean="0"/>
              <a:t> on all examples; any you don’t finish we can work on together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Give 10 minutes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868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52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930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bullet: (if asked) this work</a:t>
            </a:r>
            <a:r>
              <a:rPr lang="en-US" baseline="0" dirty="0" smtClean="0"/>
              <a:t> is a collaboration. More on this on Day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544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bullet: (if</a:t>
            </a:r>
            <a:r>
              <a:rPr lang="en-US" baseline="0" dirty="0" smtClean="0"/>
              <a:t> asked) why is this different from Example B?  RDA (and AACR2) defines conference proceedings as a special kind of aggregate work that is created by a collective 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094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bullet: (if asked) who comes first? Will cover on Day 5, but the answer is at 6.17.1.3, first Exception (Corporate bodies as creators)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baseline="0" dirty="0" smtClean="0"/>
              <a:t>End of exercises on creators, other PFC associated with a work, contributors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675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[collapse App. I, scroll back up to sect. 8, mention sect. 7 is for assigning subject headings]  Chapters 24-28 (Section 8): Relationships between FRBR Group 1 entities (WEMI) and other Group 1 entities (WEMI), i.e. separate resources.</a:t>
            </a:r>
            <a:r>
              <a:rPr lang="en-US" baseline="0" dirty="0" smtClean="0"/>
              <a:t> </a:t>
            </a:r>
            <a:r>
              <a:rPr lang="en-US" dirty="0" smtClean="0"/>
              <a:t>Only a few are Core</a:t>
            </a:r>
            <a:r>
              <a:rPr lang="en-US" baseline="0" dirty="0" smtClean="0"/>
              <a:t> – discussed on following slides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54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 from Day</a:t>
            </a:r>
            <a:r>
              <a:rPr lang="en-US" baseline="0" dirty="0" smtClean="0"/>
              <a:t> 3 – look at TOC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391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[look at BSR, 1st note under 25.1] [expand 25, click on &amp; expand 25.1] Compilations of works: considered related works in RDA; record as a contents note as shown in LC-PCC PS 25.1 &amp; 25.1.1.3</a:t>
            </a:r>
          </a:p>
          <a:p>
            <a:endParaRPr lang="en-US" dirty="0" smtClean="0"/>
          </a:p>
          <a:p>
            <a:r>
              <a:rPr lang="en-US" dirty="0" smtClean="0"/>
              <a:t>At end of slide: there are lots of other possible kinds of related work relationships; this</a:t>
            </a:r>
            <a:r>
              <a:rPr lang="en-US" baseline="0" dirty="0" smtClean="0"/>
              <a:t> &amp; on the next slide are the only ones that are PCC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6105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[BSR, 3rd note under 25.1] Traced series (MARC 8XX): considered a related work or expression in RDA; always record if the series is established as traced  [click on Ch. 25, click on LC-PCC PS 25.0, expand LC-PCC PS 25.0, click on &amp; expand “Authorized Access Points for Series…”]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839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[BSR, 1st note under 26.1] [expand 26, click on &amp; expand 26.1] Compilations of expressions (one work, multiple language versions): considered related expressions; record analytical AAP as indicated in LC-PCC PS 26.1 (focus on second paragraph; contents note may not be needed)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end of slide: there are other possible kinds of related expression relationships; this</a:t>
            </a:r>
            <a:r>
              <a:rPr lang="en-US" baseline="0" dirty="0" smtClean="0"/>
              <a:t> &amp; on the previous slide are the only ones that are PCC Core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056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[expand 27, click on &amp; expand 27.1] Reproductions: always record relationship to original manifestation  [look at examples in LC-PCC PS 27.1.1.3]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4102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[expand 28, click on &amp; expand 28.1] Bound-withs: always record relationship to other item(s)  [LC-PCC PS 28.1.1.3 has examples, but you should continue following guidelines in AskTico doc “Cataloging Bound-With Monographs”]</a:t>
            </a:r>
          </a:p>
          <a:p>
            <a:endParaRPr lang="en-US" sz="800" dirty="0" smtClean="0"/>
          </a:p>
          <a:p>
            <a:r>
              <a:rPr lang="en-US" dirty="0" smtClean="0"/>
              <a:t>At end of slide: mention Toolkit Sections 9-10: for authority records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2992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bullet: we’ll just look at briefly</a:t>
            </a:r>
            <a:r>
              <a:rPr lang="en-US" baseline="0" dirty="0" smtClean="0"/>
              <a:t> today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bullet: formats in alphabetical order</a:t>
            </a:r>
          </a:p>
          <a:p>
            <a:r>
              <a:rPr lang="en-US" baseline="0" dirty="0" smtClean="0"/>
              <a:t>4</a:t>
            </a:r>
            <a:r>
              <a:rPr lang="en-US" baseline="30000" dirty="0" smtClean="0"/>
              <a:t>th</a:t>
            </a:r>
            <a:r>
              <a:rPr lang="en-US" baseline="0" dirty="0" smtClean="0"/>
              <a:t> bullet: “i” is for ISBD punctuation</a:t>
            </a:r>
          </a:p>
          <a:p>
            <a:r>
              <a:rPr lang="en-US" baseline="0" dirty="0" smtClean="0"/>
              <a:t>6</a:t>
            </a:r>
            <a:r>
              <a:rPr lang="en-US" baseline="30000" dirty="0" smtClean="0"/>
              <a:t>th</a:t>
            </a:r>
            <a:r>
              <a:rPr lang="en-US" baseline="0" dirty="0" smtClean="0"/>
              <a:t> bullet: </a:t>
            </a:r>
            <a:r>
              <a:rPr lang="en-US" dirty="0"/>
              <a:t>this is a PCC change, not an RDA change</a:t>
            </a:r>
          </a:p>
          <a:p>
            <a:endParaRPr lang="en-US" dirty="0"/>
          </a:p>
          <a:p>
            <a:r>
              <a:rPr lang="en-US" dirty="0"/>
              <a:t>After all bullets: Desc and 040 $e are what tell you it’s an RDA bib (Desc may also be “c” (ISBD punctuation omitted) but will </a:t>
            </a:r>
            <a:r>
              <a:rPr lang="en-US" i="1" dirty="0"/>
              <a:t>never</a:t>
            </a:r>
            <a:r>
              <a:rPr lang="en-US" dirty="0"/>
              <a:t> be “a”)</a:t>
            </a:r>
          </a:p>
          <a:p>
            <a:endParaRPr lang="en-US" dirty="0"/>
          </a:p>
          <a:p>
            <a:r>
              <a:rPr lang="en-US" dirty="0"/>
              <a:t>Important note: Encoding level / Ldr/17 (OCLC FF ELvl), Cataloging source / 008/39 (OCLC FF Srce), Authentication code / 042: values specified in BSR are </a:t>
            </a:r>
            <a:r>
              <a:rPr lang="en-US" i="1" dirty="0"/>
              <a:t>only</a:t>
            </a:r>
            <a:r>
              <a:rPr lang="en-US" dirty="0"/>
              <a:t> for authenticated bibs!</a:t>
            </a:r>
          </a:p>
          <a:p>
            <a:endParaRPr lang="en-US" dirty="0"/>
          </a:p>
          <a:p>
            <a:r>
              <a:rPr lang="en-US" dirty="0"/>
              <a:t>Last content of Day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656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2233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3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TOC.  </a:t>
            </a:r>
            <a:r>
              <a:rPr lang="en-US" baseline="0" dirty="0" smtClean="0"/>
              <a:t>I’ll say a little more about the parts we’re skipping today as we get to them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end of slide: </a:t>
            </a:r>
            <a:r>
              <a:rPr lang="en-US" dirty="0"/>
              <a:t>click on &amp; expand Ch.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89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bullet: look at 3.0</a:t>
            </a:r>
            <a:r>
              <a:rPr lang="en-US" baseline="0" dirty="0" smtClean="0"/>
              <a:t> “Purpose and Scope” – Ch. 3 fulfills the “select” and “identify” user tasks</a:t>
            </a:r>
          </a:p>
          <a:p>
            <a:endParaRPr lang="en-US" dirty="0" smtClean="0"/>
          </a:p>
          <a:p>
            <a:r>
              <a:rPr lang="en-US" dirty="0" smtClean="0"/>
              <a:t>Rest of bullets: We’re about to discuss a couple of elements that replace the GMD;</a:t>
            </a:r>
            <a:r>
              <a:rPr lang="en-US" baseline="0" dirty="0" smtClean="0"/>
              <a:t> </a:t>
            </a:r>
            <a:r>
              <a:rPr lang="en-US" dirty="0" smtClean="0"/>
              <a:t>you</a:t>
            </a:r>
            <a:r>
              <a:rPr lang="en-US" baseline="0" dirty="0" smtClean="0"/>
              <a:t> may have heard the terms “Carrier” and “Content” already, in relationship to the GMD (discussed on next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91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are current GMD terms</a:t>
            </a:r>
          </a:p>
          <a:p>
            <a:endParaRPr lang="en-US" dirty="0"/>
          </a:p>
          <a:p>
            <a:pPr defTabSz="931774">
              <a:defRPr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bullet: that’s why we need Media type and Carrier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71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33Xs</a:t>
            </a:r>
            <a:r>
              <a:rPr lang="en-US" baseline="0" dirty="0" smtClean="0"/>
              <a:t> usually treated in a group, but they come from separate chapters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 4</a:t>
            </a:r>
            <a:r>
              <a:rPr lang="en-US" baseline="30000" dirty="0" smtClean="0"/>
              <a:t>th</a:t>
            </a:r>
            <a:r>
              <a:rPr lang="en-US" baseline="0" dirty="0" smtClean="0"/>
              <a:t> bullet:</a:t>
            </a:r>
          </a:p>
          <a:p>
            <a:r>
              <a:rPr lang="en-US" dirty="0"/>
              <a:t>[click on 3.2] Media type: new MARC field, but not a new concept; partial replacement for GMD (with Carrier type and Content type); indicates general type of intermediation device – i.e. equipment – needed to use the resource  [go to list at 3.2.1.3]</a:t>
            </a:r>
          </a:p>
          <a:p>
            <a:r>
              <a:rPr lang="en-US" dirty="0"/>
              <a:t>[click on 3.3] Carrier type: new MARC field, but not a new concept; partial replacement for GMD; indicates more specific type of storage or housing  [go to list at 3.3.1.3]</a:t>
            </a:r>
          </a:p>
          <a:p>
            <a:r>
              <a:rPr lang="en-US" dirty="0"/>
              <a:t>Note that $2, for term source code, is required by MARC format</a:t>
            </a:r>
          </a:p>
          <a:p>
            <a:endParaRPr lang="en-US" dirty="0"/>
          </a:p>
          <a:p>
            <a:r>
              <a:rPr lang="en-US" dirty="0"/>
              <a:t>Cont’d on next slide…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29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bullet: </a:t>
            </a:r>
            <a:r>
              <a:rPr lang="en-US" dirty="0"/>
              <a:t>At Berkeley we are agnostic about $b codes since it is extra work to include them </a:t>
            </a:r>
            <a:r>
              <a:rPr lang="en-US" i="1" dirty="0"/>
              <a:t>unless</a:t>
            </a:r>
            <a:r>
              <a:rPr lang="en-US" dirty="0"/>
              <a:t> you use the OCLC macro (in which case it is extra work to take them out)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BB033-567F-4FD1-B1F8-A120E52E8D6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9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5093-05AF-4299-89A7-14FEA3E04DCF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1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52E4-3A9D-4EAB-89BE-19143BDB9774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4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C156-3B2B-40FB-B45D-007D45464967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2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037-3383-41F6-9A68-E3B440A5BFBE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3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DA0F-6574-44FC-8AC7-32FACFF04E49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7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C4E-9557-4080-AB0C-34BB02C08B7E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C3BC-2554-4FF8-83DF-1470DC16115E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6B3-8DD3-47EB-A14B-3A246DFE14AE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4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C706-975E-42BD-AF1A-A1A12CC742BA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9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D19-64DF-436A-9A04-7C3FF475F5CA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2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BBE-7F30-40AA-98A4-573EB7813A8E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6BB7-6921-4080-9ADD-AAC2B419564F}" type="datetime1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A5BC-0915-4598-8AF6-3853EEF99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2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3.4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3.4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access.rdatoolkit.org/wka1654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3.5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www.lib.berkeley.edu/catalog_dept/uc-berkeley-policy-statements#UCBPS3point5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3.5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rdachp6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rdachp6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6.9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6.11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www.loc.gov/marc/languages/langhome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rdachp7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7.9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7.10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access.rdatoolkit.org/wka1654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7.11.3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access.rdatoolkit.org/wka1654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7.12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7.13.2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7.15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access.rdatoolkit.org/wka1654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7.16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19.2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19.3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20.2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I.2.1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hyperlink" Target="http://access.rdatoolkit.org/I.3.1.html" TargetMode="External"/><Relationship Id="rId4" Type="http://schemas.openxmlformats.org/officeDocument/2006/relationships/hyperlink" Target="http://access.rdatoolkit.org/I.2.2.html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rdachp25.html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rdachp26.html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rdachp27.html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rdachp27.html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hyperlink" Target="http://www.lib.berkeley.edu/asktico/node/60" TargetMode="External"/><Relationship Id="rId4" Type="http://schemas.openxmlformats.org/officeDocument/2006/relationships/hyperlink" Target="http://access.rdatoolkit.org/wka1654.html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6.9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hyperlink" Target="http://access.rdatoolkit.org/3.3.html" TargetMode="External"/><Relationship Id="rId4" Type="http://schemas.openxmlformats.org/officeDocument/2006/relationships/hyperlink" Target="http://access.rdatoolkit.org/3.2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valuelis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PCC RDA BIBCO Standard Record (BSR)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2362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in RDA instruction number order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Part 2 of 2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Presented by UC Berkeley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Fall/Winter 2013/14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5" name="Picture 5" descr="RDA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6019" y="838200"/>
            <a:ext cx="5191963" cy="14404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9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Extent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3.4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Major change from AACR2: no more abbreviations (for the most part) or Latin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Spell out “pages”, “volumes”, “approximately”, “that is”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For books, look at RDA 3.4.5: Extent of Text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21 different scenarios!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Single unit: RDA 3.4.5.2 through 3.4.5.15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Multiple units: RDA 3.4.5.16 through 3.4.5.22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65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tx2"/>
                </a:solidFill>
              </a:rPr>
              <a:t>Extent</a:t>
            </a:r>
            <a:br>
              <a:rPr lang="en-US" sz="49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  <a:hlinkClick r:id="rId3"/>
              </a:rPr>
              <a:t>RDA 3.4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 couple of UCB PSs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  <a:hlinkClick r:id="rId4"/>
              </a:rPr>
              <a:t>UCB PS 3.4.5.3</a:t>
            </a:r>
            <a:r>
              <a:rPr lang="en-US" sz="3200" dirty="0" smtClean="0">
                <a:solidFill>
                  <a:schemeClr val="tx2"/>
                </a:solidFill>
              </a:rPr>
              <a:t>: Single Volume with Unnumbered Pages, Leaves, or Columns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Follow method c: </a:t>
            </a:r>
            <a:r>
              <a:rPr lang="en-US" dirty="0" smtClean="0">
                <a:latin typeface="ALA BT Courier" panose="02070509030505020404" pitchFamily="50" charset="2"/>
              </a:rPr>
              <a:t>1 volume (unpaged)</a:t>
            </a:r>
          </a:p>
          <a:p>
            <a:pPr lvl="1"/>
            <a:r>
              <a:rPr lang="en-US" sz="3200" smtClean="0">
                <a:solidFill>
                  <a:schemeClr val="tx2"/>
                </a:solidFill>
                <a:hlinkClick r:id="rId4"/>
              </a:rPr>
              <a:t>UCB </a:t>
            </a:r>
            <a:r>
              <a:rPr lang="en-US" sz="3200" dirty="0" smtClean="0">
                <a:solidFill>
                  <a:schemeClr val="tx2"/>
                </a:solidFill>
                <a:hlinkClick r:id="rId4"/>
              </a:rPr>
              <a:t>PS 3.4.5.8</a:t>
            </a:r>
            <a:r>
              <a:rPr lang="en-US" sz="3200" dirty="0" smtClean="0">
                <a:solidFill>
                  <a:schemeClr val="tx2"/>
                </a:solidFill>
              </a:rPr>
              <a:t>: Complicated or Irregular Paging, Etc.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Follow method c: </a:t>
            </a:r>
            <a:r>
              <a:rPr lang="en-US" dirty="0" smtClean="0">
                <a:latin typeface="ALA BT Courier" panose="02070509030505020404" pitchFamily="50" charset="2"/>
              </a:rPr>
              <a:t>1 volume (various pagings)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95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Dimensions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3.5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Look at list of formats in BSR “Notes”: Dimensions is not PCC Core for books! But…</a:t>
            </a:r>
          </a:p>
          <a:p>
            <a:r>
              <a:rPr lang="en-US" dirty="0" smtClean="0">
                <a:solidFill>
                  <a:schemeClr val="tx2"/>
                </a:solidFill>
                <a:hlinkClick r:id="rId4"/>
              </a:rPr>
              <a:t>UCB PS 3.5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Original cataloging: required for all formats except serials and online resources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Copy cataloging: required for books when   ≤ 15 cm (“tiny”) or ≥ 33 cm (“folio”,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848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Dimensions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3.5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</a:rPr>
              <a:t>Where’s the instruction for books?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Expand hierarchy until you find: RDA 3.5.1.4.14, Volumes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Nearly the same as AACR2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284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Identifying Works and Expressions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Chapter 6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AACR2 has “main entry” and “added entry”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RDA 6.1.2: Chapter 6 is for making – in AACR2 terms – main and added entries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Every resource still needs a “main entry”; in RDA it’s called: AAP for the work/expression embodied in the manifestation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Constructing AAPs for works and expressions (RDA 6.27) will be discussed on Day 5…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061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Identifying Works and Expressions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Chapter 6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 teaser: RDA Ch. 6 tells you when to use: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tx2"/>
                </a:solidFill>
              </a:rPr>
              <a:t>100/110/111 + 245, or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tx2"/>
                </a:solidFill>
              </a:rPr>
              <a:t>245 alone, or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tx2"/>
                </a:solidFill>
              </a:rPr>
              <a:t>100/110/111 + 240, or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tx2"/>
                </a:solidFill>
              </a:rPr>
              <a:t>130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Each option above constitutes the AAP for the work/expression of the resource </a:t>
            </a:r>
            <a:r>
              <a:rPr lang="en-US" i="1" dirty="0" smtClean="0">
                <a:solidFill>
                  <a:schemeClr val="tx2"/>
                </a:solidFill>
              </a:rPr>
              <a:t>in hand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“Added entry” in RDA is the AAP for the work/ expression of a </a:t>
            </a:r>
            <a:r>
              <a:rPr lang="en-US" i="1" dirty="0" smtClean="0">
                <a:solidFill>
                  <a:schemeClr val="tx2"/>
                </a:solidFill>
              </a:rPr>
              <a:t>related</a:t>
            </a:r>
            <a:r>
              <a:rPr lang="en-US" dirty="0" smtClean="0">
                <a:solidFill>
                  <a:schemeClr val="tx2"/>
                </a:solidFill>
              </a:rPr>
              <a:t> resource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2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Content Type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6.9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One of the 33Xs: 336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Also OCLC Fixed Field “Type” (MARC Ldr/06)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if there is more than one Content (or Media, or Carrier) Type?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One piece, e.g. art catalog, pop-up book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Multiple pieces/accompanying material,             e.g. book + CD, book + pull-out map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see next slide…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94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Multiple Content, Media,       Carrier Types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One piece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Original cataloging: may use multiple 33X terms as applicable; keep users in mind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Copy cataloging: accept anything that’s not wrong (multiple terms are OK, single term also OK if it describes the predominant part)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Multiple pieces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UCB PSs 3.2.1.3, 3.3.1.3, 6.9.1.3: must use multiple 33X fields with $3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419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Multiple Content, Media,       Carrier </a:t>
            </a:r>
            <a:r>
              <a:rPr lang="en-US" dirty="0" smtClean="0">
                <a:solidFill>
                  <a:schemeClr val="tx2"/>
                </a:solidFill>
              </a:rPr>
              <a:t>Types: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400" dirty="0" smtClean="0">
              <a:latin typeface="ALA BT Courier" panose="02070509030505020404" pitchFamily="50" charset="2"/>
            </a:endParaRPr>
          </a:p>
          <a:p>
            <a:pPr marL="0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300  $a 288 pages : $b illustrations ; $c 23 cm + $e 1 </a:t>
            </a:r>
            <a:r>
              <a:rPr lang="en-US" sz="2400" dirty="0" smtClean="0">
                <a:latin typeface="ALA BT Courier" panose="02070509030505020404" pitchFamily="50" charset="2"/>
              </a:rPr>
              <a:t>computer disc</a:t>
            </a:r>
            <a:endParaRPr lang="en-US" sz="2400" dirty="0" smtClean="0">
              <a:latin typeface="ALA BT Courier" panose="02070509030505020404" pitchFamily="50" charset="2"/>
            </a:endParaRPr>
          </a:p>
          <a:p>
            <a:pPr marL="0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336  </a:t>
            </a:r>
            <a:r>
              <a:rPr lang="en-US" sz="2400" dirty="0" smtClean="0">
                <a:solidFill>
                  <a:srgbClr val="0070C0"/>
                </a:solidFill>
                <a:latin typeface="ALA BT Courier" panose="02070509030505020404" pitchFamily="50" charset="2"/>
              </a:rPr>
              <a:t>$</a:t>
            </a:r>
            <a:r>
              <a:rPr lang="en-US" sz="2400" dirty="0">
                <a:solidFill>
                  <a:srgbClr val="0070C0"/>
                </a:solidFill>
                <a:latin typeface="ALA BT Courier" panose="02070509030505020404" pitchFamily="50" charset="2"/>
              </a:rPr>
              <a:t>3 </a:t>
            </a:r>
            <a:r>
              <a:rPr lang="en-US" sz="2400" dirty="0" smtClean="0">
                <a:solidFill>
                  <a:srgbClr val="0070C0"/>
                </a:solidFill>
                <a:latin typeface="ALA BT Courier" panose="02070509030505020404" pitchFamily="50" charset="2"/>
              </a:rPr>
              <a:t>volume </a:t>
            </a:r>
            <a:r>
              <a:rPr lang="en-US" sz="2400" dirty="0">
                <a:latin typeface="ALA BT Courier" panose="02070509030505020404" pitchFamily="50" charset="2"/>
              </a:rPr>
              <a:t>$a text </a:t>
            </a:r>
            <a:r>
              <a:rPr lang="en-US" sz="2400" dirty="0" smtClean="0">
                <a:latin typeface="ALA BT Courier" panose="02070509030505020404" pitchFamily="50" charset="2"/>
              </a:rPr>
              <a:t>$b </a:t>
            </a:r>
            <a:r>
              <a:rPr lang="en-US" sz="2400" dirty="0">
                <a:latin typeface="ALA BT Courier" panose="02070509030505020404" pitchFamily="50" charset="2"/>
              </a:rPr>
              <a:t>txt </a:t>
            </a:r>
            <a:r>
              <a:rPr lang="en-US" sz="2400" dirty="0" smtClean="0">
                <a:latin typeface="ALA BT Courier" panose="02070509030505020404" pitchFamily="50" charset="2"/>
              </a:rPr>
              <a:t>$2 rdacontent</a:t>
            </a:r>
          </a:p>
          <a:p>
            <a:pPr marL="0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336  </a:t>
            </a:r>
            <a:r>
              <a:rPr lang="en-US" sz="2400" dirty="0">
                <a:solidFill>
                  <a:srgbClr val="00B050"/>
                </a:solidFill>
                <a:latin typeface="ALA BT Courier" panose="02070509030505020404" pitchFamily="50" charset="2"/>
              </a:rPr>
              <a:t>$3 </a:t>
            </a:r>
            <a:r>
              <a:rPr lang="en-US" sz="2400" dirty="0" smtClean="0">
                <a:solidFill>
                  <a:srgbClr val="00B050"/>
                </a:solidFill>
                <a:latin typeface="ALA BT Courier" panose="02070509030505020404" pitchFamily="50" charset="2"/>
              </a:rPr>
              <a:t>computer disc</a:t>
            </a:r>
            <a:r>
              <a:rPr lang="en-US" sz="2400" dirty="0" smtClean="0">
                <a:latin typeface="ALA BT Courier" panose="02070509030505020404" pitchFamily="50" charset="2"/>
              </a:rPr>
              <a:t> </a:t>
            </a:r>
            <a:r>
              <a:rPr lang="en-US" sz="2400" dirty="0">
                <a:latin typeface="ALA BT Courier" panose="02070509030505020404" pitchFamily="50" charset="2"/>
              </a:rPr>
              <a:t>$a text $b txt $2 rdacontent</a:t>
            </a:r>
          </a:p>
          <a:p>
            <a:pPr marL="0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337  </a:t>
            </a:r>
            <a:r>
              <a:rPr lang="en-US" sz="2400" dirty="0" smtClean="0">
                <a:solidFill>
                  <a:srgbClr val="0070C0"/>
                </a:solidFill>
                <a:latin typeface="ALA BT Courier" panose="02070509030505020404" pitchFamily="50" charset="2"/>
              </a:rPr>
              <a:t>$3 </a:t>
            </a:r>
            <a:r>
              <a:rPr lang="en-US" sz="2400" dirty="0">
                <a:solidFill>
                  <a:srgbClr val="0070C0"/>
                </a:solidFill>
                <a:latin typeface="ALA BT Courier" panose="02070509030505020404" pitchFamily="50" charset="2"/>
              </a:rPr>
              <a:t>volume</a:t>
            </a:r>
            <a:r>
              <a:rPr lang="en-US" sz="2400" dirty="0" smtClean="0">
                <a:latin typeface="ALA BT Courier" panose="02070509030505020404" pitchFamily="50" charset="2"/>
              </a:rPr>
              <a:t> </a:t>
            </a:r>
            <a:r>
              <a:rPr lang="en-US" sz="2400" dirty="0" smtClean="0">
                <a:latin typeface="ALA BT Courier" panose="02070509030505020404" pitchFamily="50" charset="2"/>
              </a:rPr>
              <a:t>$a unmediated $b </a:t>
            </a:r>
            <a:r>
              <a:rPr lang="en-US" sz="2400" dirty="0">
                <a:latin typeface="ALA BT Courier" panose="02070509030505020404" pitchFamily="50" charset="2"/>
              </a:rPr>
              <a:t>n </a:t>
            </a:r>
            <a:r>
              <a:rPr lang="en-US" sz="2400" dirty="0" smtClean="0">
                <a:latin typeface="ALA BT Courier" panose="02070509030505020404" pitchFamily="50" charset="2"/>
              </a:rPr>
              <a:t>$2 rdamedia</a:t>
            </a:r>
          </a:p>
          <a:p>
            <a:pPr marL="0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337  </a:t>
            </a:r>
            <a:r>
              <a:rPr lang="en-US" sz="2400" dirty="0" smtClean="0">
                <a:solidFill>
                  <a:srgbClr val="00B050"/>
                </a:solidFill>
                <a:latin typeface="ALA BT Courier" panose="02070509030505020404" pitchFamily="50" charset="2"/>
              </a:rPr>
              <a:t>$3 </a:t>
            </a:r>
            <a:r>
              <a:rPr lang="en-US" sz="2400" dirty="0">
                <a:solidFill>
                  <a:srgbClr val="00B050"/>
                </a:solidFill>
                <a:latin typeface="ALA BT Courier" panose="02070509030505020404" pitchFamily="50" charset="2"/>
              </a:rPr>
              <a:t>computer disc</a:t>
            </a:r>
            <a:r>
              <a:rPr lang="en-US" sz="2400" dirty="0" smtClean="0">
                <a:latin typeface="ALA BT Courier" panose="02070509030505020404" pitchFamily="50" charset="2"/>
              </a:rPr>
              <a:t> </a:t>
            </a:r>
            <a:r>
              <a:rPr lang="en-US" sz="2400" dirty="0" smtClean="0">
                <a:latin typeface="ALA BT Courier" panose="02070509030505020404" pitchFamily="50" charset="2"/>
              </a:rPr>
              <a:t>$a computer $b </a:t>
            </a:r>
            <a:r>
              <a:rPr lang="en-US" sz="2400" dirty="0">
                <a:latin typeface="ALA BT Courier" panose="02070509030505020404" pitchFamily="50" charset="2"/>
              </a:rPr>
              <a:t>c </a:t>
            </a:r>
            <a:r>
              <a:rPr lang="en-US" sz="2400" dirty="0" smtClean="0">
                <a:latin typeface="ALA BT Courier" panose="02070509030505020404" pitchFamily="50" charset="2"/>
              </a:rPr>
              <a:t>$2 rdamedia</a:t>
            </a:r>
          </a:p>
          <a:p>
            <a:pPr marL="0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338  </a:t>
            </a:r>
            <a:r>
              <a:rPr lang="en-US" sz="2400" dirty="0" smtClean="0">
                <a:solidFill>
                  <a:srgbClr val="0070C0"/>
                </a:solidFill>
                <a:latin typeface="ALA BT Courier" panose="02070509030505020404" pitchFamily="50" charset="2"/>
              </a:rPr>
              <a:t>$3 </a:t>
            </a:r>
            <a:r>
              <a:rPr lang="en-US" sz="2400" dirty="0">
                <a:solidFill>
                  <a:srgbClr val="0070C0"/>
                </a:solidFill>
                <a:latin typeface="ALA BT Courier" panose="02070509030505020404" pitchFamily="50" charset="2"/>
              </a:rPr>
              <a:t>volume</a:t>
            </a:r>
            <a:r>
              <a:rPr lang="en-US" sz="2400" dirty="0" smtClean="0">
                <a:latin typeface="ALA BT Courier" panose="02070509030505020404" pitchFamily="50" charset="2"/>
              </a:rPr>
              <a:t> </a:t>
            </a:r>
            <a:r>
              <a:rPr lang="en-US" sz="2400" dirty="0" smtClean="0">
                <a:latin typeface="ALA BT Courier" panose="02070509030505020404" pitchFamily="50" charset="2"/>
              </a:rPr>
              <a:t>$a volume $b </a:t>
            </a:r>
            <a:r>
              <a:rPr lang="en-US" sz="2400" dirty="0">
                <a:latin typeface="ALA BT Courier" panose="02070509030505020404" pitchFamily="50" charset="2"/>
              </a:rPr>
              <a:t>nc </a:t>
            </a:r>
            <a:r>
              <a:rPr lang="en-US" sz="2400" dirty="0" smtClean="0">
                <a:latin typeface="ALA BT Courier" panose="02070509030505020404" pitchFamily="50" charset="2"/>
              </a:rPr>
              <a:t>$2 rdacarrier</a:t>
            </a:r>
          </a:p>
          <a:p>
            <a:pPr marL="0" indent="0">
              <a:buNone/>
            </a:pPr>
            <a:r>
              <a:rPr lang="en-US" sz="2400" dirty="0" smtClean="0">
                <a:latin typeface="ALA BT Courier" panose="02070509030505020404" pitchFamily="50" charset="2"/>
              </a:rPr>
              <a:t>338  </a:t>
            </a:r>
            <a:r>
              <a:rPr lang="it-IT" sz="2400" dirty="0" smtClean="0">
                <a:solidFill>
                  <a:srgbClr val="00B050"/>
                </a:solidFill>
                <a:latin typeface="ALA BT Courier" panose="02070509030505020404" pitchFamily="50" charset="2"/>
              </a:rPr>
              <a:t>$3 </a:t>
            </a:r>
            <a:r>
              <a:rPr lang="en-US" sz="2400" dirty="0">
                <a:solidFill>
                  <a:srgbClr val="00B050"/>
                </a:solidFill>
                <a:latin typeface="ALA BT Courier" panose="02070509030505020404" pitchFamily="50" charset="2"/>
              </a:rPr>
              <a:t>computer disc</a:t>
            </a:r>
            <a:r>
              <a:rPr lang="it-IT" sz="2400" dirty="0" smtClean="0">
                <a:latin typeface="ALA BT Courier" panose="02070509030505020404" pitchFamily="50" charset="2"/>
              </a:rPr>
              <a:t> </a:t>
            </a:r>
            <a:r>
              <a:rPr lang="it-IT" sz="2400" dirty="0" smtClean="0">
                <a:latin typeface="ALA BT Courier" panose="02070509030505020404" pitchFamily="50" charset="2"/>
              </a:rPr>
              <a:t>$a computer </a:t>
            </a:r>
            <a:r>
              <a:rPr lang="it-IT" sz="2400" dirty="0">
                <a:latin typeface="ALA BT Courier" panose="02070509030505020404" pitchFamily="50" charset="2"/>
              </a:rPr>
              <a:t>disc </a:t>
            </a:r>
            <a:r>
              <a:rPr lang="it-IT" sz="2400" dirty="0" smtClean="0">
                <a:latin typeface="ALA BT Courier" panose="02070509030505020404" pitchFamily="50" charset="2"/>
              </a:rPr>
              <a:t>$b </a:t>
            </a:r>
            <a:r>
              <a:rPr lang="it-IT" sz="2400" dirty="0">
                <a:latin typeface="ALA BT Courier" panose="02070509030505020404" pitchFamily="50" charset="2"/>
              </a:rPr>
              <a:t>cd </a:t>
            </a:r>
            <a:r>
              <a:rPr lang="it-IT" sz="2400" dirty="0" smtClean="0">
                <a:latin typeface="ALA BT Courier" panose="02070509030505020404" pitchFamily="50" charset="2"/>
              </a:rPr>
              <a:t>$2 rdacarrier</a:t>
            </a:r>
            <a:endParaRPr lang="en-US" sz="24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472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Language of Expression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6.11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 change from AACR2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Record in OCLC Fixed Field “Lang” (MARC 008/35-37)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Also use MARC 041 if necessary – for multiple languages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codes from </a:t>
            </a:r>
            <a:r>
              <a:rPr lang="en-US" dirty="0" smtClean="0">
                <a:solidFill>
                  <a:schemeClr val="tx2"/>
                </a:solidFill>
                <a:hlinkClick r:id="rId4"/>
              </a:rPr>
              <a:t>MARC Code List for Languages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(also available in Cataloger’s Desktop)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581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Days 3-4 Learning Objectives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Apply the BSR (PCC Core) and UC Berkeley Policy Statements to describe print textual monographs (non-rare)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Find RDA instructions and Policy Statements for PCC Core elements within the RDA Toolkit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Distinguish substantive differences between AACR2 rules and RDA instructions (plus local guidelines) for PCC Core elements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Exercise appropriate judgment when reviewing existing RDA copy for inclusion in the local catalog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752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Describing Content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Chapter 7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Remember: What is Content?                        The information, data, art, etc. communicated by the resource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Most PCC Core elements in Chap. 7 typically are not applicable to print textual resources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315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Dissertation or Thesis Information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7.9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 change in meaning or applicability from AACR2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Change in how to record: see LC-PCC PS 7.9.1.3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Use MARC 502 $b, $c, $d without punctuation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321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Summarization of the Content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7.10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PCC recommended but </a:t>
            </a:r>
            <a:r>
              <a:rPr lang="en-US" i="1" dirty="0" smtClean="0">
                <a:solidFill>
                  <a:schemeClr val="tx2"/>
                </a:solidFill>
              </a:rPr>
              <a:t>not</a:t>
            </a:r>
            <a:r>
              <a:rPr lang="en-US" dirty="0" smtClean="0">
                <a:solidFill>
                  <a:schemeClr val="tx2"/>
                </a:solidFill>
              </a:rPr>
              <a:t> Core for books</a:t>
            </a:r>
          </a:p>
          <a:p>
            <a:r>
              <a:rPr lang="en-US" dirty="0" smtClean="0">
                <a:solidFill>
                  <a:schemeClr val="tx2"/>
                </a:solidFill>
                <a:hlinkClick r:id="rId4"/>
              </a:rPr>
              <a:t>UCB PS 7.10</a:t>
            </a:r>
            <a:r>
              <a:rPr lang="en-US" dirty="0" smtClean="0">
                <a:solidFill>
                  <a:schemeClr val="tx2"/>
                </a:solidFill>
              </a:rPr>
              <a:t>: do not use except possibly for media materials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OK to accept in copy cataloging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 change from AACR2 in how to record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739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Date of Capture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7.11.3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Never applicable to books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Then why are we talking about it today? Because:</a:t>
            </a:r>
          </a:p>
          <a:p>
            <a:r>
              <a:rPr lang="en-US" dirty="0" smtClean="0">
                <a:solidFill>
                  <a:schemeClr val="tx2"/>
                </a:solidFill>
                <a:hlinkClick r:id="rId4"/>
              </a:rPr>
              <a:t>UCB PS 7.11.3</a:t>
            </a:r>
            <a:r>
              <a:rPr lang="en-US" dirty="0" smtClean="0">
                <a:solidFill>
                  <a:schemeClr val="tx2"/>
                </a:solidFill>
              </a:rPr>
              <a:t>: use </a:t>
            </a:r>
            <a:r>
              <a:rPr lang="en-US" i="1" dirty="0" smtClean="0">
                <a:solidFill>
                  <a:schemeClr val="tx2"/>
                </a:solidFill>
              </a:rPr>
              <a:t>only</a:t>
            </a:r>
            <a:r>
              <a:rPr lang="en-US" dirty="0" smtClean="0">
                <a:solidFill>
                  <a:schemeClr val="tx2"/>
                </a:solidFill>
              </a:rPr>
              <a:t> for locally-produced media materials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OK to accept in copy </a:t>
            </a:r>
            <a:r>
              <a:rPr lang="en-US" dirty="0" smtClean="0">
                <a:solidFill>
                  <a:schemeClr val="tx2"/>
                </a:solidFill>
              </a:rPr>
              <a:t>cataloging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85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Language of the Content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7.12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PCC recommended but not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Used for expansion or refinement of what is in FF Lang and 041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Required if you are applying RDA 7.13.2…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031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Form of Notation: Script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7.13.2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PCC </a:t>
            </a:r>
            <a:r>
              <a:rPr lang="en-US" dirty="0">
                <a:solidFill>
                  <a:schemeClr val="tx2"/>
                </a:solidFill>
              </a:rPr>
              <a:t>Core </a:t>
            </a:r>
            <a:r>
              <a:rPr lang="en-US" dirty="0" smtClean="0">
                <a:solidFill>
                  <a:schemeClr val="tx2"/>
                </a:solidFill>
              </a:rPr>
              <a:t>“if </a:t>
            </a:r>
            <a:r>
              <a:rPr lang="en-US" dirty="0">
                <a:solidFill>
                  <a:schemeClr val="tx2"/>
                </a:solidFill>
              </a:rPr>
              <a:t>a language is commonly written in more than one script, and if the resource is in a script other than the primary one for the </a:t>
            </a:r>
            <a:r>
              <a:rPr lang="en-US" dirty="0" smtClean="0">
                <a:solidFill>
                  <a:schemeClr val="tx2"/>
                </a:solidFill>
              </a:rPr>
              <a:t>language.”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See examples at LC-PCC PS 7.13.2.3 &amp; 7.13.2.4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You (should) already know whether you need to use it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165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Illustrative Content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7.15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Major change from AACR2: Not PCC Core! But…</a:t>
            </a:r>
          </a:p>
          <a:p>
            <a:r>
              <a:rPr lang="en-US" dirty="0" smtClean="0">
                <a:solidFill>
                  <a:schemeClr val="tx2"/>
                </a:solidFill>
                <a:hlinkClick r:id="rId4"/>
              </a:rPr>
              <a:t>UCB PS 7.15 &amp; 7.17</a:t>
            </a:r>
            <a:r>
              <a:rPr lang="en-US" dirty="0" smtClean="0">
                <a:solidFill>
                  <a:schemeClr val="tx2"/>
                </a:solidFill>
              </a:rPr>
              <a:t>: Use when illustrative content is predominant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If color, use American spelling of “color”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Do not use abbreviations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467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Supplementary Content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7.16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Bibliographies, indexes, appendices, etc.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Not PCC Core!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Then why are we talking about it?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Probably will see it often in copy; OK to accept if it’s correct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362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 brief digression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to look again at the Toolkit structure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Section 3 (Chapters 8-11): authority records and AAPs for PFCs (“name authorities”) – will be discussed on Day 5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Section 4 (Chapters 12-16): authority records and AAPs for subjects (“subject authorities”) – will not be discussed; mostly not yet developed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Section 5 (Chapter 17): “Primary relationships” = relationship of a resource to itself at different WEMI levels – will be touched upon on Days 5 &amp; 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499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Creator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19.2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Remember FRBR entities; creator is related to the </a:t>
            </a:r>
            <a:r>
              <a:rPr lang="en-US" b="1" dirty="0" smtClean="0">
                <a:solidFill>
                  <a:schemeClr val="tx2"/>
                </a:solidFill>
              </a:rPr>
              <a:t>WORK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RDA 6.27-6.31 instruct when to record in MARC 100/110/111 (as part of AAP for the work)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PCC Core: only the one with principal responsibility (if you cannot determine this, then the one named first) is required; others are 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29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810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Acronyms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1981200" cy="452596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BSR =</a:t>
            </a:r>
          </a:p>
          <a:p>
            <a:pPr marL="0" indent="0" algn="r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LC-PCC PS =</a:t>
            </a:r>
          </a:p>
          <a:p>
            <a:pPr marL="0" indent="0" algn="r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UCB PS =</a:t>
            </a:r>
          </a:p>
          <a:p>
            <a:pPr marL="0" indent="0" algn="r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WEMI =</a:t>
            </a:r>
          </a:p>
          <a:p>
            <a:pPr marL="0" indent="0" algn="r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PFC =</a:t>
            </a:r>
          </a:p>
          <a:p>
            <a:pPr marL="0" indent="0" algn="r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AAP = </a:t>
            </a:r>
            <a:endParaRPr lang="en-US" sz="2600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1600200"/>
            <a:ext cx="6477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BIBCO Standard Record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Library of Congress–Program for Coop. Cat. Policy Statement (RDA equiv. of LCRI)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UC Berkeley Policy Statement (local policy)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Work, Expression, Manifestation, Item      (FRBR Group 1 entities)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Person, Family, Corporate body                  (FRBR Group 2 entities)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Authorized Access Point (RDA equiv. of “heading”)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605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Creator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e</a:t>
            </a:r>
            <a:r>
              <a:rPr lang="en-US" sz="3600" dirty="0" smtClean="0">
                <a:solidFill>
                  <a:schemeClr val="tx2"/>
                </a:solidFill>
              </a:rPr>
              <a:t>xample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Resource is identified as:</a:t>
            </a:r>
          </a:p>
          <a:p>
            <a:pPr marL="400050" lvl="1" indent="0">
              <a:buNone/>
            </a:pPr>
            <a:r>
              <a:rPr lang="en-US" sz="3200" i="1" dirty="0" smtClean="0"/>
              <a:t>The C programming language / Brian W. Kernighan, Dennis M. Ritchie.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RDA: PCC Core</a:t>
            </a:r>
          </a:p>
          <a:p>
            <a:pPr marL="400050" lvl="1" indent="0">
              <a:buNone/>
            </a:pPr>
            <a:r>
              <a:rPr lang="en-US" dirty="0" smtClean="0">
                <a:latin typeface="ALA BT Courier" pitchFamily="50" charset="2"/>
              </a:rPr>
              <a:t>100 1_ Kernighan, Brian W., $e author.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Going beyond Core: record additional creators</a:t>
            </a:r>
          </a:p>
          <a:p>
            <a:pPr marL="400050" lvl="2" indent="0">
              <a:buNone/>
            </a:pPr>
            <a:r>
              <a:rPr lang="en-US" sz="2800" dirty="0">
                <a:latin typeface="ALA BT Courier" pitchFamily="50" charset="2"/>
              </a:rPr>
              <a:t>700 1_ </a:t>
            </a:r>
            <a:r>
              <a:rPr lang="en-US" sz="2800" dirty="0" smtClean="0">
                <a:latin typeface="ALA BT Courier" pitchFamily="50" charset="2"/>
              </a:rPr>
              <a:t>Ritchie</a:t>
            </a:r>
            <a:r>
              <a:rPr lang="en-US" sz="2800" dirty="0">
                <a:latin typeface="ALA BT Courier" pitchFamily="50" charset="2"/>
              </a:rPr>
              <a:t>, Dennis M., $d </a:t>
            </a:r>
            <a:r>
              <a:rPr lang="en-US" sz="2800" dirty="0" smtClean="0">
                <a:latin typeface="ALA BT Courier" pitchFamily="50" charset="2"/>
              </a:rPr>
              <a:t>1941-2011, </a:t>
            </a:r>
            <a:r>
              <a:rPr lang="en-US" sz="2800" dirty="0">
                <a:latin typeface="ALA BT Courier" pitchFamily="50" charset="2"/>
              </a:rPr>
              <a:t>$e author</a:t>
            </a:r>
            <a:r>
              <a:rPr lang="en-US" sz="2800" dirty="0" smtClean="0">
                <a:latin typeface="ALA BT Courier" pitchFamily="50" charset="2"/>
              </a:rPr>
              <a:t>.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374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Other PFC Associated with a Work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19.3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Core only if name is part of AAP for the work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This is rare; happens </a:t>
            </a:r>
            <a:r>
              <a:rPr lang="en-US" dirty="0">
                <a:solidFill>
                  <a:schemeClr val="tx2"/>
                </a:solidFill>
              </a:rPr>
              <a:t>mostly </a:t>
            </a:r>
            <a:r>
              <a:rPr lang="en-US" dirty="0" smtClean="0">
                <a:solidFill>
                  <a:schemeClr val="tx2"/>
                </a:solidFill>
              </a:rPr>
              <a:t>with legal works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Example: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100 1_ Wunder, George W., $e plaintiff.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ALA BT Courier" panose="02070509030505020404" pitchFamily="50" charset="2"/>
              </a:rPr>
              <a:t>245 14 The Commonwealth of Pennsylvania, ex relatione George W. Wunder, vs. Henry Styer. Supreme Court December term, 1853, no. 72 : $</a:t>
            </a:r>
            <a:r>
              <a:rPr lang="en-US" sz="2600" dirty="0">
                <a:latin typeface="ALA BT Courier" panose="02070509030505020404" pitchFamily="50" charset="2"/>
              </a:rPr>
              <a:t>b </a:t>
            </a:r>
            <a:r>
              <a:rPr lang="en-US" sz="2600" dirty="0" smtClean="0">
                <a:latin typeface="ALA BT Courier" panose="02070509030505020404" pitchFamily="50" charset="2"/>
              </a:rPr>
              <a:t>defendant's paper book sur his rule to show cause why the writ of quo warranto should not be quashed.</a:t>
            </a:r>
            <a:endParaRPr lang="en-US" sz="2600" dirty="0">
              <a:latin typeface="ALA BT Courier" panose="02070509030505020404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31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Contributor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20.2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Contributor </a:t>
            </a:r>
            <a:r>
              <a:rPr lang="en-US" dirty="0">
                <a:solidFill>
                  <a:schemeClr val="tx2"/>
                </a:solidFill>
              </a:rPr>
              <a:t>is related to the </a:t>
            </a:r>
            <a:r>
              <a:rPr lang="en-US" b="1" dirty="0" smtClean="0">
                <a:solidFill>
                  <a:schemeClr val="tx2"/>
                </a:solidFill>
              </a:rPr>
              <a:t>EXPRESSION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Not PCC Core, but is recommended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Examples: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editor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translator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illustrator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Contributors’ names are never recorded in MARC 1XX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324061"/>
            <a:ext cx="2133600" cy="365125"/>
          </a:xfrm>
        </p:spPr>
        <p:txBody>
          <a:bodyPr/>
          <a:lstStyle/>
          <a:p>
            <a:fld id="{D58CA5BC-0915-4598-8AF6-3853EEF99DC2}" type="slidenum">
              <a:rPr lang="en-US" smtClean="0"/>
              <a:t>32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701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964"/>
            <a:ext cx="8229600" cy="185643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Creator, Other Person etc. Associated with a Work, Contributor…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How do you tell the difference?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Can be helpful to look at relationship designator terms in Appendix I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hlinkClick r:id="rId3"/>
              </a:rPr>
              <a:t>I.2.1</a:t>
            </a:r>
            <a:r>
              <a:rPr lang="en-US" dirty="0" smtClean="0">
                <a:solidFill>
                  <a:schemeClr val="tx2"/>
                </a:solidFill>
              </a:rPr>
              <a:t>: Creators (associated with a </a:t>
            </a:r>
            <a:r>
              <a:rPr lang="en-US" b="1" dirty="0" smtClean="0">
                <a:solidFill>
                  <a:schemeClr val="tx2"/>
                </a:solidFill>
              </a:rPr>
              <a:t>WORK</a:t>
            </a:r>
            <a:r>
              <a:rPr lang="en-US" dirty="0" smtClean="0">
                <a:solidFill>
                  <a:schemeClr val="tx2"/>
                </a:solidFill>
              </a:rPr>
              <a:t> by definition)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hlinkClick r:id="rId4"/>
              </a:rPr>
              <a:t>I.2.2</a:t>
            </a:r>
            <a:r>
              <a:rPr lang="en-US" dirty="0" smtClean="0">
                <a:solidFill>
                  <a:schemeClr val="tx2"/>
                </a:solidFill>
              </a:rPr>
              <a:t>: Other PFCs associated with a </a:t>
            </a:r>
            <a:r>
              <a:rPr lang="en-US" b="1" dirty="0" smtClean="0">
                <a:solidFill>
                  <a:schemeClr val="tx2"/>
                </a:solidFill>
              </a:rPr>
              <a:t>WORK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hlinkClick r:id="rId5"/>
              </a:rPr>
              <a:t>I.3.1</a:t>
            </a:r>
            <a:r>
              <a:rPr lang="en-US" dirty="0" smtClean="0">
                <a:solidFill>
                  <a:schemeClr val="tx2"/>
                </a:solidFill>
              </a:rPr>
              <a:t>: Contributors (associated with an </a:t>
            </a:r>
            <a:r>
              <a:rPr lang="en-US" b="1" dirty="0" smtClean="0">
                <a:solidFill>
                  <a:schemeClr val="tx2"/>
                </a:solidFill>
              </a:rPr>
              <a:t>EXPRESSION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Be sure to read the definition of each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33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07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3241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2"/>
                </a:solidFill>
              </a:rPr>
              <a:t>Exercises</a:t>
            </a:r>
            <a:br>
              <a:rPr lang="en-US" sz="8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on Creator, Other PFC Associated with a Work, Contributor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34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96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tx2"/>
                </a:solidFill>
              </a:rPr>
              <a:t>Exercises</a:t>
            </a:r>
            <a:br>
              <a:rPr lang="en-US" sz="49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Example </a:t>
            </a:r>
            <a:r>
              <a:rPr lang="en-US" sz="4000" dirty="0" smtClean="0">
                <a:solidFill>
                  <a:schemeClr val="tx2"/>
                </a:solidFill>
              </a:rPr>
              <a:t>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Creators?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John L. Heineman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Others associated with the work?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none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Contributors?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none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35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338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tx2"/>
                </a:solidFill>
              </a:rPr>
              <a:t>Exercises</a:t>
            </a:r>
            <a:br>
              <a:rPr lang="en-US" sz="49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Example </a:t>
            </a:r>
            <a:r>
              <a:rPr lang="en-US" sz="4000" dirty="0" smtClean="0">
                <a:solidFill>
                  <a:schemeClr val="tx2"/>
                </a:solidFill>
              </a:rPr>
              <a:t>B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Creators?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authors of individual chapters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Others associated with the work?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none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Contributors?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Christian Leitz</a:t>
            </a:r>
            <a:endParaRPr lang="en-US" sz="3200" i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Harold James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36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874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tx2"/>
                </a:solidFill>
              </a:rPr>
              <a:t>Exercises</a:t>
            </a:r>
            <a:br>
              <a:rPr lang="en-US" sz="49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Example </a:t>
            </a:r>
            <a:r>
              <a:rPr lang="en-US" sz="4000" dirty="0" smtClean="0">
                <a:solidFill>
                  <a:schemeClr val="tx2"/>
                </a:solidFill>
              </a:rPr>
              <a:t>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Creators?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Dan Walsh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Stephen Ellis, Bob Nickas, Eric de Chassey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Others associated with the work?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none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Contributors?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photographers – considered </a:t>
            </a:r>
            <a:r>
              <a:rPr lang="en-US" sz="3200" i="1" u="sng" dirty="0" smtClean="0">
                <a:solidFill>
                  <a:schemeClr val="tx2"/>
                </a:solidFill>
              </a:rPr>
              <a:t>illustrators</a:t>
            </a:r>
            <a:r>
              <a:rPr lang="en-US" sz="3200" i="1" dirty="0" smtClean="0">
                <a:solidFill>
                  <a:schemeClr val="tx2"/>
                </a:solidFill>
              </a:rPr>
              <a:t> for this resource (read the </a:t>
            </a:r>
            <a:r>
              <a:rPr lang="en-US" sz="3200" i="1" dirty="0" smtClean="0">
                <a:solidFill>
                  <a:schemeClr val="tx2"/>
                </a:solidFill>
              </a:rPr>
              <a:t>term definitions</a:t>
            </a:r>
            <a:r>
              <a:rPr lang="en-US" sz="3200" i="1" dirty="0" smtClean="0">
                <a:solidFill>
                  <a:schemeClr val="tx2"/>
                </a:solidFill>
              </a:rPr>
              <a:t>!)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37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464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tx2"/>
                </a:solidFill>
              </a:rPr>
              <a:t>Exercises</a:t>
            </a:r>
            <a:br>
              <a:rPr lang="en-US" sz="49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Example </a:t>
            </a:r>
            <a:r>
              <a:rPr lang="en-US" sz="4000" dirty="0" smtClean="0">
                <a:solidFill>
                  <a:schemeClr val="tx2"/>
                </a:solidFill>
              </a:rPr>
              <a:t>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dirty="0" smtClean="0">
                <a:solidFill>
                  <a:schemeClr val="tx2"/>
                </a:solidFill>
              </a:rPr>
              <a:t>Creators?</a:t>
            </a:r>
          </a:p>
          <a:p>
            <a:pPr marL="400050" lvl="1" indent="0">
              <a:buNone/>
            </a:pPr>
            <a:r>
              <a:rPr lang="en-US" sz="3800" i="1" dirty="0" smtClean="0">
                <a:solidFill>
                  <a:schemeClr val="tx2"/>
                </a:solidFill>
              </a:rPr>
              <a:t>LP Conference</a:t>
            </a:r>
          </a:p>
          <a:p>
            <a:pPr marL="400050" lvl="1" indent="0">
              <a:buNone/>
            </a:pPr>
            <a:r>
              <a:rPr lang="en-US" sz="3300" dirty="0">
                <a:solidFill>
                  <a:schemeClr val="tx2"/>
                </a:solidFill>
              </a:rPr>
              <a:t>What about authors of individual papers</a:t>
            </a:r>
            <a:r>
              <a:rPr lang="en-US" sz="3300" dirty="0" smtClean="0">
                <a:solidFill>
                  <a:schemeClr val="tx2"/>
                </a:solidFill>
              </a:rPr>
              <a:t>?            They </a:t>
            </a:r>
            <a:r>
              <a:rPr lang="en-US" sz="3300" dirty="0">
                <a:solidFill>
                  <a:schemeClr val="tx2"/>
                </a:solidFill>
              </a:rPr>
              <a:t>are creators of each paper, but not creators of the entire proceedings (i.e. the </a:t>
            </a:r>
            <a:r>
              <a:rPr lang="en-US" sz="3300" dirty="0" smtClean="0">
                <a:solidFill>
                  <a:schemeClr val="tx2"/>
                </a:solidFill>
              </a:rPr>
              <a:t>work as a whole)</a:t>
            </a:r>
            <a:endParaRPr lang="en-US" sz="3300" i="1" dirty="0" smtClean="0">
              <a:solidFill>
                <a:schemeClr val="tx2"/>
              </a:solidFill>
            </a:endParaRPr>
          </a:p>
          <a:p>
            <a:r>
              <a:rPr lang="en-US" sz="3800" dirty="0" smtClean="0">
                <a:solidFill>
                  <a:schemeClr val="tx2"/>
                </a:solidFill>
              </a:rPr>
              <a:t>Others associated with the work?</a:t>
            </a:r>
          </a:p>
          <a:p>
            <a:pPr marL="400050" lvl="1" indent="0">
              <a:buNone/>
            </a:pPr>
            <a:r>
              <a:rPr lang="en-US" sz="3800" i="1" dirty="0" smtClean="0">
                <a:solidFill>
                  <a:schemeClr val="tx2"/>
                </a:solidFill>
              </a:rPr>
              <a:t>sponsors: </a:t>
            </a:r>
            <a:r>
              <a:rPr lang="en-US" sz="3800" i="1" dirty="0" err="1" smtClean="0">
                <a:solidFill>
                  <a:schemeClr val="tx2"/>
                </a:solidFill>
              </a:rPr>
              <a:t>Meikai</a:t>
            </a:r>
            <a:r>
              <a:rPr lang="en-US" sz="3800" i="1" dirty="0" smtClean="0">
                <a:solidFill>
                  <a:schemeClr val="tx2"/>
                </a:solidFill>
              </a:rPr>
              <a:t> University, etc.</a:t>
            </a:r>
          </a:p>
          <a:p>
            <a:r>
              <a:rPr lang="en-US" sz="3800" dirty="0" smtClean="0">
                <a:solidFill>
                  <a:schemeClr val="tx2"/>
                </a:solidFill>
              </a:rPr>
              <a:t>Contributors?</a:t>
            </a:r>
          </a:p>
          <a:p>
            <a:pPr marL="400050" lvl="1" indent="0">
              <a:buNone/>
            </a:pPr>
            <a:r>
              <a:rPr lang="en-US" sz="3800" i="1" dirty="0">
                <a:solidFill>
                  <a:schemeClr val="tx2"/>
                </a:solidFill>
              </a:rPr>
              <a:t>Shosuke Haraguchi</a:t>
            </a:r>
          </a:p>
          <a:p>
            <a:pPr marL="400050" lvl="1" indent="0">
              <a:buNone/>
            </a:pPr>
            <a:r>
              <a:rPr lang="en-US" sz="3800" i="1" dirty="0">
                <a:solidFill>
                  <a:schemeClr val="tx2"/>
                </a:solidFill>
              </a:rPr>
              <a:t>Osamu Fujimura, Bohumil </a:t>
            </a:r>
            <a:r>
              <a:rPr lang="en-US" sz="3800" i="1" dirty="0" smtClean="0">
                <a:solidFill>
                  <a:schemeClr val="tx2"/>
                </a:solidFill>
              </a:rPr>
              <a:t>Palek</a:t>
            </a:r>
            <a:endParaRPr lang="en-US" sz="38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38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23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tx2"/>
                </a:solidFill>
              </a:rPr>
              <a:t>Exercises</a:t>
            </a:r>
            <a:br>
              <a:rPr lang="en-US" sz="49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Example </a:t>
            </a:r>
            <a:r>
              <a:rPr lang="en-US" sz="4000" dirty="0" smtClean="0">
                <a:solidFill>
                  <a:schemeClr val="tx2"/>
                </a:solidFill>
              </a:rPr>
              <a:t>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Creators?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British Library Reference Division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Salme Pruuden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Others associated with the work?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none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Contributors?</a:t>
            </a:r>
          </a:p>
          <a:p>
            <a:pPr marL="400050" lvl="1" indent="0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Dalibor B</a:t>
            </a:r>
            <a:r>
              <a:rPr lang="en-US" sz="3200" i="1" dirty="0">
                <a:solidFill>
                  <a:schemeClr val="tx2"/>
                </a:solidFill>
              </a:rPr>
              <a:t>. </a:t>
            </a:r>
            <a:r>
              <a:rPr lang="en-US" sz="3200" i="1" dirty="0" smtClean="0">
                <a:solidFill>
                  <a:schemeClr val="tx2"/>
                </a:solidFill>
              </a:rPr>
              <a:t>Chrástek, Christine G. Thomas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39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266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Where have we been?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Covered in Part 1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Chapter 1: General Guidelines on Recording Attributes of Manifestations and Items           (focus on transcription and numbers/numerals)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Chapter 2: Identifying Manifestations and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3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Recording Relationships between Works, Expressions, Manifestations, and Items – RDA Chapters 24-28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Relationship between one resource and a separate resource, at various WEMI levels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Examples: novelizations, </a:t>
            </a:r>
            <a:r>
              <a:rPr lang="en-US" dirty="0">
                <a:solidFill>
                  <a:schemeClr val="tx2"/>
                </a:solidFill>
              </a:rPr>
              <a:t>commentaries, </a:t>
            </a:r>
            <a:r>
              <a:rPr lang="en-US" dirty="0" smtClean="0">
                <a:solidFill>
                  <a:schemeClr val="tx2"/>
                </a:solidFill>
              </a:rPr>
              <a:t>translations, reprints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Always OK to record, but only a few are PCC Core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292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Related Works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Chapter 25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Compilations of works: each included work is considered a </a:t>
            </a:r>
            <a:r>
              <a:rPr lang="en-US" i="1" dirty="0" smtClean="0">
                <a:solidFill>
                  <a:schemeClr val="tx2"/>
                </a:solidFill>
              </a:rPr>
              <a:t>related work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Where to record? Contents note, MARC 505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See LC-PCC PSs 25.1 &amp; 25.1.1.3; no change from AACR2 in how to record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Analytical AAP for predominant work(s)</a:t>
            </a:r>
            <a:r>
              <a:rPr lang="en-US" dirty="0">
                <a:solidFill>
                  <a:schemeClr val="tx2"/>
                </a:solidFill>
              </a:rPr>
              <a:t> also </a:t>
            </a:r>
            <a:r>
              <a:rPr lang="en-US" dirty="0" smtClean="0">
                <a:solidFill>
                  <a:schemeClr val="tx2"/>
                </a:solidFill>
              </a:rPr>
              <a:t>required; if there is no predominant work, analytical AAP is not required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122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Related Works/Expressions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RDA Chapter 25-26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Traced series: considered a </a:t>
            </a:r>
            <a:r>
              <a:rPr lang="en-US" i="1" dirty="0" smtClean="0">
                <a:solidFill>
                  <a:schemeClr val="tx2"/>
                </a:solidFill>
              </a:rPr>
              <a:t>related work</a:t>
            </a:r>
            <a:r>
              <a:rPr lang="en-US" dirty="0" smtClean="0">
                <a:solidFill>
                  <a:schemeClr val="tx2"/>
                </a:solidFill>
              </a:rPr>
              <a:t> or </a:t>
            </a:r>
            <a:r>
              <a:rPr lang="en-US" i="1" dirty="0" smtClean="0">
                <a:solidFill>
                  <a:schemeClr val="tx2"/>
                </a:solidFill>
              </a:rPr>
              <a:t>related expression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Where to record? Series added entry, MARC 800-830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See LC-PCC PS 25.0, “Authorized Access Points for Series” portion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Continue to follow current policy on series tracing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71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Related Expressions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Chapter 26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Compilations of expressions: each included expression is considered a </a:t>
            </a:r>
            <a:r>
              <a:rPr lang="en-US" i="1" dirty="0" smtClean="0">
                <a:solidFill>
                  <a:schemeClr val="tx2"/>
                </a:solidFill>
              </a:rPr>
              <a:t>related expression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e.g.: </a:t>
            </a:r>
            <a:r>
              <a:rPr lang="en-US" dirty="0" smtClean="0">
                <a:solidFill>
                  <a:schemeClr val="tx2"/>
                </a:solidFill>
              </a:rPr>
              <a:t>Homer in Greek and English on facing pages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Where to record? Analytical AAP, MARC 700-730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See LC-PCC PS 26.1; AAPs required for original expression + at least one translation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If original expression is not included in the resource, give AAP for at least the predominant or first expression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Contents note is needed if full contents are not recorded elsewhere in the record (e.g., if you give AAPs for some but not all included expressions)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832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Related Manifestations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Chapter 27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Reproductions: the original is considered a </a:t>
            </a:r>
            <a:r>
              <a:rPr lang="en-US" i="1" dirty="0" smtClean="0">
                <a:solidFill>
                  <a:schemeClr val="tx2"/>
                </a:solidFill>
              </a:rPr>
              <a:t>related manifestation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Where to record? Linking entry, MARC 775 (for same carrier type) or 776 (for different carrier type)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See LC-PCC PS 27.1.1.3; use relationship designator “Reproduction of (manifestation)”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Also applicable to reprints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270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Related Items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  <a:hlinkClick r:id="rId3"/>
              </a:rPr>
              <a:t>RDA Chapter 28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Bound-withs: other pieces in same binding are considered </a:t>
            </a:r>
            <a:r>
              <a:rPr lang="en-US" i="1" dirty="0" smtClean="0">
                <a:solidFill>
                  <a:schemeClr val="tx2"/>
                </a:solidFill>
              </a:rPr>
              <a:t>related items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Where to record? </a:t>
            </a:r>
            <a:r>
              <a:rPr lang="en-US" i="1" dirty="0" smtClean="0">
                <a:solidFill>
                  <a:schemeClr val="tx2"/>
                </a:solidFill>
              </a:rPr>
              <a:t>With</a:t>
            </a:r>
            <a:r>
              <a:rPr lang="en-US" dirty="0" smtClean="0">
                <a:solidFill>
                  <a:schemeClr val="tx2"/>
                </a:solidFill>
              </a:rPr>
              <a:t> note, MARC 501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See </a:t>
            </a:r>
            <a:r>
              <a:rPr lang="en-US" dirty="0" smtClean="0">
                <a:solidFill>
                  <a:schemeClr val="tx2"/>
                </a:solidFill>
                <a:hlinkClick r:id="rId4"/>
              </a:rPr>
              <a:t>UCB PS 28.1</a:t>
            </a:r>
            <a:r>
              <a:rPr lang="en-US" dirty="0" smtClean="0">
                <a:solidFill>
                  <a:schemeClr val="tx2"/>
                </a:solidFill>
              </a:rPr>
              <a:t>, LC-PCC PS 28.1.1.3, AskTico document “</a:t>
            </a:r>
            <a:r>
              <a:rPr lang="en-US" dirty="0" smtClean="0">
                <a:solidFill>
                  <a:schemeClr val="tx2"/>
                </a:solidFill>
                <a:hlinkClick r:id="rId5"/>
              </a:rPr>
              <a:t>Cataloging Bound-With Monographs</a:t>
            </a:r>
            <a:r>
              <a:rPr lang="en-US" dirty="0" smtClean="0">
                <a:solidFill>
                  <a:schemeClr val="tx2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835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Required Non-RDA and MARC Data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Will be covered fully on Day 6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Textual Monographs (books) near end of BSR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 few noteworthy changes from AACR2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Descriptive cataloging form (OCLC FF Desc):          was “a”, now “i”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Cataloging source, MARC 040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Language of cataloging, $b: always specify “eng”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Description conventions, $e: always include “rda”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997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2"/>
                </a:solidFill>
              </a:rPr>
              <a:t>Questions?</a:t>
            </a:r>
            <a:endParaRPr lang="en-US" sz="8000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47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515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Congratulations!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You have completed training on the BIBCO Standard Record in RDA instruction number order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Coming next: Authorized Access Points (AAPs) and Relationship Designators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Followed by: BIBCO Standard Record in MARC tag order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48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5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Where are we going?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To be covered in Part 2 today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Chapter 3: Describing Carriers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 tiny bit of Chapter 6: Identifying Works and Expressions </a:t>
            </a:r>
            <a:r>
              <a:rPr lang="en-US" sz="2400" dirty="0" smtClean="0">
                <a:solidFill>
                  <a:schemeClr val="tx2"/>
                </a:solidFill>
              </a:rPr>
              <a:t>(will be covered fully on Day 5)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Chapter 7: Describing Content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Section 6: Recording Relationships to Persons, Families, and Corporate Bodies (</a:t>
            </a:r>
            <a:r>
              <a:rPr lang="en-US" i="1" dirty="0">
                <a:solidFill>
                  <a:schemeClr val="tx2"/>
                </a:solidFill>
              </a:rPr>
              <a:t>resource </a:t>
            </a:r>
            <a:r>
              <a:rPr lang="en-US" b="1" i="1" dirty="0" smtClean="0">
                <a:solidFill>
                  <a:schemeClr val="tx2"/>
                </a:solidFill>
              </a:rPr>
              <a:t>↔</a:t>
            </a:r>
            <a:r>
              <a:rPr lang="en-US" i="1" dirty="0" smtClean="0">
                <a:solidFill>
                  <a:schemeClr val="tx2"/>
                </a:solidFill>
              </a:rPr>
              <a:t> PFC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Section 8: Recording Relationships between Works, Expressions, Manifestations, and Items (</a:t>
            </a:r>
            <a:r>
              <a:rPr lang="en-US" i="1" dirty="0" smtClean="0">
                <a:solidFill>
                  <a:schemeClr val="tx2"/>
                </a:solidFill>
              </a:rPr>
              <a:t>resource </a:t>
            </a:r>
            <a:r>
              <a:rPr lang="en-US" b="1" i="1" dirty="0">
                <a:solidFill>
                  <a:schemeClr val="tx2"/>
                </a:solidFill>
              </a:rPr>
              <a:t>↔</a:t>
            </a:r>
            <a:r>
              <a:rPr lang="en-US" i="1" dirty="0" smtClean="0">
                <a:solidFill>
                  <a:schemeClr val="tx2"/>
                </a:solidFill>
              </a:rPr>
              <a:t> resource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870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is a Carrier?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Carrier is the physical thing – may be tangible or digital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Then what is Content? information, data, art, etc.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 other words:</a:t>
            </a:r>
          </a:p>
          <a:p>
            <a:pPr lvl="1"/>
            <a:r>
              <a:rPr lang="en-US" sz="3200" i="1" dirty="0" smtClean="0">
                <a:solidFill>
                  <a:schemeClr val="tx2"/>
                </a:solidFill>
              </a:rPr>
              <a:t>Content</a:t>
            </a:r>
            <a:r>
              <a:rPr lang="en-US" sz="3200" dirty="0" smtClean="0">
                <a:solidFill>
                  <a:schemeClr val="tx2"/>
                </a:solidFill>
              </a:rPr>
              <a:t> is </a:t>
            </a:r>
            <a:r>
              <a:rPr lang="en-US" sz="3200" dirty="0">
                <a:solidFill>
                  <a:schemeClr val="tx2"/>
                </a:solidFill>
              </a:rPr>
              <a:t>whatever is being </a:t>
            </a:r>
            <a:r>
              <a:rPr lang="en-US" sz="3200" dirty="0" smtClean="0">
                <a:solidFill>
                  <a:schemeClr val="tx2"/>
                </a:solidFill>
              </a:rPr>
              <a:t>communicated</a:t>
            </a:r>
            <a:endParaRPr lang="en-US" sz="3200" dirty="0">
              <a:solidFill>
                <a:schemeClr val="tx2"/>
              </a:solidFill>
            </a:endParaRPr>
          </a:p>
          <a:p>
            <a:pPr lvl="1"/>
            <a:r>
              <a:rPr lang="en-US" sz="3200" i="1" dirty="0" smtClean="0">
                <a:solidFill>
                  <a:schemeClr val="tx2"/>
                </a:solidFill>
              </a:rPr>
              <a:t>Carrier</a:t>
            </a:r>
            <a:r>
              <a:rPr lang="en-US" sz="3200" dirty="0" smtClean="0">
                <a:solidFill>
                  <a:schemeClr val="tx2"/>
                </a:solidFill>
              </a:rPr>
              <a:t> is the “package” it comes in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Notice that: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Carrier is in Section 1 (Manifestation &amp; Item)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Content is in Section 2 (Work &amp; Expression)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477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Why are we getting rid of GMD?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Terms are a mixed bag of carrier and content</a:t>
            </a:r>
          </a:p>
          <a:p>
            <a:pPr lvl="1"/>
            <a:r>
              <a:rPr lang="en-US" i="1" dirty="0">
                <a:solidFill>
                  <a:schemeClr val="tx2"/>
                </a:solidFill>
              </a:rPr>
              <a:t>microform</a:t>
            </a:r>
            <a:r>
              <a:rPr lang="en-US" dirty="0">
                <a:solidFill>
                  <a:schemeClr val="tx2"/>
                </a:solidFill>
              </a:rPr>
              <a:t> = carrier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cartographic material</a:t>
            </a:r>
            <a:r>
              <a:rPr lang="en-US" dirty="0" smtClean="0">
                <a:solidFill>
                  <a:schemeClr val="tx2"/>
                </a:solidFill>
              </a:rPr>
              <a:t> = content</a:t>
            </a:r>
          </a:p>
          <a:p>
            <a:pPr lvl="1"/>
            <a:r>
              <a:rPr lang="en-US" i="1" dirty="0">
                <a:solidFill>
                  <a:schemeClr val="tx2"/>
                </a:solidFill>
              </a:rPr>
              <a:t>electronic resource</a:t>
            </a:r>
            <a:r>
              <a:rPr lang="en-US" dirty="0">
                <a:solidFill>
                  <a:schemeClr val="tx2"/>
                </a:solidFill>
              </a:rPr>
              <a:t> = carrier, sort </a:t>
            </a:r>
            <a:r>
              <a:rPr lang="en-US" dirty="0" smtClean="0">
                <a:solidFill>
                  <a:schemeClr val="tx2"/>
                </a:solidFill>
              </a:rPr>
              <a:t>of (what equipment do you need?)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sound recording</a:t>
            </a:r>
            <a:r>
              <a:rPr lang="en-US" dirty="0" smtClean="0">
                <a:solidFill>
                  <a:schemeClr val="tx2"/>
                </a:solidFill>
              </a:rPr>
              <a:t> = content, sort of (is it music, spoken, ambient or natural sounds, etc.?)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Attributes need to be </a:t>
            </a:r>
            <a:r>
              <a:rPr lang="en-US" u="sng" dirty="0" smtClean="0">
                <a:solidFill>
                  <a:schemeClr val="tx2"/>
                </a:solidFill>
              </a:rPr>
              <a:t>specific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u="sng" dirty="0" smtClean="0">
                <a:solidFill>
                  <a:schemeClr val="tx2"/>
                </a:solidFill>
              </a:rPr>
              <a:t>discrete</a:t>
            </a:r>
            <a:endParaRPr lang="en-US" u="sng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93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33X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Content type (</a:t>
            </a:r>
            <a:r>
              <a:rPr lang="en-US" dirty="0" smtClean="0">
                <a:solidFill>
                  <a:schemeClr val="tx2"/>
                </a:solidFill>
                <a:hlinkClick r:id="rId3"/>
              </a:rPr>
              <a:t>RDA 6.9</a:t>
            </a:r>
            <a:r>
              <a:rPr lang="en-US" dirty="0" smtClean="0">
                <a:solidFill>
                  <a:schemeClr val="tx2"/>
                </a:solidFill>
              </a:rPr>
              <a:t>) = MARC 336              </a:t>
            </a:r>
            <a:r>
              <a:rPr lang="en-US" sz="2400" dirty="0" smtClean="0">
                <a:solidFill>
                  <a:schemeClr val="tx2"/>
                </a:solidFill>
              </a:rPr>
              <a:t>(will be discussed later today with Chapter 6)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Media type (</a:t>
            </a:r>
            <a:r>
              <a:rPr lang="en-US" dirty="0" smtClean="0">
                <a:solidFill>
                  <a:schemeClr val="tx2"/>
                </a:solidFill>
                <a:hlinkClick r:id="rId4"/>
              </a:rPr>
              <a:t>RDA 3.2</a:t>
            </a:r>
            <a:r>
              <a:rPr lang="en-US" dirty="0" smtClean="0">
                <a:solidFill>
                  <a:schemeClr val="tx2"/>
                </a:solidFill>
              </a:rPr>
              <a:t>) = MARC 337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Carrier type (</a:t>
            </a:r>
            <a:r>
              <a:rPr lang="en-US" dirty="0" smtClean="0">
                <a:solidFill>
                  <a:schemeClr val="tx2"/>
                </a:solidFill>
                <a:hlinkClick r:id="rId5"/>
              </a:rPr>
              <a:t>RDA 3.3</a:t>
            </a:r>
            <a:r>
              <a:rPr lang="en-US" dirty="0" smtClean="0">
                <a:solidFill>
                  <a:schemeClr val="tx2"/>
                </a:solidFill>
              </a:rPr>
              <a:t>) = MARC 338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For print textual resources:</a:t>
            </a:r>
          </a:p>
          <a:p>
            <a:pPr marL="914400" lvl="1" indent="-514350">
              <a:buAutoNum type="arabicPlain" startAt="336"/>
            </a:pPr>
            <a:r>
              <a:rPr lang="en-US" dirty="0" smtClean="0">
                <a:latin typeface="ALA BT Courier" pitchFamily="50" charset="2"/>
              </a:rPr>
              <a:t>  $a text $2 rdacontent</a:t>
            </a:r>
          </a:p>
          <a:p>
            <a:pPr marL="914400" lvl="1" indent="-514350">
              <a:buAutoNum type="arabicPlain" startAt="336"/>
            </a:pPr>
            <a:r>
              <a:rPr lang="en-US" dirty="0" smtClean="0">
                <a:latin typeface="ALA BT Courier" pitchFamily="50" charset="2"/>
              </a:rPr>
              <a:t>  $a unmediated $2 rdamedia</a:t>
            </a:r>
          </a:p>
          <a:p>
            <a:pPr marL="914400" lvl="1" indent="-514350">
              <a:buAutoNum type="arabicPlain" startAt="336"/>
            </a:pPr>
            <a:r>
              <a:rPr lang="en-US" dirty="0">
                <a:latin typeface="ALA BT Courier" pitchFamily="50" charset="2"/>
              </a:rPr>
              <a:t> </a:t>
            </a:r>
            <a:r>
              <a:rPr lang="en-US" dirty="0" smtClean="0">
                <a:latin typeface="ALA BT Courier" pitchFamily="50" charset="2"/>
              </a:rPr>
              <a:t> $a volume $2 rdacarrier</a:t>
            </a:r>
            <a:endParaRPr lang="en-US" dirty="0">
              <a:latin typeface="ALA BT Courier" pitchFamily="50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157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33X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sz="2800" dirty="0">
                <a:solidFill>
                  <a:srgbClr val="1F497D"/>
                </a:solidFill>
              </a:rPr>
              <a:t>(cont’d)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Codes may be included with terms</a:t>
            </a:r>
          </a:p>
          <a:p>
            <a:pPr marL="914400" lvl="1" indent="-514350">
              <a:buAutoNum type="arabicPlain" startAt="336"/>
            </a:pPr>
            <a:r>
              <a:rPr lang="en-US" dirty="0">
                <a:latin typeface="ALA BT Courier" pitchFamily="50" charset="2"/>
              </a:rPr>
              <a:t> </a:t>
            </a:r>
            <a:r>
              <a:rPr lang="en-US" dirty="0" smtClean="0">
                <a:latin typeface="ALA BT Courier" pitchFamily="50" charset="2"/>
              </a:rPr>
              <a:t> $a text </a:t>
            </a:r>
            <a:r>
              <a:rPr lang="en-US" dirty="0">
                <a:solidFill>
                  <a:srgbClr val="FF0000"/>
                </a:solidFill>
                <a:latin typeface="ALA BT Courier" pitchFamily="50" charset="2"/>
              </a:rPr>
              <a:t>$b txt</a:t>
            </a:r>
            <a:r>
              <a:rPr lang="en-US" dirty="0">
                <a:latin typeface="ALA BT Courier" pitchFamily="50" charset="2"/>
              </a:rPr>
              <a:t> $2 rdacontent</a:t>
            </a:r>
          </a:p>
          <a:p>
            <a:pPr marL="914400" lvl="1" indent="-514350">
              <a:buAutoNum type="arabicPlain" startAt="336"/>
            </a:pPr>
            <a:r>
              <a:rPr lang="en-US" dirty="0">
                <a:latin typeface="ALA BT Courier" pitchFamily="50" charset="2"/>
              </a:rPr>
              <a:t>  </a:t>
            </a:r>
            <a:r>
              <a:rPr lang="en-US" dirty="0" smtClean="0">
                <a:latin typeface="ALA BT Courier" pitchFamily="50" charset="2"/>
              </a:rPr>
              <a:t>$a unmediated </a:t>
            </a:r>
            <a:r>
              <a:rPr lang="en-US" dirty="0">
                <a:solidFill>
                  <a:srgbClr val="FF0000"/>
                </a:solidFill>
                <a:latin typeface="ALA BT Courier" pitchFamily="50" charset="2"/>
              </a:rPr>
              <a:t>$b n</a:t>
            </a:r>
            <a:r>
              <a:rPr lang="en-US" dirty="0">
                <a:latin typeface="ALA BT Courier" pitchFamily="50" charset="2"/>
              </a:rPr>
              <a:t> $2 rdamedia</a:t>
            </a:r>
          </a:p>
          <a:p>
            <a:pPr marL="914400" lvl="1" indent="-514350">
              <a:buAutoNum type="arabicPlain" startAt="336"/>
            </a:pPr>
            <a:r>
              <a:rPr lang="en-US" dirty="0">
                <a:latin typeface="ALA BT Courier" pitchFamily="50" charset="2"/>
              </a:rPr>
              <a:t>  </a:t>
            </a:r>
            <a:r>
              <a:rPr lang="en-US" dirty="0" smtClean="0">
                <a:latin typeface="ALA BT Courier" pitchFamily="50" charset="2"/>
              </a:rPr>
              <a:t>$a volume </a:t>
            </a:r>
            <a:r>
              <a:rPr lang="en-US" dirty="0">
                <a:solidFill>
                  <a:srgbClr val="FF0000"/>
                </a:solidFill>
                <a:latin typeface="ALA BT Courier" pitchFamily="50" charset="2"/>
              </a:rPr>
              <a:t>$b nc</a:t>
            </a:r>
            <a:r>
              <a:rPr lang="en-US" dirty="0">
                <a:latin typeface="ALA BT Courier" pitchFamily="50" charset="2"/>
              </a:rPr>
              <a:t> $2 rdacarrier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Codes are provided by the OCLC 33X macro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Also in </a:t>
            </a:r>
            <a:r>
              <a:rPr lang="en-US" i="1" dirty="0" smtClean="0">
                <a:solidFill>
                  <a:schemeClr val="tx2"/>
                </a:solidFill>
              </a:rPr>
              <a:t>MARC Value Lists for Codes and Controlled Vocabularies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(available via    Cataloger’s Desktop or </a:t>
            </a:r>
            <a:r>
              <a:rPr lang="en-US" sz="2800" dirty="0" smtClean="0">
                <a:solidFill>
                  <a:schemeClr val="tx2"/>
                </a:solidFill>
                <a:hlinkClick r:id="rId3"/>
              </a:rPr>
              <a:t>LC’s public MARC web site</a:t>
            </a:r>
            <a:r>
              <a:rPr lang="en-US" sz="2800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More on 33Xs when we look at Content Type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5BC-0915-4598-8AF6-3853EEF99DC2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2880" y="6309360"/>
            <a:ext cx="2133586" cy="461665"/>
            <a:chOff x="304814" y="6208067"/>
            <a:chExt cx="2133586" cy="46166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14" y="6324599"/>
              <a:ext cx="1072169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2082" y="6208067"/>
              <a:ext cx="10663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@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UCB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78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8074</TotalTime>
  <Words>4674</Words>
  <Application>Microsoft Office PowerPoint</Application>
  <PresentationFormat>On-screen Show (4:3)</PresentationFormat>
  <Paragraphs>555</Paragraphs>
  <Slides>48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PCC RDA BIBCO Standard Record (BSR)</vt:lpstr>
      <vt:lpstr>Days 3-4 Learning Objectives</vt:lpstr>
      <vt:lpstr>Acronyms</vt:lpstr>
      <vt:lpstr>Where have we been?</vt:lpstr>
      <vt:lpstr>Where are we going?</vt:lpstr>
      <vt:lpstr>What is a Carrier?</vt:lpstr>
      <vt:lpstr>Why are we getting rid of GMD?</vt:lpstr>
      <vt:lpstr>33X</vt:lpstr>
      <vt:lpstr>33X (cont’d)</vt:lpstr>
      <vt:lpstr>Extent RDA 3.4</vt:lpstr>
      <vt:lpstr>Extent RDA 3.4</vt:lpstr>
      <vt:lpstr>Dimensions RDA 3.5</vt:lpstr>
      <vt:lpstr>Dimensions RDA 3.5</vt:lpstr>
      <vt:lpstr>Identifying Works and Expressions RDA Chapter 6</vt:lpstr>
      <vt:lpstr>Identifying Works and Expressions RDA Chapter 6</vt:lpstr>
      <vt:lpstr>Content Type RDA 6.9</vt:lpstr>
      <vt:lpstr>Multiple Content, Media,       Carrier Types</vt:lpstr>
      <vt:lpstr>Multiple Content, Media,       Carrier Types: Example</vt:lpstr>
      <vt:lpstr>Language of Expression RDA 6.11</vt:lpstr>
      <vt:lpstr>Describing Content RDA Chapter 7</vt:lpstr>
      <vt:lpstr>Dissertation or Thesis Information RDA 7.9</vt:lpstr>
      <vt:lpstr>Summarization of the Content RDA 7.10</vt:lpstr>
      <vt:lpstr>Date of Capture RDA 7.11.3</vt:lpstr>
      <vt:lpstr>Language of the Content RDA 7.12</vt:lpstr>
      <vt:lpstr>Form of Notation: Script RDA 7.13.2</vt:lpstr>
      <vt:lpstr>Illustrative Content RDA 7.15</vt:lpstr>
      <vt:lpstr>Supplementary Content RDA 7.16</vt:lpstr>
      <vt:lpstr>A brief digression to look again at the Toolkit structure</vt:lpstr>
      <vt:lpstr>Creator RDA 19.2</vt:lpstr>
      <vt:lpstr>Creator example</vt:lpstr>
      <vt:lpstr>Other PFC Associated with a Work RDA 19.3</vt:lpstr>
      <vt:lpstr>Contributor RDA 20.2</vt:lpstr>
      <vt:lpstr>Creator, Other Person etc. Associated with a Work, Contributor… How do you tell the difference?</vt:lpstr>
      <vt:lpstr>Exercises on Creator, Other PFC Associated with a Work, Contributor</vt:lpstr>
      <vt:lpstr>Exercises Example A</vt:lpstr>
      <vt:lpstr>Exercises Example B</vt:lpstr>
      <vt:lpstr>Exercises Example C</vt:lpstr>
      <vt:lpstr>Exercises Example D</vt:lpstr>
      <vt:lpstr>Exercises Example E</vt:lpstr>
      <vt:lpstr>Recording Relationships between Works, Expressions, Manifestations, and Items – RDA Chapters 24-28</vt:lpstr>
      <vt:lpstr>Related Works RDA Chapter 25</vt:lpstr>
      <vt:lpstr>Related Works/Expressions RDA Chapter 25-26</vt:lpstr>
      <vt:lpstr>Related Expressions RDA Chapter 26</vt:lpstr>
      <vt:lpstr>Related Manifestations RDA Chapter 27</vt:lpstr>
      <vt:lpstr>Related Items RDA Chapter 28</vt:lpstr>
      <vt:lpstr>Required Non-RDA and MARC Data</vt:lpstr>
      <vt:lpstr>Questions?</vt:lpstr>
      <vt:lpstr>Congratulations!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Windows</cp:lastModifiedBy>
  <cp:revision>532</cp:revision>
  <dcterms:created xsi:type="dcterms:W3CDTF">2013-04-30T21:56:05Z</dcterms:created>
  <dcterms:modified xsi:type="dcterms:W3CDTF">2013-12-02T21:41:46Z</dcterms:modified>
</cp:coreProperties>
</file>